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  <p:sldId id="260" r:id="rId9"/>
    <p:sldId id="262" r:id="rId10"/>
    <p:sldId id="264" r:id="rId11"/>
    <p:sldId id="265" r:id="rId12"/>
  </p:sldIdLst>
  <p:sldSz cx="14630400" cy="8229600"/>
  <p:notesSz cx="8229600" cy="14630400"/>
  <p:embeddedFontLst>
    <p:embeddedFont>
      <p:font typeface="Raleway" pitchFamily="2" charset="77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2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98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274321"/>
            <a:ext cx="9601200" cy="1764030"/>
          </a:xfrm>
        </p:spPr>
        <p:txBody>
          <a:bodyPr>
            <a:normAutofit fontScale="90000"/>
          </a:bodyPr>
          <a:lstStyle/>
          <a:p>
            <a:pPr algn="l"/>
            <a:r>
              <a:rPr lang="en-US" sz="2160" b="1" dirty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sz="2160" b="1" dirty="0"/>
              <a:t>MYSORE UNIVERSITY SCHOOL OF ENGINEERING</a:t>
            </a:r>
            <a:br>
              <a:rPr lang="en-US" sz="2160" b="1" dirty="0"/>
            </a:br>
            <a:r>
              <a:rPr lang="en-US" sz="2160" b="1" dirty="0"/>
              <a:t>                                                </a:t>
            </a:r>
            <a:r>
              <a:rPr lang="en-US" sz="2160" dirty="0"/>
              <a:t>Manasagangotri Campus, Mysore</a:t>
            </a:r>
            <a:br>
              <a:rPr lang="en-US" sz="2160" dirty="0"/>
            </a:br>
            <a:r>
              <a:rPr lang="en-US" sz="2160" dirty="0"/>
              <a:t>                                                 (Approved by AICTE, New Delhi) </a:t>
            </a:r>
            <a:br>
              <a:rPr lang="en-US" sz="2160" dirty="0"/>
            </a:br>
            <a:br>
              <a:rPr lang="en-US" sz="2160" dirty="0"/>
            </a:br>
            <a:r>
              <a:rPr lang="en-US" sz="2160" dirty="0"/>
              <a:t>                           </a:t>
            </a:r>
            <a:r>
              <a:rPr lang="en-US" sz="2160" b="1" dirty="0"/>
              <a:t>DEPARTMENT OF ARTIFICIAL INTELLIGENCE AND DATA SCIENCE</a:t>
            </a:r>
            <a:br>
              <a:rPr lang="en-US" sz="2160" dirty="0"/>
            </a:br>
            <a:r>
              <a:rPr lang="en-US" sz="2160" dirty="0"/>
              <a:t>              </a:t>
            </a:r>
            <a:endParaRPr lang="en-US" sz="216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8761" y="2103120"/>
            <a:ext cx="10531620" cy="4023360"/>
          </a:xfrm>
        </p:spPr>
        <p:txBody>
          <a:bodyPr>
            <a:noAutofit/>
          </a:bodyPr>
          <a:lstStyle/>
          <a:p>
            <a:r>
              <a:rPr lang="en-US" sz="192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PRESENTATION OF</a:t>
            </a:r>
          </a:p>
          <a:p>
            <a:r>
              <a:rPr lang="en-US" sz="192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 PROJECT </a:t>
            </a:r>
          </a:p>
          <a:p>
            <a:r>
              <a:rPr lang="en-US" sz="192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(21ADP67)</a:t>
            </a:r>
          </a:p>
          <a:p>
            <a:r>
              <a:rPr lang="en-US" sz="192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Revolutionizing Database Interaction using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Agentic AI.</a:t>
            </a:r>
          </a:p>
          <a:p>
            <a:endParaRPr lang="en-US" sz="1920" dirty="0">
              <a:latin typeface="Times New Roman" pitchFamily="18" charset="0"/>
              <a:cs typeface="Times New Roman" pitchFamily="18" charset="0"/>
            </a:endParaRPr>
          </a:p>
          <a:p>
            <a:endParaRPr lang="en-US" sz="1920" dirty="0">
              <a:latin typeface="Times New Roman" pitchFamily="18" charset="0"/>
              <a:cs typeface="Times New Roman" pitchFamily="18" charset="0"/>
            </a:endParaRPr>
          </a:p>
          <a:p>
            <a:endParaRPr lang="en-US" sz="1920" dirty="0">
              <a:latin typeface="Times New Roman" pitchFamily="18" charset="0"/>
              <a:cs typeface="Times New Roman" pitchFamily="18" charset="0"/>
            </a:endParaRPr>
          </a:p>
          <a:p>
            <a:endParaRPr lang="en-US" sz="192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9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PRESENTED BY,</a:t>
            </a:r>
            <a:r>
              <a:rPr lang="en-US" sz="1920" dirty="0">
                <a:latin typeface="Times New Roman" pitchFamily="18" charset="0"/>
                <a:cs typeface="Times New Roman" pitchFamily="18" charset="0"/>
              </a:rPr>
              <a:t>   	                 			            </a:t>
            </a:r>
            <a:r>
              <a:rPr lang="en-US" sz="19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3BA04-218F-C4A7-E357-73AA47D2F9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182881"/>
            <a:ext cx="117729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52194-A678-6864-0AB3-5FCD603C68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921" y="274321"/>
            <a:ext cx="136017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81457-038A-5DA3-3E4C-8C7616D2EF97}"/>
              </a:ext>
            </a:extLst>
          </p:cNvPr>
          <p:cNvSpPr txBox="1"/>
          <p:nvPr/>
        </p:nvSpPr>
        <p:spPr>
          <a:xfrm>
            <a:off x="2013180" y="6073204"/>
            <a:ext cx="329184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RANJAN U    </a:t>
            </a:r>
          </a:p>
          <a:p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ROHTIH DS</a:t>
            </a:r>
          </a:p>
          <a:p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SUDHANVA H KASHYAP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68E9B-6EAC-8491-F57A-ED522C67CB3D}"/>
              </a:ext>
            </a:extLst>
          </p:cNvPr>
          <p:cNvSpPr txBox="1"/>
          <p:nvPr/>
        </p:nvSpPr>
        <p:spPr>
          <a:xfrm>
            <a:off x="9132573" y="6128778"/>
            <a:ext cx="301751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Sayeda </a:t>
            </a:r>
            <a:r>
              <a:rPr lang="en-US" sz="21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Umera</a:t>
            </a: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Almas</a:t>
            </a:r>
          </a:p>
          <a:p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</a:t>
            </a:r>
          </a:p>
          <a:p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6864" y="492443"/>
            <a:ext cx="2238851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Chapter 8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626864" y="951309"/>
            <a:ext cx="5780842" cy="559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 Effectiveness</a:t>
            </a:r>
            <a:endParaRPr lang="en-US" sz="35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7" y="1511022"/>
            <a:ext cx="6469856" cy="64698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436369" y="3049990"/>
            <a:ext cx="6469856" cy="291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Intuitive conversational interface.</a:t>
            </a:r>
          </a:p>
          <a:p>
            <a:pPr marL="342900" indent="-342900" algn="l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Grok Style Minimalistic Design.</a:t>
            </a:r>
          </a:p>
          <a:p>
            <a:pPr marL="342900" indent="-342900" algn="l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 time surfacing of LLM Reasoning.</a:t>
            </a:r>
          </a:p>
          <a:p>
            <a:pPr marL="342900" indent="-342900" algn="l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Human in the loop intervention in Agentic Work-Flow.</a:t>
            </a:r>
          </a:p>
          <a:p>
            <a:pPr marL="342900" indent="-342900" algn="l">
              <a:lnSpc>
                <a:spcPct val="200000"/>
              </a:lnSpc>
              <a:buSzPct val="100000"/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2FB1A0-4B6A-0E65-968E-B067DAEC7B53}"/>
              </a:ext>
            </a:extLst>
          </p:cNvPr>
          <p:cNvSpPr/>
          <p:nvPr/>
        </p:nvSpPr>
        <p:spPr>
          <a:xfrm>
            <a:off x="12732662" y="7659974"/>
            <a:ext cx="1897738" cy="56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882" y="602456"/>
            <a:ext cx="273891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Chapter 9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766882" y="1163836"/>
            <a:ext cx="6578322" cy="684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&amp; Future Work</a:t>
            </a:r>
            <a:endParaRPr lang="en-US" sz="4300" dirty="0"/>
          </a:p>
        </p:txBody>
      </p:sp>
      <p:sp>
        <p:nvSpPr>
          <p:cNvPr id="4" name="Shape 2"/>
          <p:cNvSpPr/>
          <p:nvPr/>
        </p:nvSpPr>
        <p:spPr>
          <a:xfrm>
            <a:off x="2949535" y="2177177"/>
            <a:ext cx="2182654" cy="1744385"/>
          </a:xfrm>
          <a:prstGeom prst="roundRect">
            <a:avLst>
              <a:gd name="adj" fmla="val 527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95" y="2856786"/>
            <a:ext cx="308134" cy="3851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351264" y="2396252"/>
            <a:ext cx="273891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Takeaways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5351264" y="2870002"/>
            <a:ext cx="3891558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Agentic AI transforms database access.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5351264" y="3351967"/>
            <a:ext cx="3891558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accuracy, user experience.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5241727" y="3906322"/>
            <a:ext cx="8512254" cy="15240"/>
          </a:xfrm>
          <a:prstGeom prst="roundRect">
            <a:avLst>
              <a:gd name="adj" fmla="val 603870"/>
            </a:avLst>
          </a:prstGeom>
          <a:solidFill>
            <a:srgbClr val="C7C7D0"/>
          </a:solidFill>
          <a:ln/>
        </p:spPr>
      </p:sp>
      <p:sp>
        <p:nvSpPr>
          <p:cNvPr id="10" name="Shape 7"/>
          <p:cNvSpPr/>
          <p:nvPr/>
        </p:nvSpPr>
        <p:spPr>
          <a:xfrm>
            <a:off x="1858208" y="4031099"/>
            <a:ext cx="4365427" cy="1744385"/>
          </a:xfrm>
          <a:prstGeom prst="roundRect">
            <a:avLst>
              <a:gd name="adj" fmla="val 527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795" y="4710708"/>
            <a:ext cx="308134" cy="38516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6442710" y="4250174"/>
            <a:ext cx="278975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Enhancements</a:t>
            </a:r>
            <a:endParaRPr lang="en-US" sz="2150" dirty="0"/>
          </a:p>
        </p:txBody>
      </p:sp>
      <p:sp>
        <p:nvSpPr>
          <p:cNvPr id="13" name="Text 9"/>
          <p:cNvSpPr/>
          <p:nvPr/>
        </p:nvSpPr>
        <p:spPr>
          <a:xfrm>
            <a:off x="6442710" y="4723924"/>
            <a:ext cx="2789753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VL models.</a:t>
            </a:r>
            <a:endParaRPr lang="en-US" sz="1700" dirty="0"/>
          </a:p>
        </p:txBody>
      </p:sp>
      <p:sp>
        <p:nvSpPr>
          <p:cNvPr id="14" name="Text 10"/>
          <p:cNvSpPr/>
          <p:nvPr/>
        </p:nvSpPr>
        <p:spPr>
          <a:xfrm>
            <a:off x="6442710" y="5205889"/>
            <a:ext cx="2789753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Adaptive agent routing.</a:t>
            </a:r>
            <a:endParaRPr lang="en-US" sz="1700" dirty="0"/>
          </a:p>
        </p:txBody>
      </p:sp>
      <p:sp>
        <p:nvSpPr>
          <p:cNvPr id="15" name="Shape 11"/>
          <p:cNvSpPr/>
          <p:nvPr/>
        </p:nvSpPr>
        <p:spPr>
          <a:xfrm>
            <a:off x="6333173" y="5760244"/>
            <a:ext cx="7420808" cy="15240"/>
          </a:xfrm>
          <a:prstGeom prst="roundRect">
            <a:avLst>
              <a:gd name="adj" fmla="val 603870"/>
            </a:avLst>
          </a:prstGeom>
          <a:solidFill>
            <a:srgbClr val="C7C7D0"/>
          </a:solidFill>
          <a:ln/>
        </p:spPr>
      </p:sp>
      <p:sp>
        <p:nvSpPr>
          <p:cNvPr id="16" name="Shape 12"/>
          <p:cNvSpPr/>
          <p:nvPr/>
        </p:nvSpPr>
        <p:spPr>
          <a:xfrm>
            <a:off x="766882" y="5885021"/>
            <a:ext cx="6548318" cy="1744385"/>
          </a:xfrm>
          <a:prstGeom prst="roundRect">
            <a:avLst>
              <a:gd name="adj" fmla="val 527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914" y="6564630"/>
            <a:ext cx="308134" cy="385167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7534275" y="6104096"/>
            <a:ext cx="2691765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Next Steps</a:t>
            </a:r>
            <a:endParaRPr lang="en-US" sz="2150" dirty="0"/>
          </a:p>
        </p:txBody>
      </p:sp>
      <p:sp>
        <p:nvSpPr>
          <p:cNvPr id="19" name="Text 14"/>
          <p:cNvSpPr/>
          <p:nvPr/>
        </p:nvSpPr>
        <p:spPr>
          <a:xfrm>
            <a:off x="7534275" y="6577846"/>
            <a:ext cx="269176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 to more databases.</a:t>
            </a:r>
            <a:endParaRPr lang="en-US" sz="1700" dirty="0"/>
          </a:p>
        </p:txBody>
      </p:sp>
      <p:sp>
        <p:nvSpPr>
          <p:cNvPr id="20" name="Text 15"/>
          <p:cNvSpPr/>
          <p:nvPr/>
        </p:nvSpPr>
        <p:spPr>
          <a:xfrm>
            <a:off x="7534275" y="7059811"/>
            <a:ext cx="269176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advanced features.</a:t>
            </a:r>
            <a:endParaRPr lang="en-US" sz="1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12585-9ADD-31CA-DC50-5E35AC449149}"/>
              </a:ext>
            </a:extLst>
          </p:cNvPr>
          <p:cNvSpPr/>
          <p:nvPr/>
        </p:nvSpPr>
        <p:spPr>
          <a:xfrm>
            <a:off x="12732662" y="7659974"/>
            <a:ext cx="1897738" cy="56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413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Chapter 1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622471"/>
            <a:ext cx="103615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Agentic AI for Databases</a:t>
            </a:r>
            <a:endParaRPr lang="en-US" sz="4450" dirty="0"/>
          </a:p>
        </p:txBody>
      </p:sp>
      <p:sp>
        <p:nvSpPr>
          <p:cNvPr id="4" name="Shape 2"/>
          <p:cNvSpPr/>
          <p:nvPr/>
        </p:nvSpPr>
        <p:spPr>
          <a:xfrm>
            <a:off x="793790" y="4011573"/>
            <a:ext cx="4196358" cy="2176582"/>
          </a:xfrm>
          <a:prstGeom prst="roundRect">
            <a:avLst>
              <a:gd name="adj" fmla="val 6722"/>
            </a:avLst>
          </a:prstGeom>
          <a:solidFill>
            <a:srgbClr val="FFFFFF">
              <a:alpha val="95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981093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1B1B27"/>
          </a:solidFill>
          <a:ln/>
        </p:spPr>
      </p:sp>
      <p:sp>
        <p:nvSpPr>
          <p:cNvPr id="6" name="Shape 4"/>
          <p:cNvSpPr/>
          <p:nvPr/>
        </p:nvSpPr>
        <p:spPr>
          <a:xfrm>
            <a:off x="2551688" y="3671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B1B27"/>
          </a:solidFill>
          <a:ln/>
        </p:spPr>
      </p:sp>
      <p:sp>
        <p:nvSpPr>
          <p:cNvPr id="7" name="Text 5"/>
          <p:cNvSpPr/>
          <p:nvPr/>
        </p:nvSpPr>
        <p:spPr>
          <a:xfrm>
            <a:off x="2756118" y="373225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1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051084" y="4578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 Complexity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51084" y="5068967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Traditional querying is complex.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51084" y="5567958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Requires SQL expertise.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216962" y="4011573"/>
            <a:ext cx="4196358" cy="2176582"/>
          </a:xfrm>
          <a:prstGeom prst="roundRect">
            <a:avLst>
              <a:gd name="adj" fmla="val 6722"/>
            </a:avLst>
          </a:prstGeom>
          <a:solidFill>
            <a:srgbClr val="FFFFFF">
              <a:alpha val="95000"/>
            </a:srgbClr>
          </a:solidFill>
          <a:ln/>
        </p:spPr>
      </p:sp>
      <p:sp>
        <p:nvSpPr>
          <p:cNvPr id="12" name="Shape 10"/>
          <p:cNvSpPr/>
          <p:nvPr/>
        </p:nvSpPr>
        <p:spPr>
          <a:xfrm>
            <a:off x="5216962" y="3981093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1B1B27"/>
          </a:solidFill>
          <a:ln/>
        </p:spPr>
      </p:sp>
      <p:sp>
        <p:nvSpPr>
          <p:cNvPr id="13" name="Shape 11"/>
          <p:cNvSpPr/>
          <p:nvPr/>
        </p:nvSpPr>
        <p:spPr>
          <a:xfrm>
            <a:off x="6907446" y="369968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B1B27"/>
          </a:solidFill>
          <a:ln/>
        </p:spPr>
      </p:sp>
      <p:sp>
        <p:nvSpPr>
          <p:cNvPr id="14" name="Text 12"/>
          <p:cNvSpPr/>
          <p:nvPr/>
        </p:nvSpPr>
        <p:spPr>
          <a:xfrm>
            <a:off x="7178933" y="3841552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5474256" y="4578548"/>
            <a:ext cx="29566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Natural Language Gap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474256" y="5068967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prefer simple language.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5474256" y="5567958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bridges this gap.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9640133" y="4011573"/>
            <a:ext cx="4196358" cy="2176582"/>
          </a:xfrm>
          <a:prstGeom prst="roundRect">
            <a:avLst>
              <a:gd name="adj" fmla="val 6722"/>
            </a:avLst>
          </a:prstGeom>
          <a:solidFill>
            <a:srgbClr val="FFFFFF">
              <a:alpha val="95000"/>
            </a:srgbClr>
          </a:solidFill>
          <a:ln/>
        </p:spPr>
      </p:sp>
      <p:sp>
        <p:nvSpPr>
          <p:cNvPr id="19" name="Shape 17"/>
          <p:cNvSpPr/>
          <p:nvPr/>
        </p:nvSpPr>
        <p:spPr>
          <a:xfrm>
            <a:off x="9640133" y="3981093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1B1B27"/>
          </a:solidFill>
          <a:ln/>
        </p:spPr>
      </p:sp>
      <p:sp>
        <p:nvSpPr>
          <p:cNvPr id="20" name="Shape 18"/>
          <p:cNvSpPr/>
          <p:nvPr/>
        </p:nvSpPr>
        <p:spPr>
          <a:xfrm>
            <a:off x="11384234" y="365975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B1B27"/>
          </a:solidFill>
          <a:ln/>
        </p:spPr>
      </p:sp>
      <p:sp>
        <p:nvSpPr>
          <p:cNvPr id="21" name="Text 19"/>
          <p:cNvSpPr/>
          <p:nvPr/>
        </p:nvSpPr>
        <p:spPr>
          <a:xfrm>
            <a:off x="11679203" y="3733880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100" dirty="0"/>
          </a:p>
        </p:txBody>
      </p:sp>
      <p:sp>
        <p:nvSpPr>
          <p:cNvPr id="22" name="Text 20"/>
          <p:cNvSpPr/>
          <p:nvPr/>
        </p:nvSpPr>
        <p:spPr>
          <a:xfrm>
            <a:off x="9897427" y="4578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Agentic AI Solution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9897427" y="5068967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Intelligent agents automate tasks.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9897427" y="5567958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Ensures accuracy, efficiency.</a:t>
            </a:r>
            <a:endParaRPr lang="en-US" sz="17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8745F-5588-8D77-D93A-27BEBA3973BE}"/>
              </a:ext>
            </a:extLst>
          </p:cNvPr>
          <p:cNvSpPr/>
          <p:nvPr/>
        </p:nvSpPr>
        <p:spPr>
          <a:xfrm>
            <a:off x="12732662" y="7659974"/>
            <a:ext cx="1897738" cy="56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6864" y="492443"/>
            <a:ext cx="2238851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Chapter 2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626863" y="951309"/>
            <a:ext cx="13553831" cy="559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00"/>
              </a:lnSpc>
              <a:buNone/>
            </a:pPr>
            <a:r>
              <a:rPr lang="en-US" sz="3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Current Challenges in NL-to-SQL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865715" y="1882258"/>
            <a:ext cx="9006495" cy="559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2400" b="1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250"/>
              </a:lnSpc>
              <a:buNone/>
            </a:pPr>
            <a:r>
              <a:rPr lang="en-US" sz="2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Natural language database querying faces significant hurdles:</a:t>
            </a:r>
            <a:endParaRPr lang="en-US" sz="2400" b="1" dirty="0"/>
          </a:p>
        </p:txBody>
      </p:sp>
      <p:sp>
        <p:nvSpPr>
          <p:cNvPr id="5" name="Text 3"/>
          <p:cNvSpPr/>
          <p:nvPr/>
        </p:nvSpPr>
        <p:spPr>
          <a:xfrm>
            <a:off x="4989002" y="2960805"/>
            <a:ext cx="6469856" cy="361987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lnSpc>
                <a:spcPct val="250000"/>
              </a:lnSpc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Ambiguity in user intent.</a:t>
            </a:r>
          </a:p>
          <a:p>
            <a:pPr marL="342900" indent="-342900" algn="l">
              <a:lnSpc>
                <a:spcPct val="250000"/>
              </a:lnSpc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Schema Understanding Issues.</a:t>
            </a:r>
          </a:p>
          <a:p>
            <a:pPr marL="342900" indent="-342900" algn="l">
              <a:lnSpc>
                <a:spcPct val="250000"/>
              </a:lnSpc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Complex Query Generation.</a:t>
            </a:r>
          </a:p>
          <a:p>
            <a:pPr marL="342900" indent="-342900" algn="l">
              <a:lnSpc>
                <a:spcPct val="250000"/>
              </a:lnSpc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SQL Correctness.</a:t>
            </a:r>
          </a:p>
          <a:p>
            <a:pPr marL="342900" indent="-342900" algn="l">
              <a:lnSpc>
                <a:spcPct val="250000"/>
              </a:lnSpc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Handling Dynamic Contexts.</a:t>
            </a:r>
          </a:p>
          <a:p>
            <a:pPr marL="342900" indent="-342900" algn="l">
              <a:lnSpc>
                <a:spcPct val="250000"/>
              </a:lnSpc>
              <a:buSzPct val="100000"/>
              <a:buChar char="•"/>
            </a:pPr>
            <a:endParaRPr lang="en-US" b="1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00F41B-1963-736F-6BD6-7DF4E459DC0F}"/>
              </a:ext>
            </a:extLst>
          </p:cNvPr>
          <p:cNvSpPr/>
          <p:nvPr/>
        </p:nvSpPr>
        <p:spPr>
          <a:xfrm>
            <a:off x="12732662" y="7659974"/>
            <a:ext cx="1897738" cy="56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71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Chapter 3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758315"/>
            <a:ext cx="90642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Multi-Agent Architecture Overview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28072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system employs a sophisticated multi-agent architecture: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425309"/>
            <a:ext cx="13042821" cy="3627120"/>
          </a:xfrm>
          <a:prstGeom prst="roundRect">
            <a:avLst>
              <a:gd name="adj" fmla="val 262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1410" y="3432929"/>
            <a:ext cx="6513790" cy="1805940"/>
          </a:xfrm>
          <a:prstGeom prst="roundRect">
            <a:avLst>
              <a:gd name="adj" fmla="val 5275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028224" y="3659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Multi-LLM Core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8224" y="4150162"/>
            <a:ext cx="57200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Orchestrates Gemini, Codestral 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&amp; DeepSeek R1.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8224" y="4649153"/>
            <a:ext cx="57200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315200" y="3432929"/>
            <a:ext cx="6513790" cy="1805940"/>
          </a:xfrm>
          <a:prstGeom prst="rect">
            <a:avLst/>
          </a:prstGeom>
          <a:solidFill>
            <a:srgbClr val="E1E1EA"/>
          </a:solidFill>
          <a:ln/>
        </p:spPr>
      </p:sp>
      <p:sp>
        <p:nvSpPr>
          <p:cNvPr id="11" name="Shape 9"/>
          <p:cNvSpPr/>
          <p:nvPr/>
        </p:nvSpPr>
        <p:spPr>
          <a:xfrm>
            <a:off x="7315200" y="3432929"/>
            <a:ext cx="30480" cy="180594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12" name="Text 10"/>
          <p:cNvSpPr/>
          <p:nvPr/>
        </p:nvSpPr>
        <p:spPr>
          <a:xfrm>
            <a:off x="7882176" y="3659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RAG-Based Retrieval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882176" y="4150162"/>
            <a:ext cx="57200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ChromaDB for Schema Knowledge.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882176" y="4649153"/>
            <a:ext cx="57200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Efficient context retrieval.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801410" y="5238869"/>
            <a:ext cx="6513790" cy="1805940"/>
          </a:xfrm>
          <a:prstGeom prst="rect">
            <a:avLst/>
          </a:prstGeom>
          <a:solidFill>
            <a:srgbClr val="E1E1EA"/>
          </a:solidFill>
          <a:ln/>
        </p:spPr>
      </p:sp>
      <p:sp>
        <p:nvSpPr>
          <p:cNvPr id="16" name="Shape 14"/>
          <p:cNvSpPr/>
          <p:nvPr/>
        </p:nvSpPr>
        <p:spPr>
          <a:xfrm>
            <a:off x="801410" y="5238869"/>
            <a:ext cx="651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17" name="Text 15"/>
          <p:cNvSpPr/>
          <p:nvPr/>
        </p:nvSpPr>
        <p:spPr>
          <a:xfrm>
            <a:off x="1028224" y="54656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LangGraph Workflow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028224" y="5956102"/>
            <a:ext cx="57200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Orchestrates agent interactions.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028224" y="6455093"/>
            <a:ext cx="57200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LangGraph Memory, Validation, Sequential/Cyclic</a:t>
            </a:r>
          </a:p>
        </p:txBody>
      </p:sp>
      <p:sp>
        <p:nvSpPr>
          <p:cNvPr id="20" name="Shape 18"/>
          <p:cNvSpPr/>
          <p:nvPr/>
        </p:nvSpPr>
        <p:spPr>
          <a:xfrm>
            <a:off x="7315200" y="5238869"/>
            <a:ext cx="6513790" cy="1805940"/>
          </a:xfrm>
          <a:prstGeom prst="rect">
            <a:avLst/>
          </a:prstGeom>
          <a:solidFill>
            <a:srgbClr val="E1E1EA"/>
          </a:solidFill>
          <a:ln/>
        </p:spPr>
      </p:sp>
      <p:sp>
        <p:nvSpPr>
          <p:cNvPr id="21" name="Shape 19"/>
          <p:cNvSpPr/>
          <p:nvPr/>
        </p:nvSpPr>
        <p:spPr>
          <a:xfrm>
            <a:off x="7315200" y="5238869"/>
            <a:ext cx="30480" cy="180594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22" name="Shape 20"/>
          <p:cNvSpPr/>
          <p:nvPr/>
        </p:nvSpPr>
        <p:spPr>
          <a:xfrm>
            <a:off x="7315200" y="5238869"/>
            <a:ext cx="651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23" name="Text 21"/>
          <p:cNvSpPr/>
          <p:nvPr/>
        </p:nvSpPr>
        <p:spPr>
          <a:xfrm>
            <a:off x="7882176" y="54656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Verification Layer</a:t>
            </a:r>
            <a:endParaRPr lang="en-US" sz="2200" dirty="0"/>
          </a:p>
        </p:txBody>
      </p:sp>
      <p:sp>
        <p:nvSpPr>
          <p:cNvPr id="24" name="Text 22"/>
          <p:cNvSpPr/>
          <p:nvPr/>
        </p:nvSpPr>
        <p:spPr>
          <a:xfrm>
            <a:off x="7882176" y="5956102"/>
            <a:ext cx="57200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Production-grade correctness.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7882176" y="6455093"/>
            <a:ext cx="57200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6" name="Shape 24"/>
          <p:cNvSpPr/>
          <p:nvPr/>
        </p:nvSpPr>
        <p:spPr>
          <a:xfrm>
            <a:off x="7031712" y="4052411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pic>
        <p:nvPicPr>
          <p:cNvPr id="2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97" y="4158734"/>
            <a:ext cx="283488" cy="354330"/>
          </a:xfrm>
          <a:prstGeom prst="rect">
            <a:avLst/>
          </a:prstGeom>
        </p:spPr>
      </p:pic>
      <p:sp>
        <p:nvSpPr>
          <p:cNvPr id="28" name="Shape 25"/>
          <p:cNvSpPr/>
          <p:nvPr/>
        </p:nvSpPr>
        <p:spPr>
          <a:xfrm>
            <a:off x="7031712" y="5858351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pic>
        <p:nvPicPr>
          <p:cNvPr id="2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397" y="5964674"/>
            <a:ext cx="283488" cy="35433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E618061-9214-6C66-AD9E-9CDB8C1A060A}"/>
              </a:ext>
            </a:extLst>
          </p:cNvPr>
          <p:cNvSpPr/>
          <p:nvPr/>
        </p:nvSpPr>
        <p:spPr>
          <a:xfrm>
            <a:off x="12732662" y="7659974"/>
            <a:ext cx="1897738" cy="56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0308" y="440293"/>
            <a:ext cx="2001322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Chapter 4</a:t>
            </a:r>
            <a:endParaRPr lang="en-US" sz="1550" dirty="0"/>
          </a:p>
        </p:txBody>
      </p:sp>
      <p:sp>
        <p:nvSpPr>
          <p:cNvPr id="3" name="Text 1"/>
          <p:cNvSpPr/>
          <p:nvPr/>
        </p:nvSpPr>
        <p:spPr>
          <a:xfrm>
            <a:off x="560308" y="850463"/>
            <a:ext cx="4002762" cy="500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Implementation Flow</a:t>
            </a:r>
            <a:endParaRPr lang="en-US" sz="3150" dirty="0"/>
          </a:p>
        </p:txBody>
      </p:sp>
      <p:sp>
        <p:nvSpPr>
          <p:cNvPr id="4" name="Text 2"/>
          <p:cNvSpPr/>
          <p:nvPr/>
        </p:nvSpPr>
        <p:spPr>
          <a:xfrm>
            <a:off x="560308" y="1590913"/>
            <a:ext cx="13509784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visual representation of the key stages in our system's implementation:</a:t>
            </a:r>
            <a:endParaRPr lang="en-US" sz="12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08" y="2027158"/>
            <a:ext cx="800457" cy="96059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20785" y="2187178"/>
            <a:ext cx="2001322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Scraping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1520785" y="2533293"/>
            <a:ext cx="12549307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collection of relevant knowledge from diverse sources.</a:t>
            </a:r>
            <a:endParaRPr lang="en-US" sz="12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08" y="2987754"/>
            <a:ext cx="800457" cy="96059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520785" y="3147774"/>
            <a:ext cx="2130743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Schema Preprocessing</a:t>
            </a:r>
            <a:endParaRPr lang="en-US" sz="1550" dirty="0"/>
          </a:p>
        </p:txBody>
      </p:sp>
      <p:sp>
        <p:nvSpPr>
          <p:cNvPr id="10" name="Text 6"/>
          <p:cNvSpPr/>
          <p:nvPr/>
        </p:nvSpPr>
        <p:spPr>
          <a:xfrm>
            <a:off x="1520785" y="3493889"/>
            <a:ext cx="12549307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Structuring and refining database schemas for efficient RAG integration.</a:t>
            </a:r>
            <a:endParaRPr lang="en-US" sz="12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08" y="3948351"/>
            <a:ext cx="800457" cy="96059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520785" y="4108371"/>
            <a:ext cx="2001322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Agent Coordination</a:t>
            </a:r>
            <a:endParaRPr lang="en-US" sz="1550" dirty="0"/>
          </a:p>
        </p:txBody>
      </p:sp>
      <p:sp>
        <p:nvSpPr>
          <p:cNvPr id="13" name="Text 8"/>
          <p:cNvSpPr/>
          <p:nvPr/>
        </p:nvSpPr>
        <p:spPr>
          <a:xfrm>
            <a:off x="1520785" y="4454485"/>
            <a:ext cx="12549307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Designing the intelligent logic for agents to interact and collaborate effectively.</a:t>
            </a:r>
            <a:endParaRPr lang="en-US" sz="12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08" y="4908947"/>
            <a:ext cx="800457" cy="96059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20785" y="5068967"/>
            <a:ext cx="2001322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Multi-LLM Integration</a:t>
            </a:r>
            <a:endParaRPr lang="en-US" sz="1550" dirty="0"/>
          </a:p>
        </p:txBody>
      </p:sp>
      <p:sp>
        <p:nvSpPr>
          <p:cNvPr id="16" name="Text 10"/>
          <p:cNvSpPr/>
          <p:nvPr/>
        </p:nvSpPr>
        <p:spPr>
          <a:xfrm>
            <a:off x="1520785" y="5415082"/>
            <a:ext cx="12549307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Seamlessly combining various Large Language Models for enhanced capabilities.</a:t>
            </a:r>
            <a:endParaRPr lang="en-US" sz="125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08" y="5869543"/>
            <a:ext cx="800457" cy="96059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520785" y="6029563"/>
            <a:ext cx="2253972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LangGraph Flow Control</a:t>
            </a:r>
            <a:endParaRPr lang="en-US" sz="1550" dirty="0"/>
          </a:p>
        </p:txBody>
      </p:sp>
      <p:sp>
        <p:nvSpPr>
          <p:cNvPr id="19" name="Text 12"/>
          <p:cNvSpPr/>
          <p:nvPr/>
        </p:nvSpPr>
        <p:spPr>
          <a:xfrm>
            <a:off x="1520785" y="6375678"/>
            <a:ext cx="12549307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robust workflows to manage agent interactions and decision-making.</a:t>
            </a:r>
            <a:endParaRPr lang="en-US" sz="125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308" y="6830139"/>
            <a:ext cx="800457" cy="960596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1520785" y="6990159"/>
            <a:ext cx="2001322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Streamlit UI</a:t>
            </a:r>
            <a:endParaRPr lang="en-US" sz="1550" dirty="0"/>
          </a:p>
        </p:txBody>
      </p:sp>
      <p:sp>
        <p:nvSpPr>
          <p:cNvPr id="22" name="Text 14"/>
          <p:cNvSpPr/>
          <p:nvPr/>
        </p:nvSpPr>
        <p:spPr>
          <a:xfrm>
            <a:off x="1520785" y="7336274"/>
            <a:ext cx="12549307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an intuitive user interface with Grok design principles for optimal experience.</a:t>
            </a:r>
            <a:endParaRPr lang="en-US" sz="12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A09E57-1402-3C2A-3426-E56E9A19E19B}"/>
              </a:ext>
            </a:extLst>
          </p:cNvPr>
          <p:cNvSpPr/>
          <p:nvPr/>
        </p:nvSpPr>
        <p:spPr>
          <a:xfrm>
            <a:off x="12732662" y="7659974"/>
            <a:ext cx="1897738" cy="56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D47FBF-923B-A4CE-2F0D-1223C9BBE498}"/>
              </a:ext>
            </a:extLst>
          </p:cNvPr>
          <p:cNvSpPr/>
          <p:nvPr/>
        </p:nvSpPr>
        <p:spPr>
          <a:xfrm>
            <a:off x="12732662" y="7659974"/>
            <a:ext cx="1897738" cy="56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63E9C-53B9-D80B-F30D-5772766F27ED}"/>
              </a:ext>
            </a:extLst>
          </p:cNvPr>
          <p:cNvSpPr txBox="1"/>
          <p:nvPr/>
        </p:nvSpPr>
        <p:spPr>
          <a:xfrm>
            <a:off x="5646821" y="569626"/>
            <a:ext cx="333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Agentic AI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2F052-AC94-AFBB-6977-6CED1B4B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48" y="1092846"/>
            <a:ext cx="6545104" cy="65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6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D44F5-EBA1-1807-B5FB-2A8097BEC190}"/>
              </a:ext>
            </a:extLst>
          </p:cNvPr>
          <p:cNvSpPr txBox="1"/>
          <p:nvPr/>
        </p:nvSpPr>
        <p:spPr>
          <a:xfrm>
            <a:off x="5441429" y="554635"/>
            <a:ext cx="374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Data Creation Pipeline.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BDA6E4-FF56-3BE0-2920-4B25303F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49" y="1644650"/>
            <a:ext cx="895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39EBB0-DB4C-9D2C-420B-3CE4A1FACB60}"/>
              </a:ext>
            </a:extLst>
          </p:cNvPr>
          <p:cNvSpPr/>
          <p:nvPr/>
        </p:nvSpPr>
        <p:spPr>
          <a:xfrm>
            <a:off x="12732662" y="7659974"/>
            <a:ext cx="1897738" cy="56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497E8-3C4B-BED8-06D9-B6253F176BEA}"/>
              </a:ext>
            </a:extLst>
          </p:cNvPr>
          <p:cNvSpPr txBox="1"/>
          <p:nvPr/>
        </p:nvSpPr>
        <p:spPr>
          <a:xfrm>
            <a:off x="4616970" y="5126636"/>
            <a:ext cx="6535712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"/>
              </a:rPr>
              <a:t>Selenium Module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"/>
              </a:rPr>
              <a:t>CSV files to SQLite Database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"/>
              </a:rPr>
              <a:t>Chroma DB for Vector Database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"/>
              </a:rPr>
              <a:t>Embedding model for vector generation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6FE81AAF-06E8-4CAD-74CA-CBB62BE32A37}"/>
              </a:ext>
            </a:extLst>
          </p:cNvPr>
          <p:cNvSpPr/>
          <p:nvPr/>
        </p:nvSpPr>
        <p:spPr>
          <a:xfrm>
            <a:off x="521494" y="410766"/>
            <a:ext cx="1862614" cy="232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Chapter 5</a:t>
            </a:r>
            <a:endParaRPr lang="en-US" sz="1450" dirty="0"/>
          </a:p>
        </p:txBody>
      </p:sp>
    </p:spTree>
    <p:extLst>
      <p:ext uri="{BB962C8B-B14F-4D97-AF65-F5344CB8AC3E}">
        <p14:creationId xmlns:p14="http://schemas.microsoft.com/office/powerpoint/2010/main" val="247823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1494" y="410766"/>
            <a:ext cx="1862614" cy="232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Chapter 6</a:t>
            </a:r>
            <a:endParaRPr lang="en-US" sz="1450" dirty="0"/>
          </a:p>
        </p:txBody>
      </p:sp>
      <p:sp>
        <p:nvSpPr>
          <p:cNvPr id="3" name="Text 1"/>
          <p:cNvSpPr/>
          <p:nvPr/>
        </p:nvSpPr>
        <p:spPr>
          <a:xfrm>
            <a:off x="521494" y="792480"/>
            <a:ext cx="4930973" cy="465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9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Agent Architecture: NL to SQL</a:t>
            </a:r>
            <a:endParaRPr lang="en-US" sz="29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EA381-5D1E-D5F5-022D-6991E8607295}"/>
              </a:ext>
            </a:extLst>
          </p:cNvPr>
          <p:cNvSpPr/>
          <p:nvPr/>
        </p:nvSpPr>
        <p:spPr>
          <a:xfrm>
            <a:off x="12732662" y="7659974"/>
            <a:ext cx="1897738" cy="56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B178A-421F-7C7C-103F-1129D5B6F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03" y="1407080"/>
            <a:ext cx="8230579" cy="63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94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Chapter 7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900595"/>
            <a:ext cx="93766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Hardware &amp; Software Requirements</a:t>
            </a:r>
            <a:endParaRPr lang="en-US" sz="4450" dirty="0"/>
          </a:p>
        </p:txBody>
      </p:sp>
      <p:sp>
        <p:nvSpPr>
          <p:cNvPr id="4" name="Shape 2"/>
          <p:cNvSpPr/>
          <p:nvPr/>
        </p:nvSpPr>
        <p:spPr>
          <a:xfrm>
            <a:off x="793790" y="2949535"/>
            <a:ext cx="6407944" cy="1866900"/>
          </a:xfrm>
          <a:prstGeom prst="roundRect">
            <a:avLst>
              <a:gd name="adj" fmla="val 7837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3310" y="2949535"/>
            <a:ext cx="121920" cy="1866900"/>
          </a:xfrm>
          <a:prstGeom prst="roundRect">
            <a:avLst>
              <a:gd name="adj" fmla="val 78139"/>
            </a:avLst>
          </a:prstGeom>
          <a:solidFill>
            <a:srgbClr val="1B1B27"/>
          </a:solidFill>
          <a:ln/>
        </p:spPr>
      </p:sp>
      <p:sp>
        <p:nvSpPr>
          <p:cNvPr id="6" name="Text 4"/>
          <p:cNvSpPr/>
          <p:nvPr/>
        </p:nvSpPr>
        <p:spPr>
          <a:xfrm>
            <a:off x="1142524" y="32068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GPUs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42524" y="3911440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Minimum System Requirements with no GPU requirements.</a:t>
            </a:r>
          </a:p>
        </p:txBody>
      </p:sp>
      <p:sp>
        <p:nvSpPr>
          <p:cNvPr id="8" name="Text 6"/>
          <p:cNvSpPr/>
          <p:nvPr/>
        </p:nvSpPr>
        <p:spPr>
          <a:xfrm>
            <a:off x="1142524" y="4196239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2949535"/>
            <a:ext cx="6408063" cy="1866900"/>
          </a:xfrm>
          <a:prstGeom prst="roundRect">
            <a:avLst>
              <a:gd name="adj" fmla="val 7837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98067" y="2949535"/>
            <a:ext cx="121920" cy="1866900"/>
          </a:xfrm>
          <a:prstGeom prst="roundRect">
            <a:avLst>
              <a:gd name="adj" fmla="val 78139"/>
            </a:avLst>
          </a:prstGeom>
          <a:solidFill>
            <a:srgbClr val="1B1B27"/>
          </a:solidFill>
          <a:ln/>
        </p:spPr>
      </p:sp>
      <p:sp>
        <p:nvSpPr>
          <p:cNvPr id="11" name="Text 9"/>
          <p:cNvSpPr/>
          <p:nvPr/>
        </p:nvSpPr>
        <p:spPr>
          <a:xfrm>
            <a:off x="7777282" y="3206829"/>
            <a:ext cx="29256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Ample RAM &amp; Storage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777282" y="3697248"/>
            <a:ext cx="5802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Vector database needs.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777282" y="4196239"/>
            <a:ext cx="5802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 loading memory.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93790" y="5043249"/>
            <a:ext cx="6407944" cy="1866900"/>
          </a:xfrm>
          <a:prstGeom prst="roundRect">
            <a:avLst>
              <a:gd name="adj" fmla="val 7837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763310" y="5043249"/>
            <a:ext cx="121920" cy="1866900"/>
          </a:xfrm>
          <a:prstGeom prst="roundRect">
            <a:avLst>
              <a:gd name="adj" fmla="val 78139"/>
            </a:avLst>
          </a:prstGeom>
          <a:solidFill>
            <a:srgbClr val="1B1B27"/>
          </a:solidFill>
          <a:ln/>
        </p:spPr>
      </p:sp>
      <p:sp>
        <p:nvSpPr>
          <p:cNvPr id="16" name="Text 14"/>
          <p:cNvSpPr/>
          <p:nvPr/>
        </p:nvSpPr>
        <p:spPr>
          <a:xfrm>
            <a:off x="1142524" y="53005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Python Ecosystem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142524" y="5790962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libraries: LangChain.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142524" y="6289953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Streamlit for UI.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28548" y="5043249"/>
            <a:ext cx="6408063" cy="1866900"/>
          </a:xfrm>
          <a:prstGeom prst="roundRect">
            <a:avLst>
              <a:gd name="adj" fmla="val 7837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398067" y="5043249"/>
            <a:ext cx="121920" cy="1866900"/>
          </a:xfrm>
          <a:prstGeom prst="roundRect">
            <a:avLst>
              <a:gd name="adj" fmla="val 78139"/>
            </a:avLst>
          </a:prstGeom>
          <a:solidFill>
            <a:srgbClr val="1B1B27"/>
          </a:solidFill>
          <a:ln/>
        </p:spPr>
      </p:sp>
      <p:sp>
        <p:nvSpPr>
          <p:cNvPr id="21" name="Text 19"/>
          <p:cNvSpPr/>
          <p:nvPr/>
        </p:nvSpPr>
        <p:spPr>
          <a:xfrm>
            <a:off x="7777282" y="53005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CPU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7777282" y="5790962"/>
            <a:ext cx="5802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Modern CPU recommendation for:</a:t>
            </a:r>
          </a:p>
        </p:txBody>
      </p:sp>
      <p:sp>
        <p:nvSpPr>
          <p:cNvPr id="23" name="Text 21"/>
          <p:cNvSpPr/>
          <p:nvPr/>
        </p:nvSpPr>
        <p:spPr>
          <a:xfrm>
            <a:off x="7777282" y="6289953"/>
            <a:ext cx="5802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/>
              <a:t>Faster Vector Indexing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D51929-5DC1-ADFD-C31C-FB63F990102E}"/>
              </a:ext>
            </a:extLst>
          </p:cNvPr>
          <p:cNvSpPr/>
          <p:nvPr/>
        </p:nvSpPr>
        <p:spPr>
          <a:xfrm>
            <a:off x="12732662" y="7659974"/>
            <a:ext cx="1897738" cy="56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474</Words>
  <Application>Microsoft Macintosh PowerPoint</Application>
  <PresentationFormat>Custom</PresentationFormat>
  <Paragraphs>117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Helvetica</vt:lpstr>
      <vt:lpstr>Roboto</vt:lpstr>
      <vt:lpstr>Raleway</vt:lpstr>
      <vt:lpstr>Arial</vt:lpstr>
      <vt:lpstr>Office Theme</vt:lpstr>
      <vt:lpstr>                                  MYSORE UNIVERSITY SCHOOL OF ENGINEERING                                                 Manasagangotri Campus, Mysore                                                  (Approved by AICTE, New Delhi)                              DEPARTMENT OF ARTIFICIAL INTELLIGENCE AND DATA SCIENCE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Ranjan Umesh</cp:lastModifiedBy>
  <cp:revision>27</cp:revision>
  <dcterms:created xsi:type="dcterms:W3CDTF">2025-08-10T13:54:28Z</dcterms:created>
  <dcterms:modified xsi:type="dcterms:W3CDTF">2025-08-11T08:20:01Z</dcterms:modified>
</cp:coreProperties>
</file>