
<file path=[Content_Types].xml><?xml version="1.0" encoding="utf-8"?>
<Types xmlns="http://schemas.openxmlformats.org/package/2006/content-types">
  <Default Extension="fntdata" ContentType="application/x-fontdata"/>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Arial Black" panose="020B0A04020102020204" pitchFamily="34" charset="0"/>
      <p:bold r:id="rId7"/>
    </p:embeddedFont>
    <p:embeddedFont>
      <p:font typeface="Open Sans" panose="020B060402020202020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lan\Desktop\Udacity%20projects\project%20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mlan\Desktop\Udacity%20projects\project%20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mlan\Desktop\Udacity%20projects\project%203.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plotArea>
      <c:layout>
        <c:manualLayout>
          <c:layoutTarget val="inner"/>
          <c:xMode val="edge"/>
          <c:yMode val="edge"/>
          <c:x val="0.14700499815959545"/>
          <c:y val="2.1354134343951101E-2"/>
          <c:w val="0.76195431267294123"/>
          <c:h val="0.76392262977131364"/>
        </c:manualLayout>
      </c:layout>
      <c:barChart>
        <c:barDir val="bar"/>
        <c:grouping val="clustered"/>
        <c:varyColors val="0"/>
        <c:dLbls>
          <c:showLegendKey val="0"/>
          <c:showVal val="1"/>
          <c:showCatName val="0"/>
          <c:showSerName val="0"/>
          <c:showPercent val="0"/>
          <c:showBubbleSize val="0"/>
        </c:dLbls>
        <c:gapWidth val="182"/>
        <c:axId val="373170616"/>
        <c:axId val="373172256"/>
      </c:barChart>
      <c:catAx>
        <c:axId val="3731706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3172256"/>
        <c:crosses val="autoZero"/>
        <c:auto val="1"/>
        <c:lblAlgn val="ctr"/>
        <c:lblOffset val="100"/>
        <c:noMultiLvlLbl val="0"/>
      </c:catAx>
      <c:valAx>
        <c:axId val="3731722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Quantities</a:t>
                </a:r>
                <a:r>
                  <a:rPr lang="en-US" baseline="0"/>
                  <a:t> sold</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3170616"/>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98017236340696"/>
          <c:y val="7.6183152714266927E-2"/>
          <c:w val="0.76195431267294123"/>
          <c:h val="0.76392262977131364"/>
        </c:manualLayout>
      </c:layout>
      <c:barChart>
        <c:barDir val="bar"/>
        <c:grouping val="clustered"/>
        <c:varyColors val="0"/>
        <c:ser>
          <c:idx val="0"/>
          <c:order val="0"/>
          <c:tx>
            <c:strRef>
              <c:f>Sheet1!$B$1</c:f>
              <c:strCache>
                <c:ptCount val="1"/>
                <c:pt idx="0">
                  <c:v>Quantities Sold</c:v>
                </c:pt>
              </c:strCache>
            </c:strRef>
          </c:tx>
          <c:spPr>
            <a:solidFill>
              <a:schemeClr val="accent5"/>
            </a:solidFill>
            <a:ln>
              <a:noFill/>
            </a:ln>
            <a:effectLst/>
          </c:spPr>
          <c:invertIfNegative val="0"/>
          <c:dPt>
            <c:idx val="0"/>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1-4D1E-4355-971C-3A0B30C02C0E}"/>
              </c:ext>
            </c:extLst>
          </c:dPt>
          <c:dPt>
            <c:idx val="1"/>
            <c:invertIfNegative val="0"/>
            <c:bubble3D val="0"/>
            <c:spPr>
              <a:solidFill>
                <a:schemeClr val="accent5"/>
              </a:solidFill>
              <a:ln>
                <a:noFill/>
              </a:ln>
              <a:effectLst/>
            </c:spPr>
            <c:extLst>
              <c:ext xmlns:c16="http://schemas.microsoft.com/office/drawing/2014/chart" uri="{C3380CC4-5D6E-409C-BE32-E72D297353CC}">
                <c16:uniqueId val="{00000003-4D1E-4355-971C-3A0B30C02C0E}"/>
              </c:ext>
            </c:extLst>
          </c:dPt>
          <c:dLbls>
            <c:dLbl>
              <c:idx val="0"/>
              <c:tx>
                <c:rich>
                  <a:bodyPr/>
                  <a:lstStyle/>
                  <a:p>
                    <a:r>
                      <a:rPr lang="en-US"/>
                      <a:t>82.27%</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D1E-4355-971C-3A0B30C02C0E}"/>
                </c:ext>
              </c:extLst>
            </c:dLbl>
            <c:dLbl>
              <c:idx val="1"/>
              <c:tx>
                <c:rich>
                  <a:bodyPr/>
                  <a:lstStyle/>
                  <a:p>
                    <a:r>
                      <a:rPr lang="en-US"/>
                      <a:t>3.30%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D1E-4355-971C-3A0B30C02C0E}"/>
                </c:ext>
              </c:extLst>
            </c:dLbl>
            <c:dLbl>
              <c:idx val="2"/>
              <c:tx>
                <c:rich>
                  <a:bodyPr/>
                  <a:lstStyle/>
                  <a:p>
                    <a:r>
                      <a:rPr lang="en-US"/>
                      <a:t>2.15%</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D1E-4355-971C-3A0B30C02C0E}"/>
                </c:ext>
              </c:extLst>
            </c:dLbl>
            <c:dLbl>
              <c:idx val="3"/>
              <c:tx>
                <c:rich>
                  <a:bodyPr/>
                  <a:lstStyle/>
                  <a:p>
                    <a:r>
                      <a:rPr lang="en-US"/>
                      <a:t>1.99%</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D1E-4355-971C-3A0B30C02C0E}"/>
                </c:ext>
              </c:extLst>
            </c:dLbl>
            <c:dLbl>
              <c:idx val="4"/>
              <c:tx>
                <c:rich>
                  <a:bodyPr/>
                  <a:lstStyle/>
                  <a:p>
                    <a:r>
                      <a:rPr lang="en-US"/>
                      <a:t>2.02%</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4D1E-4355-971C-3A0B30C02C0E}"/>
                </c:ext>
              </c:extLst>
            </c:dLbl>
            <c:dLbl>
              <c:idx val="5"/>
              <c:tx>
                <c:rich>
                  <a:bodyPr/>
                  <a:lstStyle/>
                  <a:p>
                    <a:r>
                      <a:rPr lang="en-US"/>
                      <a:t>1.49%</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D1E-4355-971C-3A0B30C02C0E}"/>
                </c:ext>
              </c:extLst>
            </c:dLbl>
            <c:dLbl>
              <c:idx val="6"/>
              <c:tx>
                <c:rich>
                  <a:bodyPr/>
                  <a:lstStyle/>
                  <a:p>
                    <a:r>
                      <a:rPr lang="en-US"/>
                      <a:t>0.80%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4D1E-4355-971C-3A0B30C02C0E}"/>
                </c:ext>
              </c:extLst>
            </c:dLbl>
            <c:dLbl>
              <c:idx val="7"/>
              <c:tx>
                <c:rich>
                  <a:bodyPr/>
                  <a:lstStyle/>
                  <a:p>
                    <a:r>
                      <a:rPr lang="en-US"/>
                      <a:t>0.60%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4D1E-4355-971C-3A0B30C02C0E}"/>
                </c:ext>
              </c:extLst>
            </c:dLbl>
            <c:dLbl>
              <c:idx val="8"/>
              <c:tx>
                <c:rich>
                  <a:bodyPr/>
                  <a:lstStyle/>
                  <a:p>
                    <a:r>
                      <a:rPr lang="en-US"/>
                      <a:t>0.54%</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4D1E-4355-971C-3A0B30C02C0E}"/>
                </c:ext>
              </c:extLst>
            </c:dLbl>
            <c:dLbl>
              <c:idx val="9"/>
              <c:tx>
                <c:rich>
                  <a:bodyPr/>
                  <a:lstStyle/>
                  <a:p>
                    <a:r>
                      <a:rPr lang="en-US"/>
                      <a:t>0.53%</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4D1E-4355-971C-3A0B30C02C0E}"/>
                </c:ext>
              </c:extLst>
            </c:dLbl>
            <c:dLbl>
              <c:idx val="10"/>
              <c:tx>
                <c:rich>
                  <a:bodyPr/>
                  <a:lstStyle/>
                  <a:p>
                    <a:r>
                      <a:rPr lang="en-US"/>
                      <a:t>0.52%</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4D1E-4355-971C-3A0B30C02C0E}"/>
                </c:ext>
              </c:extLst>
            </c:dLbl>
            <c:dLbl>
              <c:idx val="11"/>
              <c:tx>
                <c:rich>
                  <a:bodyPr/>
                  <a:lstStyle/>
                  <a:p>
                    <a:r>
                      <a:rPr lang="en-US"/>
                      <a:t>0.44%</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4D1E-4355-971C-3A0B30C02C0E}"/>
                </c:ext>
              </c:extLst>
            </c:dLbl>
            <c:dLbl>
              <c:idx val="12"/>
              <c:tx>
                <c:rich>
                  <a:bodyPr/>
                  <a:lstStyle/>
                  <a:p>
                    <a:r>
                      <a:rPr lang="en-US"/>
                      <a:t>0.37%</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4D1E-4355-971C-3A0B30C02C0E}"/>
                </c:ext>
              </c:extLst>
            </c:dLbl>
            <c:dLbl>
              <c:idx val="13"/>
              <c:tx>
                <c:rich>
                  <a:bodyPr/>
                  <a:lstStyle/>
                  <a:p>
                    <a:r>
                      <a:rPr lang="en-US"/>
                      <a:t>0.23%</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4D1E-4355-971C-3A0B30C02C0E}"/>
                </c:ext>
              </c:extLst>
            </c:dLbl>
            <c:dLbl>
              <c:idx val="14"/>
              <c:tx>
                <c:rich>
                  <a:bodyPr/>
                  <a:lstStyle/>
                  <a:p>
                    <a:r>
                      <a:rPr lang="en-US"/>
                      <a:t>0.18%</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4D1E-4355-971C-3A0B30C02C0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xmlns:c15="http://schemas.microsoft.com/office/drawing/2012/chart" uri="{02D57815-91ED-43cb-92C2-25804820EDAC}">
                  <c15:fullRef>
                    <c15:sqref>Sheet1!$A$2:$A$37</c15:sqref>
                  </c15:fullRef>
                </c:ext>
              </c:extLst>
              <c:f>Sheet1!$A$2:$A$16</c:f>
              <c:strCache>
                <c:ptCount val="15"/>
                <c:pt idx="0">
                  <c:v>United Kingdom</c:v>
                </c:pt>
                <c:pt idx="1">
                  <c:v>Netherlands</c:v>
                </c:pt>
                <c:pt idx="2">
                  <c:v>EIRE</c:v>
                </c:pt>
                <c:pt idx="3">
                  <c:v>Germany</c:v>
                </c:pt>
                <c:pt idx="4">
                  <c:v>France</c:v>
                </c:pt>
                <c:pt idx="5">
                  <c:v>Australia</c:v>
                </c:pt>
                <c:pt idx="6">
                  <c:v>Sweden</c:v>
                </c:pt>
                <c:pt idx="7">
                  <c:v>Spain</c:v>
                </c:pt>
                <c:pt idx="8">
                  <c:v>Switzerland</c:v>
                </c:pt>
                <c:pt idx="9">
                  <c:v>Japan</c:v>
                </c:pt>
                <c:pt idx="10">
                  <c:v>Belgium</c:v>
                </c:pt>
                <c:pt idx="11">
                  <c:v>Portugal</c:v>
                </c:pt>
                <c:pt idx="12">
                  <c:v>Norway</c:v>
                </c:pt>
                <c:pt idx="13">
                  <c:v>Finland</c:v>
                </c:pt>
                <c:pt idx="14">
                  <c:v>Denmark</c:v>
                </c:pt>
              </c:strCache>
            </c:strRef>
          </c:cat>
          <c:val>
            <c:numRef>
              <c:extLst>
                <c:ext xmlns:c15="http://schemas.microsoft.com/office/drawing/2012/chart" uri="{02D57815-91ED-43cb-92C2-25804820EDAC}">
                  <c15:fullRef>
                    <c15:sqref>Sheet1!$B$2:$B$37</c15:sqref>
                  </c15:fullRef>
                </c:ext>
              </c:extLst>
              <c:f>Sheet1!$B$2:$B$16</c:f>
              <c:numCache>
                <c:formatCode>General</c:formatCode>
                <c:ptCount val="15"/>
                <c:pt idx="0">
                  <c:v>373260</c:v>
                </c:pt>
                <c:pt idx="1">
                  <c:v>17631</c:v>
                </c:pt>
                <c:pt idx="2">
                  <c:v>11116</c:v>
                </c:pt>
                <c:pt idx="3">
                  <c:v>10080</c:v>
                </c:pt>
                <c:pt idx="4">
                  <c:v>9986</c:v>
                </c:pt>
                <c:pt idx="5">
                  <c:v>7231</c:v>
                </c:pt>
                <c:pt idx="6">
                  <c:v>3807</c:v>
                </c:pt>
                <c:pt idx="7">
                  <c:v>2844</c:v>
                </c:pt>
                <c:pt idx="8">
                  <c:v>2528</c:v>
                </c:pt>
                <c:pt idx="9">
                  <c:v>2504</c:v>
                </c:pt>
                <c:pt idx="10">
                  <c:v>2426</c:v>
                </c:pt>
                <c:pt idx="11">
                  <c:v>2038</c:v>
                </c:pt>
                <c:pt idx="12">
                  <c:v>1721</c:v>
                </c:pt>
                <c:pt idx="13">
                  <c:v>1050</c:v>
                </c:pt>
                <c:pt idx="14">
                  <c:v>841</c:v>
                </c:pt>
              </c:numCache>
            </c:numRef>
          </c:val>
          <c:extLst>
            <c:ext xmlns:c16="http://schemas.microsoft.com/office/drawing/2014/chart" uri="{C3380CC4-5D6E-409C-BE32-E72D297353CC}">
              <c16:uniqueId val="{00000011-4D1E-4355-971C-3A0B30C02C0E}"/>
            </c:ext>
          </c:extLst>
        </c:ser>
        <c:dLbls>
          <c:showLegendKey val="0"/>
          <c:showVal val="1"/>
          <c:showCatName val="0"/>
          <c:showSerName val="0"/>
          <c:showPercent val="0"/>
          <c:showBubbleSize val="0"/>
        </c:dLbls>
        <c:gapWidth val="182"/>
        <c:axId val="373170616"/>
        <c:axId val="373172256"/>
      </c:barChart>
      <c:catAx>
        <c:axId val="3731706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3172256"/>
        <c:crosses val="autoZero"/>
        <c:auto val="1"/>
        <c:lblAlgn val="ctr"/>
        <c:lblOffset val="100"/>
        <c:noMultiLvlLbl val="0"/>
      </c:catAx>
      <c:valAx>
        <c:axId val="3731722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Quantities</a:t>
                </a:r>
                <a:r>
                  <a:rPr lang="en-US" baseline="0"/>
                  <a:t> sold</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31706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98017236340696"/>
          <c:y val="7.6183152714266927E-2"/>
          <c:w val="0.76195431267294123"/>
          <c:h val="0.76392262977131364"/>
        </c:manualLayout>
      </c:layout>
      <c:barChart>
        <c:barDir val="bar"/>
        <c:grouping val="clustered"/>
        <c:varyColors val="0"/>
        <c:ser>
          <c:idx val="0"/>
          <c:order val="0"/>
          <c:tx>
            <c:strRef>
              <c:f>Sheet1!$B$1</c:f>
              <c:strCache>
                <c:ptCount val="1"/>
                <c:pt idx="0">
                  <c:v>Quantities Sold</c:v>
                </c:pt>
              </c:strCache>
            </c:strRef>
          </c:tx>
          <c:spPr>
            <a:solidFill>
              <a:schemeClr val="accent5"/>
            </a:solidFill>
            <a:ln>
              <a:noFill/>
            </a:ln>
            <a:effectLst/>
          </c:spPr>
          <c:invertIfNegative val="0"/>
          <c:dPt>
            <c:idx val="0"/>
            <c:invertIfNegative val="0"/>
            <c:bubble3D val="0"/>
            <c:spPr>
              <a:solidFill>
                <a:schemeClr val="accent5"/>
              </a:solidFill>
              <a:ln>
                <a:noFill/>
              </a:ln>
              <a:effectLst/>
            </c:spPr>
            <c:extLst>
              <c:ext xmlns:c16="http://schemas.microsoft.com/office/drawing/2014/chart" uri="{C3380CC4-5D6E-409C-BE32-E72D297353CC}">
                <c16:uniqueId val="{00000001-433A-49CB-AE19-FDBEA1C1F34B}"/>
              </c:ext>
            </c:extLst>
          </c:dPt>
          <c:dPt>
            <c:idx val="1"/>
            <c:invertIfNegative val="0"/>
            <c:bubble3D val="0"/>
            <c:spPr>
              <a:solidFill>
                <a:schemeClr val="accent4">
                  <a:lumMod val="75000"/>
                </a:schemeClr>
              </a:solidFill>
              <a:ln>
                <a:noFill/>
              </a:ln>
              <a:effectLst/>
            </c:spPr>
            <c:extLst>
              <c:ext xmlns:c16="http://schemas.microsoft.com/office/drawing/2014/chart" uri="{C3380CC4-5D6E-409C-BE32-E72D297353CC}">
                <c16:uniqueId val="{00000003-433A-49CB-AE19-FDBEA1C1F34B}"/>
              </c:ext>
            </c:extLst>
          </c:dPt>
          <c:dLbls>
            <c:dLbl>
              <c:idx val="0"/>
              <c:tx>
                <c:rich>
                  <a:bodyPr/>
                  <a:lstStyle/>
                  <a:p>
                    <a:r>
                      <a:rPr lang="en-US"/>
                      <a:t>82.27%</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33A-49CB-AE19-FDBEA1C1F34B}"/>
                </c:ext>
              </c:extLst>
            </c:dLbl>
            <c:dLbl>
              <c:idx val="1"/>
              <c:tx>
                <c:rich>
                  <a:bodyPr/>
                  <a:lstStyle/>
                  <a:p>
                    <a:r>
                      <a:rPr lang="en-US"/>
                      <a:t>3.30%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33A-49CB-AE19-FDBEA1C1F34B}"/>
                </c:ext>
              </c:extLst>
            </c:dLbl>
            <c:dLbl>
              <c:idx val="2"/>
              <c:tx>
                <c:rich>
                  <a:bodyPr/>
                  <a:lstStyle/>
                  <a:p>
                    <a:r>
                      <a:rPr lang="en-US"/>
                      <a:t>2.15%</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33A-49CB-AE19-FDBEA1C1F34B}"/>
                </c:ext>
              </c:extLst>
            </c:dLbl>
            <c:dLbl>
              <c:idx val="3"/>
              <c:tx>
                <c:rich>
                  <a:bodyPr/>
                  <a:lstStyle/>
                  <a:p>
                    <a:r>
                      <a:rPr lang="en-US"/>
                      <a:t>1.99%</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33A-49CB-AE19-FDBEA1C1F34B}"/>
                </c:ext>
              </c:extLst>
            </c:dLbl>
            <c:dLbl>
              <c:idx val="4"/>
              <c:tx>
                <c:rich>
                  <a:bodyPr/>
                  <a:lstStyle/>
                  <a:p>
                    <a:r>
                      <a:rPr lang="en-US"/>
                      <a:t>2.02%</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433A-49CB-AE19-FDBEA1C1F34B}"/>
                </c:ext>
              </c:extLst>
            </c:dLbl>
            <c:dLbl>
              <c:idx val="5"/>
              <c:tx>
                <c:rich>
                  <a:bodyPr/>
                  <a:lstStyle/>
                  <a:p>
                    <a:r>
                      <a:rPr lang="en-US"/>
                      <a:t>1.49%</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33A-49CB-AE19-FDBEA1C1F34B}"/>
                </c:ext>
              </c:extLst>
            </c:dLbl>
            <c:dLbl>
              <c:idx val="6"/>
              <c:tx>
                <c:rich>
                  <a:bodyPr/>
                  <a:lstStyle/>
                  <a:p>
                    <a:r>
                      <a:rPr lang="en-US"/>
                      <a:t>0.80%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433A-49CB-AE19-FDBEA1C1F34B}"/>
                </c:ext>
              </c:extLst>
            </c:dLbl>
            <c:dLbl>
              <c:idx val="7"/>
              <c:tx>
                <c:rich>
                  <a:bodyPr/>
                  <a:lstStyle/>
                  <a:p>
                    <a:r>
                      <a:rPr lang="en-US"/>
                      <a:t>0.60%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433A-49CB-AE19-FDBEA1C1F34B}"/>
                </c:ext>
              </c:extLst>
            </c:dLbl>
            <c:dLbl>
              <c:idx val="8"/>
              <c:tx>
                <c:rich>
                  <a:bodyPr/>
                  <a:lstStyle/>
                  <a:p>
                    <a:r>
                      <a:rPr lang="en-US"/>
                      <a:t>0.54%</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433A-49CB-AE19-FDBEA1C1F34B}"/>
                </c:ext>
              </c:extLst>
            </c:dLbl>
            <c:dLbl>
              <c:idx val="9"/>
              <c:tx>
                <c:rich>
                  <a:bodyPr/>
                  <a:lstStyle/>
                  <a:p>
                    <a:r>
                      <a:rPr lang="en-US"/>
                      <a:t>0.53%</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433A-49CB-AE19-FDBEA1C1F34B}"/>
                </c:ext>
              </c:extLst>
            </c:dLbl>
            <c:dLbl>
              <c:idx val="10"/>
              <c:tx>
                <c:rich>
                  <a:bodyPr/>
                  <a:lstStyle/>
                  <a:p>
                    <a:r>
                      <a:rPr lang="en-US"/>
                      <a:t>0.52%</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433A-49CB-AE19-FDBEA1C1F34B}"/>
                </c:ext>
              </c:extLst>
            </c:dLbl>
            <c:dLbl>
              <c:idx val="11"/>
              <c:tx>
                <c:rich>
                  <a:bodyPr/>
                  <a:lstStyle/>
                  <a:p>
                    <a:r>
                      <a:rPr lang="en-US"/>
                      <a:t>0.44%</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433A-49CB-AE19-FDBEA1C1F34B}"/>
                </c:ext>
              </c:extLst>
            </c:dLbl>
            <c:dLbl>
              <c:idx val="12"/>
              <c:tx>
                <c:rich>
                  <a:bodyPr/>
                  <a:lstStyle/>
                  <a:p>
                    <a:r>
                      <a:rPr lang="en-US"/>
                      <a:t>0.37%</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433A-49CB-AE19-FDBEA1C1F34B}"/>
                </c:ext>
              </c:extLst>
            </c:dLbl>
            <c:dLbl>
              <c:idx val="13"/>
              <c:tx>
                <c:rich>
                  <a:bodyPr/>
                  <a:lstStyle/>
                  <a:p>
                    <a:r>
                      <a:rPr lang="en-US"/>
                      <a:t>0.23%</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433A-49CB-AE19-FDBEA1C1F34B}"/>
                </c:ext>
              </c:extLst>
            </c:dLbl>
            <c:dLbl>
              <c:idx val="14"/>
              <c:tx>
                <c:rich>
                  <a:bodyPr/>
                  <a:lstStyle/>
                  <a:p>
                    <a:r>
                      <a:rPr lang="en-US"/>
                      <a:t>0.18%</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433A-49CB-AE19-FDBEA1C1F34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xmlns:c15="http://schemas.microsoft.com/office/drawing/2012/chart" uri="{02D57815-91ED-43cb-92C2-25804820EDAC}">
                  <c15:fullRef>
                    <c15:sqref>Sheet1!$A$2:$A$37</c15:sqref>
                  </c15:fullRef>
                </c:ext>
              </c:extLst>
              <c:f>Sheet1!$A$2:$A$16</c:f>
              <c:strCache>
                <c:ptCount val="15"/>
                <c:pt idx="0">
                  <c:v>United Kingdom</c:v>
                </c:pt>
                <c:pt idx="1">
                  <c:v>Netherlands</c:v>
                </c:pt>
                <c:pt idx="2">
                  <c:v>EIRE</c:v>
                </c:pt>
                <c:pt idx="3">
                  <c:v>Germany</c:v>
                </c:pt>
                <c:pt idx="4">
                  <c:v>France</c:v>
                </c:pt>
                <c:pt idx="5">
                  <c:v>Australia</c:v>
                </c:pt>
                <c:pt idx="6">
                  <c:v>Sweden</c:v>
                </c:pt>
                <c:pt idx="7">
                  <c:v>Spain</c:v>
                </c:pt>
                <c:pt idx="8">
                  <c:v>Switzerland</c:v>
                </c:pt>
                <c:pt idx="9">
                  <c:v>Japan</c:v>
                </c:pt>
                <c:pt idx="10">
                  <c:v>Belgium</c:v>
                </c:pt>
                <c:pt idx="11">
                  <c:v>Portugal</c:v>
                </c:pt>
                <c:pt idx="12">
                  <c:v>Norway</c:v>
                </c:pt>
                <c:pt idx="13">
                  <c:v>Finland</c:v>
                </c:pt>
                <c:pt idx="14">
                  <c:v>Denmark</c:v>
                </c:pt>
              </c:strCache>
            </c:strRef>
          </c:cat>
          <c:val>
            <c:numRef>
              <c:extLst>
                <c:ext xmlns:c15="http://schemas.microsoft.com/office/drawing/2012/chart" uri="{02D57815-91ED-43cb-92C2-25804820EDAC}">
                  <c15:fullRef>
                    <c15:sqref>Sheet1!$B$2:$B$37</c15:sqref>
                  </c15:fullRef>
                </c:ext>
              </c:extLst>
              <c:f>Sheet1!$B$2:$B$16</c:f>
              <c:numCache>
                <c:formatCode>General</c:formatCode>
                <c:ptCount val="15"/>
                <c:pt idx="0">
                  <c:v>373260</c:v>
                </c:pt>
                <c:pt idx="1">
                  <c:v>17631</c:v>
                </c:pt>
                <c:pt idx="2">
                  <c:v>11116</c:v>
                </c:pt>
                <c:pt idx="3">
                  <c:v>10080</c:v>
                </c:pt>
                <c:pt idx="4">
                  <c:v>9986</c:v>
                </c:pt>
                <c:pt idx="5">
                  <c:v>7231</c:v>
                </c:pt>
                <c:pt idx="6">
                  <c:v>3807</c:v>
                </c:pt>
                <c:pt idx="7">
                  <c:v>2844</c:v>
                </c:pt>
                <c:pt idx="8">
                  <c:v>2528</c:v>
                </c:pt>
                <c:pt idx="9">
                  <c:v>2504</c:v>
                </c:pt>
                <c:pt idx="10">
                  <c:v>2426</c:v>
                </c:pt>
                <c:pt idx="11">
                  <c:v>2038</c:v>
                </c:pt>
                <c:pt idx="12">
                  <c:v>1721</c:v>
                </c:pt>
                <c:pt idx="13">
                  <c:v>1050</c:v>
                </c:pt>
                <c:pt idx="14">
                  <c:v>841</c:v>
                </c:pt>
              </c:numCache>
            </c:numRef>
          </c:val>
          <c:extLst>
            <c:ext xmlns:c16="http://schemas.microsoft.com/office/drawing/2014/chart" uri="{C3380CC4-5D6E-409C-BE32-E72D297353CC}">
              <c16:uniqueId val="{00000011-433A-49CB-AE19-FDBEA1C1F34B}"/>
            </c:ext>
          </c:extLst>
        </c:ser>
        <c:dLbls>
          <c:showLegendKey val="0"/>
          <c:showVal val="1"/>
          <c:showCatName val="0"/>
          <c:showSerName val="0"/>
          <c:showPercent val="0"/>
          <c:showBubbleSize val="0"/>
        </c:dLbls>
        <c:gapWidth val="182"/>
        <c:axId val="373170616"/>
        <c:axId val="373172256"/>
      </c:barChart>
      <c:catAx>
        <c:axId val="3731706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3172256"/>
        <c:crosses val="autoZero"/>
        <c:auto val="1"/>
        <c:lblAlgn val="ctr"/>
        <c:lblOffset val="100"/>
        <c:noMultiLvlLbl val="0"/>
      </c:catAx>
      <c:valAx>
        <c:axId val="3731722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Quantities</a:t>
                </a:r>
                <a:r>
                  <a:rPr lang="en-US" baseline="0"/>
                  <a:t> sold</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31706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783109193816431"/>
          <c:y val="0.12085540371081875"/>
          <c:w val="0.76195431267294123"/>
          <c:h val="0.76392262977131364"/>
        </c:manualLayout>
      </c:layout>
      <c:barChart>
        <c:barDir val="bar"/>
        <c:grouping val="clustered"/>
        <c:varyColors val="0"/>
        <c:ser>
          <c:idx val="0"/>
          <c:order val="0"/>
          <c:tx>
            <c:strRef>
              <c:f>Sheet1!$B$1</c:f>
              <c:strCache>
                <c:ptCount val="1"/>
                <c:pt idx="0">
                  <c:v>Quantities Sold</c:v>
                </c:pt>
              </c:strCache>
            </c:strRef>
          </c:tx>
          <c:spPr>
            <a:solidFill>
              <a:schemeClr val="accent5"/>
            </a:solidFill>
            <a:ln>
              <a:noFill/>
            </a:ln>
            <a:effectLst/>
          </c:spPr>
          <c:invertIfNegative val="0"/>
          <c:dPt>
            <c:idx val="0"/>
            <c:invertIfNegative val="0"/>
            <c:bubble3D val="0"/>
            <c:spPr>
              <a:solidFill>
                <a:schemeClr val="accent5"/>
              </a:solidFill>
              <a:ln>
                <a:noFill/>
              </a:ln>
              <a:effectLst/>
            </c:spPr>
            <c:extLst>
              <c:ext xmlns:c16="http://schemas.microsoft.com/office/drawing/2014/chart" uri="{C3380CC4-5D6E-409C-BE32-E72D297353CC}">
                <c16:uniqueId val="{00000001-E61B-48E9-B359-5B7FDEC88733}"/>
              </c:ext>
            </c:extLst>
          </c:dPt>
          <c:dPt>
            <c:idx val="1"/>
            <c:invertIfNegative val="0"/>
            <c:bubble3D val="0"/>
            <c:spPr>
              <a:solidFill>
                <a:schemeClr val="accent5"/>
              </a:solidFill>
              <a:ln>
                <a:noFill/>
              </a:ln>
              <a:effectLst/>
            </c:spPr>
            <c:extLst>
              <c:ext xmlns:c16="http://schemas.microsoft.com/office/drawing/2014/chart" uri="{C3380CC4-5D6E-409C-BE32-E72D297353CC}">
                <c16:uniqueId val="{00000003-E61B-48E9-B359-5B7FDEC88733}"/>
              </c:ext>
            </c:extLst>
          </c:dPt>
          <c:dPt>
            <c:idx val="2"/>
            <c:invertIfNegative val="0"/>
            <c:bubble3D val="0"/>
            <c:spPr>
              <a:solidFill>
                <a:schemeClr val="accent4">
                  <a:lumMod val="75000"/>
                </a:schemeClr>
              </a:solidFill>
              <a:ln>
                <a:noFill/>
              </a:ln>
              <a:effectLst/>
            </c:spPr>
            <c:extLst>
              <c:ext xmlns:c16="http://schemas.microsoft.com/office/drawing/2014/chart" uri="{C3380CC4-5D6E-409C-BE32-E72D297353CC}">
                <c16:uniqueId val="{00000004-E61B-48E9-B359-5B7FDEC88733}"/>
              </c:ext>
            </c:extLst>
          </c:dPt>
          <c:dLbls>
            <c:dLbl>
              <c:idx val="0"/>
              <c:tx>
                <c:rich>
                  <a:bodyPr/>
                  <a:lstStyle/>
                  <a:p>
                    <a:r>
                      <a:rPr lang="en-US"/>
                      <a:t>82.27%</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61B-48E9-B359-5B7FDEC88733}"/>
                </c:ext>
              </c:extLst>
            </c:dLbl>
            <c:dLbl>
              <c:idx val="1"/>
              <c:tx>
                <c:rich>
                  <a:bodyPr/>
                  <a:lstStyle/>
                  <a:p>
                    <a:r>
                      <a:rPr lang="en-US"/>
                      <a:t>3.30%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61B-48E9-B359-5B7FDEC88733}"/>
                </c:ext>
              </c:extLst>
            </c:dLbl>
            <c:dLbl>
              <c:idx val="2"/>
              <c:tx>
                <c:rich>
                  <a:bodyPr/>
                  <a:lstStyle/>
                  <a:p>
                    <a:r>
                      <a:rPr lang="en-US"/>
                      <a:t>2.15%</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61B-48E9-B359-5B7FDEC88733}"/>
                </c:ext>
              </c:extLst>
            </c:dLbl>
            <c:dLbl>
              <c:idx val="3"/>
              <c:tx>
                <c:rich>
                  <a:bodyPr/>
                  <a:lstStyle/>
                  <a:p>
                    <a:r>
                      <a:rPr lang="en-US"/>
                      <a:t>1.99%</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61B-48E9-B359-5B7FDEC88733}"/>
                </c:ext>
              </c:extLst>
            </c:dLbl>
            <c:dLbl>
              <c:idx val="4"/>
              <c:tx>
                <c:rich>
                  <a:bodyPr/>
                  <a:lstStyle/>
                  <a:p>
                    <a:r>
                      <a:rPr lang="en-US"/>
                      <a:t>2.02%</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61B-48E9-B359-5B7FDEC88733}"/>
                </c:ext>
              </c:extLst>
            </c:dLbl>
            <c:dLbl>
              <c:idx val="5"/>
              <c:tx>
                <c:rich>
                  <a:bodyPr/>
                  <a:lstStyle/>
                  <a:p>
                    <a:r>
                      <a:rPr lang="en-US"/>
                      <a:t>1.49%</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61B-48E9-B359-5B7FDEC88733}"/>
                </c:ext>
              </c:extLst>
            </c:dLbl>
            <c:dLbl>
              <c:idx val="6"/>
              <c:tx>
                <c:rich>
                  <a:bodyPr/>
                  <a:lstStyle/>
                  <a:p>
                    <a:r>
                      <a:rPr lang="en-US"/>
                      <a:t>0.80%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61B-48E9-B359-5B7FDEC88733}"/>
                </c:ext>
              </c:extLst>
            </c:dLbl>
            <c:dLbl>
              <c:idx val="7"/>
              <c:tx>
                <c:rich>
                  <a:bodyPr/>
                  <a:lstStyle/>
                  <a:p>
                    <a:r>
                      <a:rPr lang="en-US"/>
                      <a:t>0.60%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61B-48E9-B359-5B7FDEC88733}"/>
                </c:ext>
              </c:extLst>
            </c:dLbl>
            <c:dLbl>
              <c:idx val="8"/>
              <c:tx>
                <c:rich>
                  <a:bodyPr/>
                  <a:lstStyle/>
                  <a:p>
                    <a:r>
                      <a:rPr lang="en-US"/>
                      <a:t>0.54%</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61B-48E9-B359-5B7FDEC88733}"/>
                </c:ext>
              </c:extLst>
            </c:dLbl>
            <c:dLbl>
              <c:idx val="9"/>
              <c:tx>
                <c:rich>
                  <a:bodyPr/>
                  <a:lstStyle/>
                  <a:p>
                    <a:r>
                      <a:rPr lang="en-US"/>
                      <a:t>0.53%</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E61B-48E9-B359-5B7FDEC88733}"/>
                </c:ext>
              </c:extLst>
            </c:dLbl>
            <c:dLbl>
              <c:idx val="10"/>
              <c:tx>
                <c:rich>
                  <a:bodyPr/>
                  <a:lstStyle/>
                  <a:p>
                    <a:r>
                      <a:rPr lang="en-US"/>
                      <a:t>0.52%</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E61B-48E9-B359-5B7FDEC88733}"/>
                </c:ext>
              </c:extLst>
            </c:dLbl>
            <c:dLbl>
              <c:idx val="11"/>
              <c:tx>
                <c:rich>
                  <a:bodyPr/>
                  <a:lstStyle/>
                  <a:p>
                    <a:r>
                      <a:rPr lang="en-US"/>
                      <a:t>0.44%</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E61B-48E9-B359-5B7FDEC88733}"/>
                </c:ext>
              </c:extLst>
            </c:dLbl>
            <c:dLbl>
              <c:idx val="12"/>
              <c:tx>
                <c:rich>
                  <a:bodyPr/>
                  <a:lstStyle/>
                  <a:p>
                    <a:r>
                      <a:rPr lang="en-US"/>
                      <a:t>0.37%</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E61B-48E9-B359-5B7FDEC88733}"/>
                </c:ext>
              </c:extLst>
            </c:dLbl>
            <c:dLbl>
              <c:idx val="13"/>
              <c:tx>
                <c:rich>
                  <a:bodyPr/>
                  <a:lstStyle/>
                  <a:p>
                    <a:r>
                      <a:rPr lang="en-US"/>
                      <a:t>0.23%</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E61B-48E9-B359-5B7FDEC88733}"/>
                </c:ext>
              </c:extLst>
            </c:dLbl>
            <c:dLbl>
              <c:idx val="14"/>
              <c:tx>
                <c:rich>
                  <a:bodyPr/>
                  <a:lstStyle/>
                  <a:p>
                    <a:r>
                      <a:rPr lang="en-US"/>
                      <a:t>0.18%</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E61B-48E9-B359-5B7FDEC8873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xmlns:c15="http://schemas.microsoft.com/office/drawing/2012/chart" uri="{02D57815-91ED-43cb-92C2-25804820EDAC}">
                  <c15:fullRef>
                    <c15:sqref>Sheet1!$A$2:$A$37</c15:sqref>
                  </c15:fullRef>
                </c:ext>
              </c:extLst>
              <c:f>Sheet1!$A$2:$A$16</c:f>
              <c:strCache>
                <c:ptCount val="15"/>
                <c:pt idx="0">
                  <c:v>United Kingdom</c:v>
                </c:pt>
                <c:pt idx="1">
                  <c:v>Netherlands</c:v>
                </c:pt>
                <c:pt idx="2">
                  <c:v>EIRE</c:v>
                </c:pt>
                <c:pt idx="3">
                  <c:v>Germany</c:v>
                </c:pt>
                <c:pt idx="4">
                  <c:v>France</c:v>
                </c:pt>
                <c:pt idx="5">
                  <c:v>Australia</c:v>
                </c:pt>
                <c:pt idx="6">
                  <c:v>Sweden</c:v>
                </c:pt>
                <c:pt idx="7">
                  <c:v>Spain</c:v>
                </c:pt>
                <c:pt idx="8">
                  <c:v>Switzerland</c:v>
                </c:pt>
                <c:pt idx="9">
                  <c:v>Japan</c:v>
                </c:pt>
                <c:pt idx="10">
                  <c:v>Belgium</c:v>
                </c:pt>
                <c:pt idx="11">
                  <c:v>Portugal</c:v>
                </c:pt>
                <c:pt idx="12">
                  <c:v>Norway</c:v>
                </c:pt>
                <c:pt idx="13">
                  <c:v>Finland</c:v>
                </c:pt>
                <c:pt idx="14">
                  <c:v>Denmark</c:v>
                </c:pt>
              </c:strCache>
            </c:strRef>
          </c:cat>
          <c:val>
            <c:numRef>
              <c:extLst>
                <c:ext xmlns:c15="http://schemas.microsoft.com/office/drawing/2012/chart" uri="{02D57815-91ED-43cb-92C2-25804820EDAC}">
                  <c15:fullRef>
                    <c15:sqref>Sheet1!$B$2:$B$37</c15:sqref>
                  </c15:fullRef>
                </c:ext>
              </c:extLst>
              <c:f>Sheet1!$B$2:$B$16</c:f>
              <c:numCache>
                <c:formatCode>General</c:formatCode>
                <c:ptCount val="15"/>
                <c:pt idx="0">
                  <c:v>373260</c:v>
                </c:pt>
                <c:pt idx="1">
                  <c:v>17631</c:v>
                </c:pt>
                <c:pt idx="2">
                  <c:v>11116</c:v>
                </c:pt>
                <c:pt idx="3">
                  <c:v>10080</c:v>
                </c:pt>
                <c:pt idx="4">
                  <c:v>9986</c:v>
                </c:pt>
                <c:pt idx="5">
                  <c:v>7231</c:v>
                </c:pt>
                <c:pt idx="6">
                  <c:v>3807</c:v>
                </c:pt>
                <c:pt idx="7">
                  <c:v>2844</c:v>
                </c:pt>
                <c:pt idx="8">
                  <c:v>2528</c:v>
                </c:pt>
                <c:pt idx="9">
                  <c:v>2504</c:v>
                </c:pt>
                <c:pt idx="10">
                  <c:v>2426</c:v>
                </c:pt>
                <c:pt idx="11">
                  <c:v>2038</c:v>
                </c:pt>
                <c:pt idx="12">
                  <c:v>1721</c:v>
                </c:pt>
                <c:pt idx="13">
                  <c:v>1050</c:v>
                </c:pt>
                <c:pt idx="14">
                  <c:v>841</c:v>
                </c:pt>
              </c:numCache>
            </c:numRef>
          </c:val>
          <c:extLst>
            <c:ext xmlns:c16="http://schemas.microsoft.com/office/drawing/2014/chart" uri="{C3380CC4-5D6E-409C-BE32-E72D297353CC}">
              <c16:uniqueId val="{00000011-E61B-48E9-B359-5B7FDEC88733}"/>
            </c:ext>
          </c:extLst>
        </c:ser>
        <c:dLbls>
          <c:showLegendKey val="0"/>
          <c:showVal val="1"/>
          <c:showCatName val="0"/>
          <c:showSerName val="0"/>
          <c:showPercent val="0"/>
          <c:showBubbleSize val="0"/>
        </c:dLbls>
        <c:gapWidth val="182"/>
        <c:axId val="373170616"/>
        <c:axId val="373172256"/>
      </c:barChart>
      <c:catAx>
        <c:axId val="3731706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3172256"/>
        <c:crosses val="autoZero"/>
        <c:auto val="1"/>
        <c:lblAlgn val="ctr"/>
        <c:lblOffset val="100"/>
        <c:noMultiLvlLbl val="0"/>
      </c:catAx>
      <c:valAx>
        <c:axId val="3731722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Quantities</a:t>
                </a:r>
                <a:r>
                  <a:rPr lang="en-US" baseline="0"/>
                  <a:t> sold</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31706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5">
  <a:schemeClr val="accent5"/>
</cs:colorStyle>
</file>

<file path=ppt/charts/colors2.xml><?xml version="1.0" encoding="utf-8"?>
<cs:colorStyle xmlns:cs="http://schemas.microsoft.com/office/drawing/2012/chartStyle" xmlns:a="http://schemas.openxmlformats.org/drawingml/2006/main" meth="withinLinearReversed" id="25">
  <a:schemeClr val="accent5"/>
</cs:colorStyle>
</file>

<file path=ppt/charts/colors3.xml><?xml version="1.0" encoding="utf-8"?>
<cs:colorStyle xmlns:cs="http://schemas.microsoft.com/office/drawing/2012/chartStyle" xmlns:a="http://schemas.openxmlformats.org/drawingml/2006/main" meth="withinLinearReversed" id="25">
  <a:schemeClr val="accent5"/>
</cs:colorStyle>
</file>

<file path=ppt/charts/colors4.xml><?xml version="1.0" encoding="utf-8"?>
<cs:colorStyle xmlns:cs="http://schemas.microsoft.com/office/drawing/2012/chartStyle" xmlns:a="http://schemas.openxmlformats.org/drawingml/2006/main" meth="withinLinearReversed" id="25">
  <a:schemeClr val="accent5"/>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997527" y="971549"/>
            <a:ext cx="7221682" cy="3496541"/>
          </a:xfrm>
          <a:prstGeom prst="rect">
            <a:avLst/>
          </a:prstGeom>
        </p:spPr>
        <p:txBody>
          <a:bodyPr spcFirstLastPara="1" wrap="square" lIns="91425" tIns="91425" rIns="91425" bIns="91425" anchor="t" anchorCtr="0">
            <a:noAutofit/>
          </a:bodyPr>
          <a:lstStyle/>
          <a:p>
            <a:pPr marL="0" lvl="0" indent="0" algn="ctr" rtl="0">
              <a:spcBef>
                <a:spcPts val="1600"/>
              </a:spcBef>
              <a:spcAft>
                <a:spcPts val="1600"/>
              </a:spcAft>
              <a:buNone/>
            </a:pPr>
            <a:r>
              <a:rPr lang="en-US" sz="3600" b="1" i="0" dirty="0">
                <a:solidFill>
                  <a:srgbClr val="2E3D49"/>
                </a:solidFill>
                <a:effectLst/>
                <a:latin typeface="Open Sans" panose="020B0604020202020204" charset="0"/>
              </a:rPr>
              <a:t>Storytelling with Data</a:t>
            </a:r>
          </a:p>
          <a:p>
            <a:pPr marL="0" lvl="0" indent="0" algn="ctr" rtl="0">
              <a:spcBef>
                <a:spcPts val="1600"/>
              </a:spcBef>
              <a:spcAft>
                <a:spcPts val="1600"/>
              </a:spcAft>
              <a:buNone/>
            </a:pPr>
            <a:endParaRPr lang="en-US" sz="3600" b="1" dirty="0">
              <a:solidFill>
                <a:srgbClr val="2E3D49"/>
              </a:solidFill>
              <a:latin typeface="Open Sans"/>
              <a:ea typeface="Open Sans"/>
              <a:cs typeface="Open Sans"/>
              <a:sym typeface="Open Sans"/>
            </a:endParaRPr>
          </a:p>
          <a:p>
            <a:pPr marL="0" lvl="0" indent="0" algn="ctr" rtl="0">
              <a:spcBef>
                <a:spcPts val="1600"/>
              </a:spcBef>
              <a:spcAft>
                <a:spcPts val="1600"/>
              </a:spcAft>
              <a:buNone/>
            </a:pPr>
            <a:r>
              <a:rPr lang="en-US" dirty="0">
                <a:solidFill>
                  <a:srgbClr val="2E3D49"/>
                </a:solidFill>
                <a:latin typeface="Arial Black" panose="020B0A04020102020204" pitchFamily="34" charset="0"/>
                <a:ea typeface="Open Sans"/>
                <a:cs typeface="Open Sans"/>
                <a:sym typeface="Open Sans"/>
              </a:rPr>
              <a:t>N.B- The data was collected between </a:t>
            </a:r>
            <a:r>
              <a:rPr lang="en-US" dirty="0">
                <a:solidFill>
                  <a:srgbClr val="4F4F4F"/>
                </a:solidFill>
                <a:effectLst/>
                <a:latin typeface="Arial Black" panose="020B0A04020102020204" pitchFamily="34" charset="0"/>
              </a:rPr>
              <a:t>01/12/2010 and 09/12/2011</a:t>
            </a:r>
          </a:p>
          <a:p>
            <a:pPr marL="0" lvl="0" indent="0" algn="ctr" rtl="0">
              <a:spcBef>
                <a:spcPts val="1600"/>
              </a:spcBef>
              <a:spcAft>
                <a:spcPts val="1600"/>
              </a:spcAft>
              <a:buNone/>
            </a:pPr>
            <a:r>
              <a:rPr lang="en-US" dirty="0">
                <a:solidFill>
                  <a:srgbClr val="4F4F4F"/>
                </a:solidFill>
                <a:latin typeface="Arial Black" panose="020B0A04020102020204" pitchFamily="34" charset="0"/>
                <a:ea typeface="Open Sans"/>
                <a:cs typeface="Open Sans"/>
                <a:sym typeface="Open Sans"/>
              </a:rPr>
              <a:t>               By  Amlan Jyoti </a:t>
            </a:r>
            <a:r>
              <a:rPr lang="en-US" dirty="0" err="1">
                <a:solidFill>
                  <a:srgbClr val="4F4F4F"/>
                </a:solidFill>
                <a:latin typeface="Arial Black" panose="020B0A04020102020204" pitchFamily="34" charset="0"/>
                <a:ea typeface="Open Sans"/>
                <a:cs typeface="Open Sans"/>
                <a:sym typeface="Open Sans"/>
              </a:rPr>
              <a:t>Saikia</a:t>
            </a:r>
            <a:endParaRPr lang="en-US" dirty="0">
              <a:solidFill>
                <a:srgbClr val="2E3D49"/>
              </a:solidFill>
              <a:latin typeface="Arial Black" panose="020B0A04020102020204" pitchFamily="34" charset="0"/>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4" name="TextBox 3">
            <a:extLst>
              <a:ext uri="{FF2B5EF4-FFF2-40B4-BE49-F238E27FC236}">
                <a16:creationId xmlns:a16="http://schemas.microsoft.com/office/drawing/2014/main" id="{58A45199-FF78-468C-8F9A-861A0D21B539}"/>
              </a:ext>
            </a:extLst>
          </p:cNvPr>
          <p:cNvSpPr txBox="1"/>
          <p:nvPr/>
        </p:nvSpPr>
        <p:spPr>
          <a:xfrm>
            <a:off x="5070765" y="1475509"/>
            <a:ext cx="3086099" cy="307777"/>
          </a:xfrm>
          <a:prstGeom prst="rect">
            <a:avLst/>
          </a:prstGeom>
          <a:noFill/>
        </p:spPr>
        <p:txBody>
          <a:bodyPr wrap="square" rtlCol="0">
            <a:spAutoFit/>
          </a:bodyPr>
          <a:lstStyle/>
          <a:p>
            <a:endParaRPr lang="en-US" dirty="0"/>
          </a:p>
        </p:txBody>
      </p:sp>
      <p:sp>
        <p:nvSpPr>
          <p:cNvPr id="6" name="Title 5">
            <a:extLst>
              <a:ext uri="{FF2B5EF4-FFF2-40B4-BE49-F238E27FC236}">
                <a16:creationId xmlns:a16="http://schemas.microsoft.com/office/drawing/2014/main" id="{F7453310-D84A-4682-B3B4-D32041EA4242}"/>
              </a:ext>
            </a:extLst>
          </p:cNvPr>
          <p:cNvSpPr>
            <a:spLocks noGrp="1"/>
          </p:cNvSpPr>
          <p:nvPr>
            <p:ph type="title"/>
          </p:nvPr>
        </p:nvSpPr>
        <p:spPr>
          <a:xfrm>
            <a:off x="5188688" y="148856"/>
            <a:ext cx="3643612" cy="4994644"/>
          </a:xfrm>
        </p:spPr>
        <p:txBody>
          <a:bodyPr/>
          <a:lstStyle/>
          <a:p>
            <a:r>
              <a:rPr lang="en-US" sz="1800" dirty="0">
                <a:latin typeface="Arial" panose="020B0604020202020204" pitchFamily="34" charset="0"/>
                <a:cs typeface="Arial" panose="020B0604020202020204" pitchFamily="34" charset="0"/>
              </a:rPr>
              <a:t>Q. Which country sold the highest quantities or have the highest sales count? Or from which country is likely to place the next order or make a successful sale?</a:t>
            </a: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United Kingdom have the highest sales count or orders received. The next highest sales count country doesn’t even reach the half the sales that of United kingdom. The sales count of United kingdom is 373260. So United Kingdom has a high chance of placing the next successful order. It’s sale percent in almost 82.3%.</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graphicFrame>
        <p:nvGraphicFramePr>
          <p:cNvPr id="8" name="Chart 7">
            <a:extLst>
              <a:ext uri="{FF2B5EF4-FFF2-40B4-BE49-F238E27FC236}">
                <a16:creationId xmlns:a16="http://schemas.microsoft.com/office/drawing/2014/main" id="{09475B73-3EEB-4189-A4E2-C79C0ADB2CF6}"/>
              </a:ext>
            </a:extLst>
          </p:cNvPr>
          <p:cNvGraphicFramePr>
            <a:graphicFrameLocks/>
          </p:cNvGraphicFramePr>
          <p:nvPr>
            <p:extLst>
              <p:ext uri="{D42A27DB-BD31-4B8C-83A1-F6EECF244321}">
                <p14:modId xmlns:p14="http://schemas.microsoft.com/office/powerpoint/2010/main" val="2916660914"/>
              </p:ext>
            </p:extLst>
          </p:nvPr>
        </p:nvGraphicFramePr>
        <p:xfrm>
          <a:off x="1" y="0"/>
          <a:ext cx="5348176" cy="51435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09475B73-3EEB-4189-A4E2-C79C0ADB2CF6}"/>
              </a:ext>
            </a:extLst>
          </p:cNvPr>
          <p:cNvGraphicFramePr>
            <a:graphicFrameLocks/>
          </p:cNvGraphicFramePr>
          <p:nvPr>
            <p:extLst>
              <p:ext uri="{D42A27DB-BD31-4B8C-83A1-F6EECF244321}">
                <p14:modId xmlns:p14="http://schemas.microsoft.com/office/powerpoint/2010/main" val="2717206219"/>
              </p:ext>
            </p:extLst>
          </p:nvPr>
        </p:nvGraphicFramePr>
        <p:xfrm>
          <a:off x="1" y="-1"/>
          <a:ext cx="5188687" cy="5143501"/>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5" name="Text Placeholder 4">
            <a:extLst>
              <a:ext uri="{FF2B5EF4-FFF2-40B4-BE49-F238E27FC236}">
                <a16:creationId xmlns:a16="http://schemas.microsoft.com/office/drawing/2014/main" id="{C7985AC4-6853-410B-9504-BF8E83A43AD5}"/>
              </a:ext>
            </a:extLst>
          </p:cNvPr>
          <p:cNvSpPr>
            <a:spLocks noGrp="1"/>
          </p:cNvSpPr>
          <p:nvPr>
            <p:ph type="body" idx="1"/>
          </p:nvPr>
        </p:nvSpPr>
        <p:spPr>
          <a:xfrm>
            <a:off x="5360741" y="145473"/>
            <a:ext cx="3596223" cy="4052454"/>
          </a:xfrm>
        </p:spPr>
        <p:txBody>
          <a:bodyPr/>
          <a:lstStyle/>
          <a:p>
            <a:pPr marL="139700" indent="0">
              <a:buNone/>
            </a:pPr>
            <a:r>
              <a:rPr lang="en-US" sz="1800" dirty="0">
                <a:solidFill>
                  <a:schemeClr val="tx1"/>
                </a:solidFill>
                <a:latin typeface="Arial" panose="020B0604020202020204" pitchFamily="34" charset="0"/>
                <a:cs typeface="Arial" panose="020B0604020202020204" pitchFamily="34" charset="0"/>
              </a:rPr>
              <a:t>Which country have the second sales count or the second highest chance of placing the next order or making a successful sale ?</a:t>
            </a:r>
          </a:p>
          <a:p>
            <a:pPr marL="139700" indent="0">
              <a:buNone/>
            </a:pPr>
            <a:endParaRPr lang="en-US" sz="1800" dirty="0">
              <a:solidFill>
                <a:schemeClr val="tx1"/>
              </a:solidFill>
              <a:latin typeface="Arial" panose="020B0604020202020204" pitchFamily="34" charset="0"/>
              <a:cs typeface="Arial" panose="020B0604020202020204" pitchFamily="34" charset="0"/>
            </a:endParaRPr>
          </a:p>
          <a:p>
            <a:pPr marL="139700" indent="0">
              <a:buNone/>
            </a:pPr>
            <a:r>
              <a:rPr lang="en-US" sz="1800" dirty="0">
                <a:solidFill>
                  <a:schemeClr val="tx1"/>
                </a:solidFill>
                <a:latin typeface="Arial" panose="020B0604020202020204" pitchFamily="34" charset="0"/>
                <a:cs typeface="Arial" panose="020B0604020202020204" pitchFamily="34" charset="0"/>
              </a:rPr>
              <a:t>Netherlands having a sales of 17631 comes below the sales of United kingdom. It has a second highest chance of placing a successful order. Netherland sales count is not even half of that of UK. It’s sale percent is 3.30%.</a:t>
            </a:r>
          </a:p>
        </p:txBody>
      </p:sp>
      <p:graphicFrame>
        <p:nvGraphicFramePr>
          <p:cNvPr id="6" name="Chart 5">
            <a:extLst>
              <a:ext uri="{FF2B5EF4-FFF2-40B4-BE49-F238E27FC236}">
                <a16:creationId xmlns:a16="http://schemas.microsoft.com/office/drawing/2014/main" id="{EC9D5A08-3DBF-4D63-859F-A95B4DF5A2CF}"/>
              </a:ext>
            </a:extLst>
          </p:cNvPr>
          <p:cNvGraphicFramePr>
            <a:graphicFrameLocks/>
          </p:cNvGraphicFramePr>
          <p:nvPr>
            <p:extLst>
              <p:ext uri="{D42A27DB-BD31-4B8C-83A1-F6EECF244321}">
                <p14:modId xmlns:p14="http://schemas.microsoft.com/office/powerpoint/2010/main" val="3071118024"/>
              </p:ext>
            </p:extLst>
          </p:nvPr>
        </p:nvGraphicFramePr>
        <p:xfrm>
          <a:off x="1" y="-1"/>
          <a:ext cx="5635255" cy="51435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5" name="Text Placeholder 4">
            <a:extLst>
              <a:ext uri="{FF2B5EF4-FFF2-40B4-BE49-F238E27FC236}">
                <a16:creationId xmlns:a16="http://schemas.microsoft.com/office/drawing/2014/main" id="{AC72B1B9-CCCB-45EC-88A7-7E8EF5107BDA}"/>
              </a:ext>
            </a:extLst>
          </p:cNvPr>
          <p:cNvSpPr>
            <a:spLocks noGrp="1"/>
          </p:cNvSpPr>
          <p:nvPr>
            <p:ph type="body" idx="1"/>
          </p:nvPr>
        </p:nvSpPr>
        <p:spPr>
          <a:xfrm>
            <a:off x="5361710" y="374073"/>
            <a:ext cx="3564082" cy="4166754"/>
          </a:xfrm>
        </p:spPr>
        <p:txBody>
          <a:bodyPr/>
          <a:lstStyle/>
          <a:p>
            <a:pPr marL="139700" indent="0">
              <a:buNone/>
            </a:pPr>
            <a:r>
              <a:rPr lang="en-US" sz="1800" dirty="0">
                <a:solidFill>
                  <a:schemeClr val="tx1"/>
                </a:solidFill>
                <a:latin typeface="Arial" panose="020B0604020202020204" pitchFamily="34" charset="0"/>
                <a:cs typeface="Arial" panose="020B0604020202020204" pitchFamily="34" charset="0"/>
              </a:rPr>
              <a:t>Which country have the third highest sales count and from which country there is the third highest probability of placing an order?</a:t>
            </a:r>
          </a:p>
          <a:p>
            <a:pPr marL="139700" indent="0">
              <a:buNone/>
            </a:pPr>
            <a:endParaRPr lang="en-US" sz="1800" dirty="0">
              <a:solidFill>
                <a:schemeClr val="tx1"/>
              </a:solidFill>
              <a:latin typeface="Arial" panose="020B0604020202020204" pitchFamily="34" charset="0"/>
              <a:cs typeface="Arial" panose="020B0604020202020204" pitchFamily="34" charset="0"/>
            </a:endParaRPr>
          </a:p>
          <a:p>
            <a:pPr marL="139700" indent="0">
              <a:buNone/>
            </a:pPr>
            <a:r>
              <a:rPr lang="en-US" sz="1800" dirty="0">
                <a:solidFill>
                  <a:schemeClr val="tx1"/>
                </a:solidFill>
                <a:latin typeface="Arial" panose="020B0604020202020204" pitchFamily="34" charset="0"/>
                <a:cs typeface="Arial" panose="020B0604020202020204" pitchFamily="34" charset="0"/>
              </a:rPr>
              <a:t>EIRE have the third highest sales count. It has the sales count of 11116. It has a sale percent of 2.15%. EIRE have the third highest chance of placing the next successful order.</a:t>
            </a:r>
          </a:p>
        </p:txBody>
      </p:sp>
      <p:graphicFrame>
        <p:nvGraphicFramePr>
          <p:cNvPr id="9" name="Chart 8">
            <a:extLst>
              <a:ext uri="{FF2B5EF4-FFF2-40B4-BE49-F238E27FC236}">
                <a16:creationId xmlns:a16="http://schemas.microsoft.com/office/drawing/2014/main" id="{3CE657ED-DE2A-4FE7-A1A1-481662A2E59F}"/>
              </a:ext>
            </a:extLst>
          </p:cNvPr>
          <p:cNvGraphicFramePr>
            <a:graphicFrameLocks/>
          </p:cNvGraphicFramePr>
          <p:nvPr>
            <p:extLst>
              <p:ext uri="{D42A27DB-BD31-4B8C-83A1-F6EECF244321}">
                <p14:modId xmlns:p14="http://schemas.microsoft.com/office/powerpoint/2010/main" val="3540558663"/>
              </p:ext>
            </p:extLst>
          </p:nvPr>
        </p:nvGraphicFramePr>
        <p:xfrm>
          <a:off x="-3355" y="462579"/>
          <a:ext cx="5365064" cy="448593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344</Words>
  <Application>Microsoft Office PowerPoint</Application>
  <PresentationFormat>On-screen Show (16:9)</PresentationFormat>
  <Paragraphs>63</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Open Sans</vt:lpstr>
      <vt:lpstr>Arial Black</vt:lpstr>
      <vt:lpstr>Arial</vt:lpstr>
      <vt:lpstr>Simple Light</vt:lpstr>
      <vt:lpstr>PowerPoint Presentation</vt:lpstr>
      <vt:lpstr>Q. Which country sold the highest quantities or have the highest sales count? Or from which country is likely to place the next order or make a successful sale?  United Kingdom have the highest sales count or orders received. The next highest sales count country doesn’t even reach the half the sales that of United kingdom. The sales count of United kingdom is 373260. So United Kingdom has a high chance of placing the next successful order. It’s sale percent in almost 82.3%.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Amlan</cp:lastModifiedBy>
  <cp:revision>9</cp:revision>
  <dcterms:modified xsi:type="dcterms:W3CDTF">2020-07-06T06:34:40Z</dcterms:modified>
</cp:coreProperties>
</file>