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5"/>
  </p:notesMasterIdLst>
  <p:sldIdLst>
    <p:sldId id="256" r:id="rId3"/>
    <p:sldId id="257" r:id="rId4"/>
    <p:sldId id="267" r:id="rId5"/>
    <p:sldId id="268" r:id="rId6"/>
    <p:sldId id="258" r:id="rId7"/>
    <p:sldId id="269" r:id="rId8"/>
    <p:sldId id="259" r:id="rId9"/>
    <p:sldId id="270" r:id="rId10"/>
    <p:sldId id="271" r:id="rId11"/>
    <p:sldId id="260" r:id="rId12"/>
    <p:sldId id="272" r:id="rId13"/>
    <p:sldId id="261" r:id="rId14"/>
    <p:sldId id="273" r:id="rId15"/>
    <p:sldId id="274" r:id="rId16"/>
    <p:sldId id="262" r:id="rId17"/>
    <p:sldId id="263" r:id="rId18"/>
    <p:sldId id="264" r:id="rId19"/>
    <p:sldId id="275" r:id="rId20"/>
    <p:sldId id="276" r:id="rId21"/>
    <p:sldId id="265" r:id="rId22"/>
    <p:sldId id="277" r:id="rId23"/>
    <p:sldId id="266" r:id="rId24"/>
  </p:sldIdLst>
  <p:sldSz cx="9144000" cy="5143500" type="screen16x9"/>
  <p:notesSz cx="6858000" cy="9144000"/>
  <p:embeddedFontLst>
    <p:embeddedFont>
      <p:font typeface="Open Sans Light" panose="020B0604020202020204" charset="0"/>
      <p:regular r:id="rId26"/>
      <p:bold r:id="rId27"/>
      <p:italic r:id="rId28"/>
      <p:boldItalic r:id="rId29"/>
    </p:embeddedFont>
    <p:embeddedFont>
      <p:font typeface="Roboto Thin"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lan\Desktop\Udacity%20projects\project%208\Sample%20Dataset%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mlan\Desktop\Udacity%20projects\project%208\Sample%20Dataset%20(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t>Total</a:t>
            </a:r>
            <a:r>
              <a:rPr lang="en-US" baseline="0"/>
              <a:t> Ads Spend</a:t>
            </a:r>
            <a:endParaRPr lang="en-US"/>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spPr>
            <a:solidFill>
              <a:schemeClr val="accent2">
                <a:lumMod val="60000"/>
                <a:lumOff val="40000"/>
              </a:schemeClr>
            </a:solidFill>
            <a:ln>
              <a:noFill/>
            </a:ln>
            <a:effectLst/>
          </c:spPr>
          <c:invertIfNegative val="0"/>
          <c:dPt>
            <c:idx val="0"/>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1-C8BD-45E5-89C2-8F8495E0CEEA}"/>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3-C8BD-45E5-89C2-8F8495E0CEE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(Sheet1!$A$3,Sheet1!$A$5)</c:f>
              <c:numCache>
                <c:formatCode>General</c:formatCode>
                <c:ptCount val="2"/>
                <c:pt idx="0">
                  <c:v>2017</c:v>
                </c:pt>
                <c:pt idx="1">
                  <c:v>2018</c:v>
                </c:pt>
              </c:numCache>
            </c:numRef>
          </c:cat>
          <c:val>
            <c:numRef>
              <c:f>(Sheet1!$C$3,Sheet1!$C$5)</c:f>
              <c:numCache>
                <c:formatCode>#,##0.00</c:formatCode>
                <c:ptCount val="2"/>
                <c:pt idx="0">
                  <c:v>607610.40930000076</c:v>
                </c:pt>
                <c:pt idx="1">
                  <c:v>837155.55440000095</c:v>
                </c:pt>
              </c:numCache>
            </c:numRef>
          </c:val>
          <c:extLst>
            <c:ext xmlns:c16="http://schemas.microsoft.com/office/drawing/2014/chart" uri="{C3380CC4-5D6E-409C-BE32-E72D297353CC}">
              <c16:uniqueId val="{00000004-C8BD-45E5-89C2-8F8495E0CEEA}"/>
            </c:ext>
          </c:extLst>
        </c:ser>
        <c:dLbls>
          <c:dLblPos val="outEnd"/>
          <c:showLegendKey val="0"/>
          <c:showVal val="1"/>
          <c:showCatName val="0"/>
          <c:showSerName val="0"/>
          <c:showPercent val="0"/>
          <c:showBubbleSize val="0"/>
        </c:dLbls>
        <c:gapWidth val="267"/>
        <c:overlap val="-43"/>
        <c:axId val="438767680"/>
        <c:axId val="438766040"/>
      </c:barChart>
      <c:catAx>
        <c:axId val="438767680"/>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438766040"/>
        <c:crosses val="autoZero"/>
        <c:auto val="1"/>
        <c:lblAlgn val="ctr"/>
        <c:lblOffset val="100"/>
        <c:noMultiLvlLbl val="0"/>
      </c:catAx>
      <c:valAx>
        <c:axId val="438766040"/>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Total</a:t>
                </a:r>
                <a:r>
                  <a:rPr lang="en-US" baseline="0"/>
                  <a:t> Ads Spend</a:t>
                </a:r>
                <a:endParaRPr 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0.00" sourceLinked="1"/>
        <c:majorTickMark val="none"/>
        <c:minorTickMark val="none"/>
        <c:tickLblPos val="nextTo"/>
        <c:crossAx val="438767680"/>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t>Total</a:t>
            </a:r>
            <a:r>
              <a:rPr lang="en-US" baseline="0"/>
              <a:t> sales</a:t>
            </a:r>
            <a:endParaRPr lang="en-US"/>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6013670166229221"/>
          <c:y val="0.19486111111111112"/>
          <c:w val="0.79541885389326339"/>
          <c:h val="0.72088764946048411"/>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1-6CE4-4991-9F56-437E0EF145F1}"/>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3-6CE4-4991-9F56-437E0EF145F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(Sheet1!$A$3,Sheet1!$A$5)</c:f>
              <c:numCache>
                <c:formatCode>General</c:formatCode>
                <c:ptCount val="2"/>
                <c:pt idx="0">
                  <c:v>2017</c:v>
                </c:pt>
                <c:pt idx="1">
                  <c:v>2018</c:v>
                </c:pt>
              </c:numCache>
            </c:numRef>
          </c:cat>
          <c:val>
            <c:numRef>
              <c:f>(Sheet1!$E$3,Sheet1!$E$5)</c:f>
              <c:numCache>
                <c:formatCode>#,##0.00</c:formatCode>
                <c:ptCount val="2"/>
                <c:pt idx="0">
                  <c:v>1594913.8499999931</c:v>
                </c:pt>
                <c:pt idx="1">
                  <c:v>2092431.4600000083</c:v>
                </c:pt>
              </c:numCache>
            </c:numRef>
          </c:val>
          <c:extLst>
            <c:ext xmlns:c16="http://schemas.microsoft.com/office/drawing/2014/chart" uri="{C3380CC4-5D6E-409C-BE32-E72D297353CC}">
              <c16:uniqueId val="{00000004-6CE4-4991-9F56-437E0EF145F1}"/>
            </c:ext>
          </c:extLst>
        </c:ser>
        <c:dLbls>
          <c:dLblPos val="outEnd"/>
          <c:showLegendKey val="0"/>
          <c:showVal val="1"/>
          <c:showCatName val="0"/>
          <c:showSerName val="0"/>
          <c:showPercent val="0"/>
          <c:showBubbleSize val="0"/>
        </c:dLbls>
        <c:gapWidth val="267"/>
        <c:overlap val="-43"/>
        <c:axId val="280446168"/>
        <c:axId val="280450432"/>
      </c:barChart>
      <c:catAx>
        <c:axId val="28044616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280450432"/>
        <c:crosses val="autoZero"/>
        <c:auto val="1"/>
        <c:lblAlgn val="ctr"/>
        <c:lblOffset val="100"/>
        <c:noMultiLvlLbl val="0"/>
      </c:catAx>
      <c:valAx>
        <c:axId val="280450432"/>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Total</a:t>
                </a:r>
                <a:r>
                  <a:rPr lang="en-US" baseline="0"/>
                  <a:t> Sales</a:t>
                </a:r>
              </a:p>
              <a:p>
                <a:pPr>
                  <a:defRPr/>
                </a:pPr>
                <a:endParaRPr 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0.00" sourceLinked="1"/>
        <c:majorTickMark val="out"/>
        <c:minorTickMark val="none"/>
        <c:tickLblPos val="nextTo"/>
        <c:crossAx val="280446168"/>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f1f0843d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f1f0843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f1f0843d9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f1f0843d9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f1f0843d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f1f0843d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f1f0843d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f1f0843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f1f0843d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f1f0843d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f1f0843d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f1f0843d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f1f0843d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f1f0843d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f1f0843d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f1f0843d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f1f0843d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f1f0843d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f1f0843d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f1f0843d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f1f0843d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f1f0843d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2B3E4"/>
        </a:solid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5" name="Google Shape;55;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800"/>
              <a:buNone/>
              <a:defRPr sz="28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 name="Google Shape;5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9" name="Google Shape;5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3" name="Google Shape;6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7" name="Google Shape;67;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Google Shape;7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8" name="Google Shape;7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2" name="Google Shape;82;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3" name="Google Shape;83;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4" name="Google Shape;8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7" name="Google Shape;8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8"/>
        <p:cNvGrpSpPr/>
        <p:nvPr/>
      </p:nvGrpSpPr>
      <p:grpSpPr>
        <a:xfrm>
          <a:off x="0" y="0"/>
          <a:ext cx="0" cy="0"/>
          <a:chOff x="0" y="0"/>
          <a:chExt cx="0" cy="0"/>
        </a:xfrm>
      </p:grpSpPr>
      <p:sp>
        <p:nvSpPr>
          <p:cNvPr id="89" name="Google Shape;89;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0" name="Google Shape;90;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1" name="Google Shape;9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95"/>
        <p:cNvGrpSpPr/>
        <p:nvPr/>
      </p:nvGrpSpPr>
      <p:grpSpPr>
        <a:xfrm>
          <a:off x="0" y="0"/>
          <a:ext cx="0" cy="0"/>
          <a:chOff x="0" y="0"/>
          <a:chExt cx="0" cy="0"/>
        </a:xfrm>
      </p:grpSpPr>
      <p:sp>
        <p:nvSpPr>
          <p:cNvPr id="96" name="Google Shape;96;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7" name="Google Shape;97;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8" name="Google Shape;9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Roboto Thin"/>
              <a:buNone/>
              <a:defRPr sz="2800">
                <a:solidFill>
                  <a:schemeClr val="dk1"/>
                </a:solidFill>
                <a:latin typeface="Roboto Thin"/>
                <a:ea typeface="Roboto Thin"/>
                <a:cs typeface="Roboto Thin"/>
                <a:sym typeface="Roboto Thin"/>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3E4"/>
        </a:solidFill>
        <a:effectLst/>
      </p:bgPr>
    </p:bg>
    <p:spTree>
      <p:nvGrpSpPr>
        <p:cNvPr id="1" name="Shape 102"/>
        <p:cNvGrpSpPr/>
        <p:nvPr/>
      </p:nvGrpSpPr>
      <p:grpSpPr>
        <a:xfrm>
          <a:off x="0" y="0"/>
          <a:ext cx="0" cy="0"/>
          <a:chOff x="0" y="0"/>
          <a:chExt cx="0" cy="0"/>
        </a:xfrm>
      </p:grpSpPr>
      <p:sp>
        <p:nvSpPr>
          <p:cNvPr id="103" name="Google Shape;103;p2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lt1"/>
                </a:solidFill>
              </a:rPr>
              <a:t>Udacity </a:t>
            </a:r>
            <a:endParaRPr>
              <a:solidFill>
                <a:schemeClr val="lt1"/>
              </a:solidFill>
            </a:endParaRPr>
          </a:p>
          <a:p>
            <a:pPr marL="0" lvl="0" indent="0" algn="ctr" rtl="0">
              <a:spcBef>
                <a:spcPts val="0"/>
              </a:spcBef>
              <a:spcAft>
                <a:spcPts val="0"/>
              </a:spcAft>
              <a:buNone/>
            </a:pPr>
            <a:r>
              <a:rPr lang="en">
                <a:solidFill>
                  <a:schemeClr val="lt1"/>
                </a:solidFill>
              </a:rPr>
              <a:t>Marketing Analytics</a:t>
            </a:r>
            <a:endParaRPr>
              <a:solidFill>
                <a:schemeClr val="lt1"/>
              </a:solidFill>
            </a:endParaRPr>
          </a:p>
        </p:txBody>
      </p:sp>
      <p:sp>
        <p:nvSpPr>
          <p:cNvPr id="104" name="Google Shape;104;p27"/>
          <p:cNvSpPr txBox="1">
            <a:spLocks noGrp="1"/>
          </p:cNvSpPr>
          <p:nvPr>
            <p:ph type="subTitle" idx="1"/>
          </p:nvPr>
        </p:nvSpPr>
        <p:spPr>
          <a:xfrm>
            <a:off x="311700" y="2834125"/>
            <a:ext cx="8520600" cy="111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Open Sans Light"/>
                <a:ea typeface="Open Sans Light"/>
                <a:cs typeface="Open Sans Light"/>
                <a:sym typeface="Open Sans Light"/>
              </a:rPr>
              <a:t>Nanodegree Program</a:t>
            </a:r>
            <a:endParaRPr>
              <a:solidFill>
                <a:schemeClr val="lt1"/>
              </a:solidFill>
              <a:latin typeface="Open Sans Light"/>
              <a:ea typeface="Open Sans Light"/>
              <a:cs typeface="Open Sans Light"/>
              <a:sym typeface="Open Sans Light"/>
            </a:endParaRPr>
          </a:p>
          <a:p>
            <a:pPr marL="0" lvl="0" indent="0" algn="ctr" rtl="0">
              <a:spcBef>
                <a:spcPts val="0"/>
              </a:spcBef>
              <a:spcAft>
                <a:spcPts val="0"/>
              </a:spcAft>
              <a:buNone/>
            </a:pPr>
            <a:r>
              <a:rPr lang="en">
                <a:solidFill>
                  <a:schemeClr val="lt1"/>
                </a:solidFill>
                <a:latin typeface="Open Sans Light"/>
                <a:ea typeface="Open Sans Light"/>
                <a:cs typeface="Open Sans Light"/>
                <a:sym typeface="Open Sans Light"/>
              </a:rPr>
              <a:t> Project: </a:t>
            </a:r>
            <a:r>
              <a:rPr lang="en">
                <a:solidFill>
                  <a:schemeClr val="lt1"/>
                </a:solidFill>
              </a:rPr>
              <a:t>Craft a Report </a:t>
            </a:r>
            <a:endParaRPr>
              <a:solidFill>
                <a:schemeClr val="lt1"/>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1"/>
          <p:cNvSpPr txBox="1">
            <a:spLocks noGrp="1"/>
          </p:cNvSpPr>
          <p:nvPr>
            <p:ph type="title"/>
          </p:nvPr>
        </p:nvSpPr>
        <p:spPr>
          <a:xfrm>
            <a:off x="311700" y="445025"/>
            <a:ext cx="8520600" cy="572700"/>
          </a:xfrm>
          <a:prstGeom prst="rect">
            <a:avLst/>
          </a:prstGeom>
          <a:ln w="9525" cap="flat" cmpd="sng">
            <a:solidFill>
              <a:srgbClr val="02CCBA"/>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Evaluate the Marketing</a:t>
            </a:r>
            <a:endParaRPr/>
          </a:p>
        </p:txBody>
      </p:sp>
      <p:sp>
        <p:nvSpPr>
          <p:cNvPr id="128" name="Google Shape;12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rgbClr val="4F4F4F"/>
                </a:solidFill>
                <a:effectLst/>
                <a:latin typeface="Open Sans"/>
              </a:rPr>
              <a:t>Was the ROI on our Paid Channel positive or negative? What was it? Which age-range had the best CPA?</a:t>
            </a:r>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r>
              <a:rPr lang="en-US" dirty="0"/>
              <a:t>The ROI on our paid channel was positive. The ROI was found out to be positive at 7.26%. The ROI was calculated with the formula (A2-B2)/B2.</a:t>
            </a:r>
          </a:p>
        </p:txBody>
      </p:sp>
      <p:pic>
        <p:nvPicPr>
          <p:cNvPr id="3" name="Picture 2">
            <a:extLst>
              <a:ext uri="{FF2B5EF4-FFF2-40B4-BE49-F238E27FC236}">
                <a16:creationId xmlns:a16="http://schemas.microsoft.com/office/drawing/2014/main" id="{B9FCC10B-C6CF-4D76-BBC5-47AFEF9C8D20}"/>
              </a:ext>
            </a:extLst>
          </p:cNvPr>
          <p:cNvPicPr>
            <a:picLocks noChangeAspect="1"/>
          </p:cNvPicPr>
          <p:nvPr/>
        </p:nvPicPr>
        <p:blipFill>
          <a:blip r:embed="rId3"/>
          <a:stretch>
            <a:fillRect/>
          </a:stretch>
        </p:blipFill>
        <p:spPr>
          <a:xfrm>
            <a:off x="2400299" y="1908247"/>
            <a:ext cx="2930237" cy="13270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810AD0-6183-4317-9B5F-F19CC22A67D1}"/>
              </a:ext>
            </a:extLst>
          </p:cNvPr>
          <p:cNvSpPr>
            <a:spLocks noGrp="1"/>
          </p:cNvSpPr>
          <p:nvPr>
            <p:ph type="body" idx="1"/>
          </p:nvPr>
        </p:nvSpPr>
        <p:spPr>
          <a:xfrm>
            <a:off x="311700" y="114300"/>
            <a:ext cx="8520600" cy="4454575"/>
          </a:xfrm>
        </p:spPr>
        <p:txBody>
          <a:bodyPr/>
          <a:lstStyle/>
          <a:p>
            <a:endParaRPr lang="en-US" dirty="0"/>
          </a:p>
          <a:p>
            <a:endParaRPr lang="en-US" dirty="0"/>
          </a:p>
          <a:p>
            <a:endParaRPr lang="en-US" dirty="0"/>
          </a:p>
          <a:p>
            <a:endParaRPr lang="en-US" dirty="0"/>
          </a:p>
          <a:p>
            <a:r>
              <a:rPr lang="en-US" dirty="0"/>
              <a:t>The Age range 36-45 has the best </a:t>
            </a:r>
          </a:p>
          <a:p>
            <a:pPr marL="114300" indent="0">
              <a:buNone/>
            </a:pPr>
            <a:r>
              <a:rPr lang="en-US" dirty="0"/>
              <a:t>CPA. The lowest value is usually the </a:t>
            </a:r>
          </a:p>
          <a:p>
            <a:pPr marL="114300" indent="0">
              <a:buNone/>
            </a:pPr>
            <a:r>
              <a:rPr lang="en-US" dirty="0"/>
              <a:t>Best CPA. Then the second highest </a:t>
            </a:r>
          </a:p>
          <a:p>
            <a:pPr marL="114300" indent="0">
              <a:buNone/>
            </a:pPr>
            <a:r>
              <a:rPr lang="en-US" dirty="0"/>
              <a:t>CPA is of age 18-25.</a:t>
            </a:r>
          </a:p>
        </p:txBody>
      </p:sp>
      <p:pic>
        <p:nvPicPr>
          <p:cNvPr id="7" name="Picture 6">
            <a:extLst>
              <a:ext uri="{FF2B5EF4-FFF2-40B4-BE49-F238E27FC236}">
                <a16:creationId xmlns:a16="http://schemas.microsoft.com/office/drawing/2014/main" id="{99C7AF29-6791-4AC0-AEF4-2A5445CC43F2}"/>
              </a:ext>
            </a:extLst>
          </p:cNvPr>
          <p:cNvPicPr>
            <a:picLocks noChangeAspect="1"/>
          </p:cNvPicPr>
          <p:nvPr/>
        </p:nvPicPr>
        <p:blipFill>
          <a:blip r:embed="rId2"/>
          <a:stretch>
            <a:fillRect/>
          </a:stretch>
        </p:blipFill>
        <p:spPr>
          <a:xfrm>
            <a:off x="4441275" y="255828"/>
            <a:ext cx="4391025" cy="4171517"/>
          </a:xfrm>
          <a:prstGeom prst="rect">
            <a:avLst/>
          </a:prstGeom>
        </p:spPr>
      </p:pic>
    </p:spTree>
    <p:extLst>
      <p:ext uri="{BB962C8B-B14F-4D97-AF65-F5344CB8AC3E}">
        <p14:creationId xmlns:p14="http://schemas.microsoft.com/office/powerpoint/2010/main" val="1709356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2"/>
          <p:cNvSpPr txBox="1">
            <a:spLocks noGrp="1"/>
          </p:cNvSpPr>
          <p:nvPr>
            <p:ph type="title"/>
          </p:nvPr>
        </p:nvSpPr>
        <p:spPr>
          <a:xfrm>
            <a:off x="311700" y="445025"/>
            <a:ext cx="8520600" cy="572700"/>
          </a:xfrm>
          <a:prstGeom prst="rect">
            <a:avLst/>
          </a:prstGeom>
          <a:ln w="9525" cap="flat" cmpd="sng">
            <a:solidFill>
              <a:srgbClr val="02CCBA"/>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Evaluate the Marketing</a:t>
            </a:r>
            <a:endParaRPr/>
          </a:p>
        </p:txBody>
      </p:sp>
      <p:sp>
        <p:nvSpPr>
          <p:cNvPr id="134" name="Google Shape;13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rgbClr val="4F4F4F"/>
                </a:solidFill>
                <a:effectLst/>
                <a:latin typeface="Open Sans"/>
              </a:rPr>
              <a:t>Demonstrate total sales by channel</a:t>
            </a:r>
          </a:p>
          <a:p>
            <a:pPr marL="285750" indent="-285750">
              <a:spcAft>
                <a:spcPts val="1600"/>
              </a:spcAft>
            </a:pPr>
            <a:r>
              <a:rPr lang="en-US" dirty="0">
                <a:solidFill>
                  <a:srgbClr val="4F4F4F"/>
                </a:solidFill>
                <a:latin typeface="Open Sans"/>
              </a:rPr>
              <a:t>For the total years combined sales</a:t>
            </a:r>
          </a:p>
          <a:p>
            <a:pPr marL="0" indent="0">
              <a:spcAft>
                <a:spcPts val="1600"/>
              </a:spcAft>
              <a:buNone/>
            </a:pPr>
            <a:r>
              <a:rPr lang="en-US" dirty="0">
                <a:solidFill>
                  <a:srgbClr val="4F4F4F"/>
                </a:solidFill>
                <a:latin typeface="Open Sans"/>
              </a:rPr>
              <a:t>Here we see the paid channel had the</a:t>
            </a:r>
          </a:p>
          <a:p>
            <a:pPr marL="0" indent="0">
              <a:spcAft>
                <a:spcPts val="1600"/>
              </a:spcAft>
              <a:buNone/>
            </a:pPr>
            <a:r>
              <a:rPr lang="en-US" dirty="0">
                <a:solidFill>
                  <a:srgbClr val="4F4F4F"/>
                </a:solidFill>
                <a:latin typeface="Open Sans"/>
              </a:rPr>
              <a:t>Most sales followed social and then</a:t>
            </a:r>
          </a:p>
          <a:p>
            <a:pPr marL="0" indent="0">
              <a:spcAft>
                <a:spcPts val="1600"/>
              </a:spcAft>
              <a:buNone/>
            </a:pPr>
            <a:r>
              <a:rPr lang="en-US" dirty="0">
                <a:solidFill>
                  <a:srgbClr val="4F4F4F"/>
                </a:solidFill>
                <a:latin typeface="Open Sans"/>
              </a:rPr>
              <a:t>Blog.</a:t>
            </a:r>
          </a:p>
          <a:p>
            <a:pPr marL="0" indent="0">
              <a:spcAft>
                <a:spcPts val="1600"/>
              </a:spcAft>
              <a:buNone/>
            </a:pPr>
            <a:endParaRPr dirty="0"/>
          </a:p>
        </p:txBody>
      </p:sp>
      <p:pic>
        <p:nvPicPr>
          <p:cNvPr id="3" name="Picture 2">
            <a:extLst>
              <a:ext uri="{FF2B5EF4-FFF2-40B4-BE49-F238E27FC236}">
                <a16:creationId xmlns:a16="http://schemas.microsoft.com/office/drawing/2014/main" id="{B7A5AC3E-A987-414E-B766-68BFAE878D5D}"/>
              </a:ext>
            </a:extLst>
          </p:cNvPr>
          <p:cNvPicPr>
            <a:picLocks noChangeAspect="1"/>
          </p:cNvPicPr>
          <p:nvPr/>
        </p:nvPicPr>
        <p:blipFill>
          <a:blip r:embed="rId3"/>
          <a:stretch>
            <a:fillRect/>
          </a:stretch>
        </p:blipFill>
        <p:spPr>
          <a:xfrm>
            <a:off x="4249882" y="1152475"/>
            <a:ext cx="4488899" cy="2472611"/>
          </a:xfrm>
          <a:prstGeom prst="rect">
            <a:avLst/>
          </a:prstGeom>
        </p:spPr>
      </p:pic>
      <p:pic>
        <p:nvPicPr>
          <p:cNvPr id="5" name="Picture 4">
            <a:extLst>
              <a:ext uri="{FF2B5EF4-FFF2-40B4-BE49-F238E27FC236}">
                <a16:creationId xmlns:a16="http://schemas.microsoft.com/office/drawing/2014/main" id="{1BB6C466-09A5-4423-A9E5-F473D68AE8BC}"/>
              </a:ext>
            </a:extLst>
          </p:cNvPr>
          <p:cNvPicPr>
            <a:picLocks noChangeAspect="1"/>
          </p:cNvPicPr>
          <p:nvPr/>
        </p:nvPicPr>
        <p:blipFill>
          <a:blip r:embed="rId4"/>
          <a:stretch>
            <a:fillRect/>
          </a:stretch>
        </p:blipFill>
        <p:spPr>
          <a:xfrm>
            <a:off x="4249882" y="3759836"/>
            <a:ext cx="2466975" cy="121740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1549-DD16-4D8F-A64C-F3405FF2BD3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5FA21D-0DA8-4EE9-9CD3-F60B328AAE9B}"/>
              </a:ext>
            </a:extLst>
          </p:cNvPr>
          <p:cNvSpPr>
            <a:spLocks noGrp="1"/>
          </p:cNvSpPr>
          <p:nvPr>
            <p:ph type="body" idx="1"/>
          </p:nvPr>
        </p:nvSpPr>
        <p:spPr/>
        <p:txBody>
          <a:bodyPr/>
          <a:lstStyle/>
          <a:p>
            <a:r>
              <a:rPr lang="en-US" dirty="0"/>
              <a:t>FOR 2017</a:t>
            </a:r>
          </a:p>
          <a:p>
            <a:endParaRPr lang="en-US" dirty="0"/>
          </a:p>
          <a:p>
            <a:endParaRPr lang="en-US" dirty="0"/>
          </a:p>
          <a:p>
            <a:pPr marL="114300" indent="0">
              <a:buNone/>
            </a:pPr>
            <a:r>
              <a:rPr lang="en-US" dirty="0"/>
              <a:t>Same way in 2017 </a:t>
            </a:r>
          </a:p>
          <a:p>
            <a:pPr marL="114300" indent="0">
              <a:buNone/>
            </a:pPr>
            <a:r>
              <a:rPr lang="en-US" dirty="0"/>
              <a:t>Paid channel had </a:t>
            </a:r>
          </a:p>
          <a:p>
            <a:pPr marL="114300" indent="0">
              <a:buNone/>
            </a:pPr>
            <a:r>
              <a:rPr lang="en-US" dirty="0"/>
              <a:t>The most sales.</a:t>
            </a:r>
          </a:p>
        </p:txBody>
      </p:sp>
      <p:pic>
        <p:nvPicPr>
          <p:cNvPr id="5" name="Picture 4">
            <a:extLst>
              <a:ext uri="{FF2B5EF4-FFF2-40B4-BE49-F238E27FC236}">
                <a16:creationId xmlns:a16="http://schemas.microsoft.com/office/drawing/2014/main" id="{7B9E2399-F58F-4BDA-B572-3B98B71D4675}"/>
              </a:ext>
            </a:extLst>
          </p:cNvPr>
          <p:cNvPicPr>
            <a:picLocks noChangeAspect="1"/>
          </p:cNvPicPr>
          <p:nvPr/>
        </p:nvPicPr>
        <p:blipFill>
          <a:blip r:embed="rId2"/>
          <a:stretch>
            <a:fillRect/>
          </a:stretch>
        </p:blipFill>
        <p:spPr>
          <a:xfrm>
            <a:off x="2586471" y="1360396"/>
            <a:ext cx="4552950" cy="2714625"/>
          </a:xfrm>
          <a:prstGeom prst="rect">
            <a:avLst/>
          </a:prstGeom>
        </p:spPr>
      </p:pic>
    </p:spTree>
    <p:extLst>
      <p:ext uri="{BB962C8B-B14F-4D97-AF65-F5344CB8AC3E}">
        <p14:creationId xmlns:p14="http://schemas.microsoft.com/office/powerpoint/2010/main" val="964400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9062-13E5-4C8B-9CD7-063FDB8E438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FDA7BB6-31A4-412B-AD72-20FD5C2E22A6}"/>
              </a:ext>
            </a:extLst>
          </p:cNvPr>
          <p:cNvSpPr>
            <a:spLocks noGrp="1"/>
          </p:cNvSpPr>
          <p:nvPr>
            <p:ph type="body" idx="1"/>
          </p:nvPr>
        </p:nvSpPr>
        <p:spPr/>
        <p:txBody>
          <a:bodyPr/>
          <a:lstStyle/>
          <a:p>
            <a:r>
              <a:rPr lang="en-US" dirty="0"/>
              <a:t>For 2018</a:t>
            </a:r>
          </a:p>
          <a:p>
            <a:pPr marL="114300" indent="0">
              <a:buNone/>
            </a:pPr>
            <a:r>
              <a:rPr lang="en-US" dirty="0"/>
              <a:t>For 2018 Paid channel also had </a:t>
            </a:r>
          </a:p>
          <a:p>
            <a:pPr marL="114300" indent="0">
              <a:buNone/>
            </a:pPr>
            <a:r>
              <a:rPr lang="en-US" dirty="0"/>
              <a:t>The most sales, followed by Social</a:t>
            </a:r>
          </a:p>
          <a:p>
            <a:pPr marL="114300" indent="0">
              <a:buNone/>
            </a:pPr>
            <a:r>
              <a:rPr lang="en-US" dirty="0"/>
              <a:t>And blog.</a:t>
            </a:r>
          </a:p>
        </p:txBody>
      </p:sp>
      <p:pic>
        <p:nvPicPr>
          <p:cNvPr id="5" name="Picture 4">
            <a:extLst>
              <a:ext uri="{FF2B5EF4-FFF2-40B4-BE49-F238E27FC236}">
                <a16:creationId xmlns:a16="http://schemas.microsoft.com/office/drawing/2014/main" id="{9E22BA76-D35F-4E91-9FEB-2E2329181698}"/>
              </a:ext>
            </a:extLst>
          </p:cNvPr>
          <p:cNvPicPr>
            <a:picLocks noChangeAspect="1"/>
          </p:cNvPicPr>
          <p:nvPr/>
        </p:nvPicPr>
        <p:blipFill>
          <a:blip r:embed="rId2"/>
          <a:stretch>
            <a:fillRect/>
          </a:stretch>
        </p:blipFill>
        <p:spPr>
          <a:xfrm>
            <a:off x="3965430" y="1560801"/>
            <a:ext cx="4600575" cy="2790825"/>
          </a:xfrm>
          <a:prstGeom prst="rect">
            <a:avLst/>
          </a:prstGeom>
        </p:spPr>
      </p:pic>
    </p:spTree>
    <p:extLst>
      <p:ext uri="{BB962C8B-B14F-4D97-AF65-F5344CB8AC3E}">
        <p14:creationId xmlns:p14="http://schemas.microsoft.com/office/powerpoint/2010/main" val="43014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3"/>
          <p:cNvSpPr txBox="1">
            <a:spLocks noGrp="1"/>
          </p:cNvSpPr>
          <p:nvPr>
            <p:ph type="title"/>
          </p:nvPr>
        </p:nvSpPr>
        <p:spPr>
          <a:xfrm>
            <a:off x="311700" y="445025"/>
            <a:ext cx="8520600" cy="572700"/>
          </a:xfrm>
          <a:prstGeom prst="rect">
            <a:avLst/>
          </a:prstGeom>
          <a:ln w="9525" cap="flat" cmpd="sng">
            <a:solidFill>
              <a:srgbClr val="02B3E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Evaluate the Sales</a:t>
            </a:r>
            <a:endParaRPr/>
          </a:p>
        </p:txBody>
      </p:sp>
      <p:sp>
        <p:nvSpPr>
          <p:cNvPr id="140" name="Google Shape;14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rgbClr val="4F4F4F"/>
                </a:solidFill>
                <a:effectLst/>
                <a:latin typeface="Open Sans"/>
              </a:rPr>
              <a:t>How much revenue did we generate in 2017? In 2018?</a:t>
            </a:r>
          </a:p>
          <a:p>
            <a:pPr marL="0" lvl="0" indent="0" algn="l" rtl="0">
              <a:spcBef>
                <a:spcPts val="0"/>
              </a:spcBef>
              <a:spcAft>
                <a:spcPts val="1600"/>
              </a:spcAft>
              <a:buNone/>
            </a:pPr>
            <a:endParaRPr lang="en-US" dirty="0">
              <a:solidFill>
                <a:srgbClr val="4F4F4F"/>
              </a:solidFill>
              <a:latin typeface="Open Sans"/>
            </a:endParaRPr>
          </a:p>
          <a:p>
            <a:pPr marL="0" lvl="0" indent="0" algn="l" rtl="0">
              <a:spcBef>
                <a:spcPts val="0"/>
              </a:spcBef>
              <a:spcAft>
                <a:spcPts val="1600"/>
              </a:spcAft>
              <a:buNone/>
            </a:pPr>
            <a:endParaRPr lang="en-US" dirty="0">
              <a:solidFill>
                <a:srgbClr val="4F4F4F"/>
              </a:solidFill>
              <a:latin typeface="Open Sans"/>
            </a:endParaRPr>
          </a:p>
          <a:p>
            <a:pPr marL="0" lvl="0" indent="0" algn="l" rtl="0">
              <a:spcBef>
                <a:spcPts val="0"/>
              </a:spcBef>
              <a:spcAft>
                <a:spcPts val="1600"/>
              </a:spcAft>
              <a:buNone/>
            </a:pPr>
            <a:r>
              <a:rPr lang="en-US" dirty="0">
                <a:solidFill>
                  <a:srgbClr val="4F4F4F"/>
                </a:solidFill>
                <a:latin typeface="Open Sans"/>
              </a:rPr>
              <a:t>In 2018 there was the highest </a:t>
            </a:r>
          </a:p>
          <a:p>
            <a:pPr marL="0" lvl="0" indent="0" algn="l" rtl="0">
              <a:spcBef>
                <a:spcPts val="0"/>
              </a:spcBef>
              <a:spcAft>
                <a:spcPts val="1600"/>
              </a:spcAft>
              <a:buNone/>
            </a:pPr>
            <a:r>
              <a:rPr lang="en-US" dirty="0">
                <a:solidFill>
                  <a:srgbClr val="4F4F4F"/>
                </a:solidFill>
                <a:latin typeface="Open Sans"/>
              </a:rPr>
              <a:t>Amount of total revenue. This was</a:t>
            </a:r>
          </a:p>
          <a:p>
            <a:pPr marL="0" lvl="0" indent="0" algn="l" rtl="0">
              <a:spcBef>
                <a:spcPts val="0"/>
              </a:spcBef>
              <a:spcAft>
                <a:spcPts val="1600"/>
              </a:spcAft>
              <a:buNone/>
            </a:pPr>
            <a:r>
              <a:rPr lang="en-US" dirty="0">
                <a:solidFill>
                  <a:srgbClr val="4F4F4F"/>
                </a:solidFill>
                <a:latin typeface="Open Sans"/>
              </a:rPr>
              <a:t>Followed by year 2017.</a:t>
            </a:r>
          </a:p>
        </p:txBody>
      </p:sp>
      <p:pic>
        <p:nvPicPr>
          <p:cNvPr id="3" name="Picture 2">
            <a:extLst>
              <a:ext uri="{FF2B5EF4-FFF2-40B4-BE49-F238E27FC236}">
                <a16:creationId xmlns:a16="http://schemas.microsoft.com/office/drawing/2014/main" id="{58CF5AD8-993F-452C-8093-BBB2EBBA0D00}"/>
              </a:ext>
            </a:extLst>
          </p:cNvPr>
          <p:cNvPicPr>
            <a:picLocks noChangeAspect="1"/>
          </p:cNvPicPr>
          <p:nvPr/>
        </p:nvPicPr>
        <p:blipFill>
          <a:blip r:embed="rId3"/>
          <a:stretch>
            <a:fillRect/>
          </a:stretch>
        </p:blipFill>
        <p:spPr>
          <a:xfrm>
            <a:off x="2078182" y="1730086"/>
            <a:ext cx="1829667" cy="935182"/>
          </a:xfrm>
          <a:prstGeom prst="rect">
            <a:avLst/>
          </a:prstGeom>
        </p:spPr>
      </p:pic>
      <p:pic>
        <p:nvPicPr>
          <p:cNvPr id="5" name="Picture 4">
            <a:extLst>
              <a:ext uri="{FF2B5EF4-FFF2-40B4-BE49-F238E27FC236}">
                <a16:creationId xmlns:a16="http://schemas.microsoft.com/office/drawing/2014/main" id="{20BD3C52-3BE0-40FE-9D2A-D065DF1F7D92}"/>
              </a:ext>
            </a:extLst>
          </p:cNvPr>
          <p:cNvPicPr>
            <a:picLocks noChangeAspect="1"/>
          </p:cNvPicPr>
          <p:nvPr/>
        </p:nvPicPr>
        <p:blipFill>
          <a:blip r:embed="rId4"/>
          <a:stretch>
            <a:fillRect/>
          </a:stretch>
        </p:blipFill>
        <p:spPr>
          <a:xfrm>
            <a:off x="4093599" y="1646958"/>
            <a:ext cx="4552950" cy="27146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4"/>
          <p:cNvSpPr txBox="1">
            <a:spLocks noGrp="1"/>
          </p:cNvSpPr>
          <p:nvPr>
            <p:ph type="title"/>
          </p:nvPr>
        </p:nvSpPr>
        <p:spPr>
          <a:xfrm>
            <a:off x="311700" y="445025"/>
            <a:ext cx="8520600" cy="572700"/>
          </a:xfrm>
          <a:prstGeom prst="rect">
            <a:avLst/>
          </a:prstGeom>
          <a:ln w="9525" cap="flat" cmpd="sng">
            <a:solidFill>
              <a:srgbClr val="02B3E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Evaluate the Sales</a:t>
            </a:r>
            <a:endParaRPr/>
          </a:p>
        </p:txBody>
      </p:sp>
      <p:sp>
        <p:nvSpPr>
          <p:cNvPr id="146" name="Google Shape;14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rgbClr val="4F4F4F"/>
                </a:solidFill>
                <a:effectLst/>
                <a:latin typeface="Open Sans"/>
              </a:rPr>
              <a:t>What was our average order amount in 2017 vs 2018?</a:t>
            </a:r>
          </a:p>
          <a:p>
            <a:pPr marL="0" lvl="0" indent="0" algn="l" rtl="0">
              <a:spcBef>
                <a:spcPts val="0"/>
              </a:spcBef>
              <a:spcAft>
                <a:spcPts val="1600"/>
              </a:spcAft>
              <a:buNone/>
            </a:pPr>
            <a:r>
              <a:rPr lang="en-US" dirty="0">
                <a:solidFill>
                  <a:srgbClr val="4F4F4F"/>
                </a:solidFill>
                <a:latin typeface="Open Sans"/>
              </a:rPr>
              <a:t>The average order amount for 2017 was</a:t>
            </a:r>
          </a:p>
          <a:p>
            <a:pPr marL="0" lvl="0" indent="0" algn="l" rtl="0">
              <a:spcBef>
                <a:spcPts val="0"/>
              </a:spcBef>
              <a:spcAft>
                <a:spcPts val="1600"/>
              </a:spcAft>
              <a:buNone/>
            </a:pPr>
            <a:r>
              <a:rPr lang="en-US" dirty="0">
                <a:solidFill>
                  <a:srgbClr val="4F4F4F"/>
                </a:solidFill>
                <a:latin typeface="Open Sans"/>
              </a:rPr>
              <a:t>Calculated to be 92.13 and for 2018 it </a:t>
            </a:r>
          </a:p>
          <a:p>
            <a:pPr marL="0" lvl="0" indent="0" algn="l" rtl="0">
              <a:spcBef>
                <a:spcPts val="0"/>
              </a:spcBef>
              <a:spcAft>
                <a:spcPts val="1600"/>
              </a:spcAft>
              <a:buNone/>
            </a:pPr>
            <a:r>
              <a:rPr lang="en-US" dirty="0">
                <a:solidFill>
                  <a:srgbClr val="4F4F4F"/>
                </a:solidFill>
                <a:latin typeface="Open Sans"/>
              </a:rPr>
              <a:t>Was 93.45. So 2018 has the highest </a:t>
            </a:r>
          </a:p>
          <a:p>
            <a:pPr marL="0" lvl="0" indent="0" algn="l" rtl="0">
              <a:spcBef>
                <a:spcPts val="0"/>
              </a:spcBef>
              <a:spcAft>
                <a:spcPts val="1600"/>
              </a:spcAft>
              <a:buNone/>
            </a:pPr>
            <a:r>
              <a:rPr lang="en-US" dirty="0">
                <a:solidFill>
                  <a:srgbClr val="4F4F4F"/>
                </a:solidFill>
                <a:latin typeface="Open Sans"/>
              </a:rPr>
              <a:t>Average order amount.</a:t>
            </a:r>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3C095988-7E07-4746-9919-9F7EF3BE102B}"/>
              </a:ext>
            </a:extLst>
          </p:cNvPr>
          <p:cNvPicPr>
            <a:picLocks noChangeAspect="1"/>
          </p:cNvPicPr>
          <p:nvPr/>
        </p:nvPicPr>
        <p:blipFill>
          <a:blip r:embed="rId3"/>
          <a:stretch>
            <a:fillRect/>
          </a:stretch>
        </p:blipFill>
        <p:spPr>
          <a:xfrm>
            <a:off x="5679064" y="1613621"/>
            <a:ext cx="1838325" cy="523875"/>
          </a:xfrm>
          <a:prstGeom prst="rect">
            <a:avLst/>
          </a:prstGeom>
        </p:spPr>
      </p:pic>
      <p:pic>
        <p:nvPicPr>
          <p:cNvPr id="7" name="Picture 6">
            <a:extLst>
              <a:ext uri="{FF2B5EF4-FFF2-40B4-BE49-F238E27FC236}">
                <a16:creationId xmlns:a16="http://schemas.microsoft.com/office/drawing/2014/main" id="{7A3510C4-C872-45A8-95D1-2AC990300A3A}"/>
              </a:ext>
            </a:extLst>
          </p:cNvPr>
          <p:cNvPicPr>
            <a:picLocks noChangeAspect="1"/>
          </p:cNvPicPr>
          <p:nvPr/>
        </p:nvPicPr>
        <p:blipFill>
          <a:blip r:embed="rId4"/>
          <a:stretch>
            <a:fillRect/>
          </a:stretch>
        </p:blipFill>
        <p:spPr>
          <a:xfrm>
            <a:off x="4600575" y="2267771"/>
            <a:ext cx="4543425" cy="27622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5"/>
          <p:cNvSpPr txBox="1">
            <a:spLocks noGrp="1"/>
          </p:cNvSpPr>
          <p:nvPr>
            <p:ph type="title"/>
          </p:nvPr>
        </p:nvSpPr>
        <p:spPr>
          <a:xfrm>
            <a:off x="311700" y="445025"/>
            <a:ext cx="8520600" cy="572700"/>
          </a:xfrm>
          <a:prstGeom prst="rect">
            <a:avLst/>
          </a:prstGeom>
          <a:ln w="9525" cap="flat" cmpd="sng">
            <a:solidFill>
              <a:srgbClr val="FFAE0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Evaluate the Product Categories</a:t>
            </a:r>
            <a:endParaRPr/>
          </a:p>
        </p:txBody>
      </p:sp>
      <p:sp>
        <p:nvSpPr>
          <p:cNvPr id="152" name="Google Shape;15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rgbClr val="4F4F4F"/>
                </a:solidFill>
                <a:effectLst/>
                <a:latin typeface="Open Sans"/>
              </a:rPr>
              <a:t>Which product category was most popular in 2017 &amp; 2018?</a:t>
            </a:r>
          </a:p>
          <a:p>
            <a:pPr marL="0" lvl="0" indent="0" algn="l" rtl="0">
              <a:spcBef>
                <a:spcPts val="0"/>
              </a:spcBef>
              <a:spcAft>
                <a:spcPts val="1600"/>
              </a:spcAft>
              <a:buNone/>
            </a:pPr>
            <a:r>
              <a:rPr lang="en-US" dirty="0">
                <a:solidFill>
                  <a:srgbClr val="4F4F4F"/>
                </a:solidFill>
                <a:latin typeface="Open Sans"/>
              </a:rPr>
              <a:t>For 2017-</a:t>
            </a:r>
          </a:p>
          <a:p>
            <a:pPr marL="0" lvl="0" indent="0" algn="l" rtl="0">
              <a:spcBef>
                <a:spcPts val="0"/>
              </a:spcBef>
              <a:spcAft>
                <a:spcPts val="1600"/>
              </a:spcAft>
              <a:buNone/>
            </a:pPr>
            <a:endParaRPr lang="en-US" dirty="0">
              <a:solidFill>
                <a:srgbClr val="4F4F4F"/>
              </a:solidFill>
              <a:latin typeface="Open Sans"/>
            </a:endParaRPr>
          </a:p>
          <a:p>
            <a:pPr marL="0" lvl="0" indent="0" algn="l" rtl="0">
              <a:spcBef>
                <a:spcPts val="0"/>
              </a:spcBef>
              <a:spcAft>
                <a:spcPts val="1600"/>
              </a:spcAft>
              <a:buNone/>
            </a:pPr>
            <a:endParaRPr lang="en-US" dirty="0">
              <a:solidFill>
                <a:srgbClr val="4F4F4F"/>
              </a:solidFill>
              <a:latin typeface="Open Sans"/>
            </a:endParaRPr>
          </a:p>
          <a:p>
            <a:pPr marL="0" lvl="0" indent="0" algn="l" rtl="0">
              <a:spcBef>
                <a:spcPts val="0"/>
              </a:spcBef>
              <a:spcAft>
                <a:spcPts val="1600"/>
              </a:spcAft>
              <a:buNone/>
            </a:pPr>
            <a:endParaRPr lang="en-US" dirty="0">
              <a:solidFill>
                <a:srgbClr val="4F4F4F"/>
              </a:solidFill>
              <a:latin typeface="Open Sans"/>
            </a:endParaRPr>
          </a:p>
          <a:p>
            <a:pPr marL="0" lvl="0" indent="0" algn="l" rtl="0">
              <a:spcBef>
                <a:spcPts val="0"/>
              </a:spcBef>
              <a:spcAft>
                <a:spcPts val="1600"/>
              </a:spcAft>
              <a:buNone/>
            </a:pPr>
            <a:endParaRPr lang="en-US" dirty="0">
              <a:solidFill>
                <a:srgbClr val="4F4F4F"/>
              </a:solidFill>
              <a:latin typeface="Open Sans"/>
            </a:endParaRPr>
          </a:p>
          <a:p>
            <a:pPr marL="0" lvl="0" indent="0" algn="l" rtl="0">
              <a:spcBef>
                <a:spcPts val="0"/>
              </a:spcBef>
              <a:spcAft>
                <a:spcPts val="1600"/>
              </a:spcAft>
              <a:buNone/>
            </a:pPr>
            <a:r>
              <a:rPr lang="en-US" dirty="0">
                <a:solidFill>
                  <a:srgbClr val="4F4F4F"/>
                </a:solidFill>
                <a:latin typeface="Open Sans"/>
              </a:rPr>
              <a:t>For year 2017 Grocery had the highest no of orders. Followed by Pets and then clothing and then games, and then books and toys</a:t>
            </a:r>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A1CB6BCD-FE5C-44C9-9E7E-5BFE652EBC3B}"/>
              </a:ext>
            </a:extLst>
          </p:cNvPr>
          <p:cNvPicPr>
            <a:picLocks noChangeAspect="1"/>
          </p:cNvPicPr>
          <p:nvPr/>
        </p:nvPicPr>
        <p:blipFill>
          <a:blip r:embed="rId3"/>
          <a:stretch>
            <a:fillRect/>
          </a:stretch>
        </p:blipFill>
        <p:spPr>
          <a:xfrm>
            <a:off x="2281237" y="1631806"/>
            <a:ext cx="4581525" cy="27527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A33ABE-9707-4D5B-A090-7386AC08A162}"/>
              </a:ext>
            </a:extLst>
          </p:cNvPr>
          <p:cNvSpPr>
            <a:spLocks noGrp="1"/>
          </p:cNvSpPr>
          <p:nvPr>
            <p:ph type="body" idx="1"/>
          </p:nvPr>
        </p:nvSpPr>
        <p:spPr/>
        <p:txBody>
          <a:bodyPr/>
          <a:lstStyle/>
          <a:p>
            <a:r>
              <a:rPr lang="en-US" dirty="0"/>
              <a:t>For 2018</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For 2018 Grocery also had the maximum no of orders, followed by pets and then Clothing, Games , books and toys.</a:t>
            </a:r>
          </a:p>
        </p:txBody>
      </p:sp>
      <p:pic>
        <p:nvPicPr>
          <p:cNvPr id="5" name="Picture 4">
            <a:extLst>
              <a:ext uri="{FF2B5EF4-FFF2-40B4-BE49-F238E27FC236}">
                <a16:creationId xmlns:a16="http://schemas.microsoft.com/office/drawing/2014/main" id="{F97A34AB-75BF-4B5D-8C1E-83FEDC3A2D8C}"/>
              </a:ext>
            </a:extLst>
          </p:cNvPr>
          <p:cNvPicPr>
            <a:picLocks noChangeAspect="1"/>
          </p:cNvPicPr>
          <p:nvPr/>
        </p:nvPicPr>
        <p:blipFill>
          <a:blip r:embed="rId2"/>
          <a:stretch>
            <a:fillRect/>
          </a:stretch>
        </p:blipFill>
        <p:spPr>
          <a:xfrm>
            <a:off x="3309937" y="1493837"/>
            <a:ext cx="4581525" cy="2733675"/>
          </a:xfrm>
          <a:prstGeom prst="rect">
            <a:avLst/>
          </a:prstGeom>
        </p:spPr>
      </p:pic>
    </p:spTree>
    <p:extLst>
      <p:ext uri="{BB962C8B-B14F-4D97-AF65-F5344CB8AC3E}">
        <p14:creationId xmlns:p14="http://schemas.microsoft.com/office/powerpoint/2010/main" val="2798084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B0CF4A-0BF7-4CCB-B653-D4E15D5FC7EE}"/>
              </a:ext>
            </a:extLst>
          </p:cNvPr>
          <p:cNvSpPr>
            <a:spLocks noGrp="1"/>
          </p:cNvSpPr>
          <p:nvPr>
            <p:ph type="body" idx="1"/>
          </p:nvPr>
        </p:nvSpPr>
        <p:spPr/>
        <p:txBody>
          <a:bodyPr/>
          <a:lstStyle/>
          <a:p>
            <a:r>
              <a:rPr lang="en-US" dirty="0"/>
              <a:t>For 2017 and 2018 combined</a:t>
            </a:r>
          </a:p>
          <a:p>
            <a:pPr marL="114300" indent="0">
              <a:buNone/>
            </a:pPr>
            <a:endParaRPr lang="en-US" dirty="0"/>
          </a:p>
          <a:p>
            <a:pPr marL="114300" indent="0">
              <a:buNone/>
            </a:pPr>
            <a:endParaRPr lang="en-US" dirty="0"/>
          </a:p>
          <a:p>
            <a:endParaRPr lang="en-US" dirty="0"/>
          </a:p>
          <a:p>
            <a:endParaRPr lang="en-US" dirty="0"/>
          </a:p>
          <a:p>
            <a:endParaRPr lang="en-US" dirty="0"/>
          </a:p>
          <a:p>
            <a:endParaRPr lang="en-US" dirty="0"/>
          </a:p>
          <a:p>
            <a:endParaRPr lang="en-US" dirty="0"/>
          </a:p>
          <a:p>
            <a:endParaRPr lang="en-US" dirty="0"/>
          </a:p>
          <a:p>
            <a:pPr marL="114300" indent="0">
              <a:buNone/>
            </a:pPr>
            <a:r>
              <a:rPr lang="en-US" dirty="0"/>
              <a:t>For both the years combined  no of orders this followed the same trend. The maximum no of orders was from grocery, and then Pets followed by Clothing, games, books and toys.</a:t>
            </a:r>
          </a:p>
        </p:txBody>
      </p:sp>
      <p:pic>
        <p:nvPicPr>
          <p:cNvPr id="5" name="Picture 4">
            <a:extLst>
              <a:ext uri="{FF2B5EF4-FFF2-40B4-BE49-F238E27FC236}">
                <a16:creationId xmlns:a16="http://schemas.microsoft.com/office/drawing/2014/main" id="{F683D3CA-501A-4037-8B5E-8A5EE474D595}"/>
              </a:ext>
            </a:extLst>
          </p:cNvPr>
          <p:cNvPicPr>
            <a:picLocks noChangeAspect="1"/>
          </p:cNvPicPr>
          <p:nvPr/>
        </p:nvPicPr>
        <p:blipFill>
          <a:blip r:embed="rId2"/>
          <a:stretch>
            <a:fillRect/>
          </a:stretch>
        </p:blipFill>
        <p:spPr>
          <a:xfrm>
            <a:off x="4151601" y="1266875"/>
            <a:ext cx="4581525" cy="2724150"/>
          </a:xfrm>
          <a:prstGeom prst="rect">
            <a:avLst/>
          </a:prstGeom>
        </p:spPr>
      </p:pic>
    </p:spTree>
    <p:extLst>
      <p:ext uri="{BB962C8B-B14F-4D97-AF65-F5344CB8AC3E}">
        <p14:creationId xmlns:p14="http://schemas.microsoft.com/office/powerpoint/2010/main" val="2505214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8"/>
          <p:cNvSpPr txBox="1">
            <a:spLocks noGrp="1"/>
          </p:cNvSpPr>
          <p:nvPr>
            <p:ph type="title"/>
          </p:nvPr>
        </p:nvSpPr>
        <p:spPr>
          <a:xfrm>
            <a:off x="311700" y="445025"/>
            <a:ext cx="8520600" cy="572700"/>
          </a:xfrm>
          <a:prstGeom prst="rect">
            <a:avLst/>
          </a:prstGeom>
          <a:ln w="9525" cap="flat" cmpd="sng">
            <a:solidFill>
              <a:srgbClr val="02B3E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Objective Results </a:t>
            </a:r>
            <a:endParaRPr/>
          </a:p>
        </p:txBody>
      </p:sp>
      <p:sp>
        <p:nvSpPr>
          <p:cNvPr id="110" name="Google Shape;11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Objectives are listed below, your job is to asses the data and report on the performance against the objectives:</a:t>
            </a:r>
            <a:br>
              <a:rPr lang="en" dirty="0"/>
            </a:br>
            <a:endParaRPr dirty="0"/>
          </a:p>
          <a:p>
            <a:pPr marL="0" lvl="0" indent="0" algn="l" rtl="0">
              <a:spcBef>
                <a:spcPts val="1600"/>
              </a:spcBef>
              <a:spcAft>
                <a:spcPts val="1600"/>
              </a:spcAft>
              <a:buNone/>
            </a:pPr>
            <a:r>
              <a:rPr lang="en" dirty="0"/>
              <a:t>Increase total sales by 30% on Black Friday 2018 vs. Black Friday 2017.</a:t>
            </a:r>
            <a:br>
              <a:rPr lang="en" dirty="0"/>
            </a:br>
            <a:br>
              <a:rPr lang="en" dirty="0"/>
            </a:br>
            <a:r>
              <a:rPr lang="en" dirty="0"/>
              <a:t>Decrease total ad spend by 30% from Black Friday 2017 to Black Friday 2018.</a:t>
            </a:r>
            <a:br>
              <a:rPr lang="en" dirty="0"/>
            </a:b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6"/>
          <p:cNvSpPr txBox="1">
            <a:spLocks noGrp="1"/>
          </p:cNvSpPr>
          <p:nvPr>
            <p:ph type="title"/>
          </p:nvPr>
        </p:nvSpPr>
        <p:spPr>
          <a:xfrm>
            <a:off x="311700" y="445025"/>
            <a:ext cx="8520600" cy="572700"/>
          </a:xfrm>
          <a:prstGeom prst="rect">
            <a:avLst/>
          </a:prstGeom>
          <a:ln w="9525" cap="flat" cmpd="sng">
            <a:solidFill>
              <a:srgbClr val="FFAE0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Evaluate the Product Categories</a:t>
            </a:r>
            <a:endParaRPr/>
          </a:p>
        </p:txBody>
      </p:sp>
      <p:sp>
        <p:nvSpPr>
          <p:cNvPr id="158" name="Google Shape;15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rgbClr val="4F4F4F"/>
                </a:solidFill>
                <a:effectLst/>
                <a:latin typeface="Open Sans"/>
              </a:rPr>
              <a:t>Demonstrate sales by product category</a:t>
            </a:r>
            <a:endParaRPr dirty="0"/>
          </a:p>
        </p:txBody>
      </p:sp>
      <p:pic>
        <p:nvPicPr>
          <p:cNvPr id="3" name="Picture 2">
            <a:extLst>
              <a:ext uri="{FF2B5EF4-FFF2-40B4-BE49-F238E27FC236}">
                <a16:creationId xmlns:a16="http://schemas.microsoft.com/office/drawing/2014/main" id="{84A12D43-EC56-4C21-B1F0-8AE99E24EA6E}"/>
              </a:ext>
            </a:extLst>
          </p:cNvPr>
          <p:cNvPicPr>
            <a:picLocks noChangeAspect="1"/>
          </p:cNvPicPr>
          <p:nvPr/>
        </p:nvPicPr>
        <p:blipFill>
          <a:blip r:embed="rId3"/>
          <a:stretch>
            <a:fillRect/>
          </a:stretch>
        </p:blipFill>
        <p:spPr>
          <a:xfrm>
            <a:off x="1968644" y="1714499"/>
            <a:ext cx="5206711" cy="31276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2FB47A-5A3C-4C74-AD45-A3C4EB55A671}"/>
              </a:ext>
            </a:extLst>
          </p:cNvPr>
          <p:cNvSpPr>
            <a:spLocks noGrp="1"/>
          </p:cNvSpPr>
          <p:nvPr>
            <p:ph type="body" idx="1"/>
          </p:nvPr>
        </p:nvSpPr>
        <p:spPr/>
        <p:txBody>
          <a:bodyPr/>
          <a:lstStyle/>
          <a:p>
            <a:r>
              <a:rPr lang="en-US" dirty="0"/>
              <a:t>The total sales was maximum by grocery. The next total sale was then by pets, followed by clothing, games, books, toys. The maximum sale of grocery amounted as 923,605.54.</a:t>
            </a:r>
          </a:p>
        </p:txBody>
      </p:sp>
    </p:spTree>
    <p:extLst>
      <p:ext uri="{BB962C8B-B14F-4D97-AF65-F5344CB8AC3E}">
        <p14:creationId xmlns:p14="http://schemas.microsoft.com/office/powerpoint/2010/main" val="97552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7"/>
          <p:cNvSpPr txBox="1">
            <a:spLocks noGrp="1"/>
          </p:cNvSpPr>
          <p:nvPr>
            <p:ph type="title"/>
          </p:nvPr>
        </p:nvSpPr>
        <p:spPr>
          <a:xfrm>
            <a:off x="311700" y="445025"/>
            <a:ext cx="8520600" cy="572700"/>
          </a:xfrm>
          <a:prstGeom prst="rect">
            <a:avLst/>
          </a:prstGeom>
          <a:ln w="9525" cap="flat" cmpd="sng">
            <a:solidFill>
              <a:srgbClr val="02CCBA"/>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Everything Else</a:t>
            </a:r>
            <a:endParaRPr/>
          </a:p>
        </p:txBody>
      </p:sp>
      <p:sp>
        <p:nvSpPr>
          <p:cNvPr id="164" name="Google Shape;16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 used google to fin</a:t>
            </a:r>
            <a:r>
              <a:rPr lang="en-US" dirty="0"/>
              <a:t>d out few ways to calculate. I used Excel and Tableau for diagrams, calculation ,etc.</a:t>
            </a:r>
            <a:br>
              <a:rPr lang="en" dirty="0"/>
            </a:b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024322-DAEC-48B8-9F71-298394278DE7}"/>
              </a:ext>
            </a:extLst>
          </p:cNvPr>
          <p:cNvSpPr>
            <a:spLocks noGrp="1"/>
          </p:cNvSpPr>
          <p:nvPr>
            <p:ph type="body" idx="1"/>
          </p:nvPr>
        </p:nvSpPr>
        <p:spPr>
          <a:xfrm>
            <a:off x="311700" y="4197928"/>
            <a:ext cx="8520600" cy="869710"/>
          </a:xfrm>
        </p:spPr>
        <p:txBody>
          <a:bodyPr/>
          <a:lstStyle/>
          <a:p>
            <a:pPr marL="114300" indent="0">
              <a:buNone/>
            </a:pPr>
            <a:r>
              <a:rPr lang="en" dirty="0"/>
              <a:t>Increase total sales by 30% on Black Friday 2018 vs. Black Friday 2017. </a:t>
            </a:r>
          </a:p>
          <a:p>
            <a:pPr marL="114300" indent="0">
              <a:buNone/>
            </a:pPr>
            <a:r>
              <a:rPr lang="en" dirty="0"/>
              <a:t>    From the ab</a:t>
            </a:r>
            <a:r>
              <a:rPr lang="en-US" dirty="0" err="1"/>
              <a:t>ove</a:t>
            </a:r>
            <a:r>
              <a:rPr lang="en-US" dirty="0"/>
              <a:t> chart we see that the total sales was increased by 31.19%. </a:t>
            </a:r>
          </a:p>
        </p:txBody>
      </p:sp>
      <p:graphicFrame>
        <p:nvGraphicFramePr>
          <p:cNvPr id="4" name="Chart 3">
            <a:extLst>
              <a:ext uri="{FF2B5EF4-FFF2-40B4-BE49-F238E27FC236}">
                <a16:creationId xmlns:a16="http://schemas.microsoft.com/office/drawing/2014/main" id="{C76D9371-21FE-4DD7-A56F-3E6C22B5FBA3}"/>
              </a:ext>
            </a:extLst>
          </p:cNvPr>
          <p:cNvGraphicFramePr>
            <a:graphicFrameLocks/>
          </p:cNvGraphicFramePr>
          <p:nvPr>
            <p:extLst>
              <p:ext uri="{D42A27DB-BD31-4B8C-83A1-F6EECF244321}">
                <p14:modId xmlns:p14="http://schemas.microsoft.com/office/powerpoint/2010/main" val="498611260"/>
              </p:ext>
            </p:extLst>
          </p:nvPr>
        </p:nvGraphicFramePr>
        <p:xfrm>
          <a:off x="0" y="0"/>
          <a:ext cx="4738254"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00D133C-2ABC-4572-8DD0-6A9075B5CB43}"/>
              </a:ext>
            </a:extLst>
          </p:cNvPr>
          <p:cNvGraphicFramePr>
            <a:graphicFrameLocks/>
          </p:cNvGraphicFramePr>
          <p:nvPr>
            <p:extLst>
              <p:ext uri="{D42A27DB-BD31-4B8C-83A1-F6EECF244321}">
                <p14:modId xmlns:p14="http://schemas.microsoft.com/office/powerpoint/2010/main" val="3103072797"/>
              </p:ext>
            </p:extLst>
          </p:nvPr>
        </p:nvGraphicFramePr>
        <p:xfrm>
          <a:off x="4738254" y="0"/>
          <a:ext cx="4405746"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a:extLst>
              <a:ext uri="{FF2B5EF4-FFF2-40B4-BE49-F238E27FC236}">
                <a16:creationId xmlns:a16="http://schemas.microsoft.com/office/drawing/2014/main" id="{9B89D9BD-399C-41F2-901D-DA761259181E}"/>
              </a:ext>
            </a:extLst>
          </p:cNvPr>
          <p:cNvPicPr>
            <a:picLocks noChangeAspect="1"/>
          </p:cNvPicPr>
          <p:nvPr/>
        </p:nvPicPr>
        <p:blipFill>
          <a:blip r:embed="rId4"/>
          <a:stretch>
            <a:fillRect/>
          </a:stretch>
        </p:blipFill>
        <p:spPr>
          <a:xfrm>
            <a:off x="1672936" y="2743200"/>
            <a:ext cx="4738253" cy="1304925"/>
          </a:xfrm>
          <a:prstGeom prst="rect">
            <a:avLst/>
          </a:prstGeom>
        </p:spPr>
      </p:pic>
    </p:spTree>
    <p:extLst>
      <p:ext uri="{BB962C8B-B14F-4D97-AF65-F5344CB8AC3E}">
        <p14:creationId xmlns:p14="http://schemas.microsoft.com/office/powerpoint/2010/main" val="348070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24B1B0-87F6-4DB1-BC26-2E8707F1A01F}"/>
              </a:ext>
            </a:extLst>
          </p:cNvPr>
          <p:cNvSpPr>
            <a:spLocks noGrp="1"/>
          </p:cNvSpPr>
          <p:nvPr>
            <p:ph type="body" idx="1"/>
          </p:nvPr>
        </p:nvSpPr>
        <p:spPr>
          <a:xfrm>
            <a:off x="311700" y="228600"/>
            <a:ext cx="8520600" cy="4340275"/>
          </a:xfrm>
        </p:spPr>
        <p:txBody>
          <a:bodyPr/>
          <a:lstStyle/>
          <a:p>
            <a:pPr marL="114300" indent="0">
              <a:buNone/>
            </a:pPr>
            <a:r>
              <a:rPr lang="en-US" b="1" dirty="0"/>
              <a:t>Hence the goal was met. </a:t>
            </a:r>
          </a:p>
          <a:p>
            <a:pPr marL="114300" indent="0">
              <a:buNone/>
            </a:pPr>
            <a:r>
              <a:rPr lang="en" dirty="0"/>
              <a:t>Decrease total ad spend by 30% from Black Friday 2017 to Black Friday 2018.</a:t>
            </a:r>
            <a:br>
              <a:rPr lang="en" dirty="0"/>
            </a:br>
            <a:r>
              <a:rPr lang="en" dirty="0"/>
              <a:t>  </a:t>
            </a:r>
            <a:r>
              <a:rPr lang="en-US" dirty="0"/>
              <a:t>Ad spend was increased by  37.78% from the previous year. Hence </a:t>
            </a:r>
            <a:r>
              <a:rPr lang="en-US" b="1" dirty="0"/>
              <a:t>the goal was not met.</a:t>
            </a:r>
          </a:p>
          <a:p>
            <a:pPr marL="114300" indent="0">
              <a:buNone/>
            </a:pPr>
            <a:endParaRPr lang="en-US" dirty="0"/>
          </a:p>
        </p:txBody>
      </p:sp>
    </p:spTree>
    <p:extLst>
      <p:ext uri="{BB962C8B-B14F-4D97-AF65-F5344CB8AC3E}">
        <p14:creationId xmlns:p14="http://schemas.microsoft.com/office/powerpoint/2010/main" val="419597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9"/>
          <p:cNvSpPr txBox="1">
            <a:spLocks noGrp="1"/>
          </p:cNvSpPr>
          <p:nvPr>
            <p:ph type="title"/>
          </p:nvPr>
        </p:nvSpPr>
        <p:spPr>
          <a:xfrm>
            <a:off x="311700" y="166809"/>
            <a:ext cx="8520600" cy="572700"/>
          </a:xfrm>
          <a:prstGeom prst="rect">
            <a:avLst/>
          </a:prstGeom>
          <a:ln w="9525" cap="flat" cmpd="sng">
            <a:solidFill>
              <a:srgbClr val="FFAE0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Evaluate the Audience</a:t>
            </a:r>
            <a:endParaRPr/>
          </a:p>
        </p:txBody>
      </p:sp>
      <p:sp>
        <p:nvSpPr>
          <p:cNvPr id="116" name="Google Shape;116;p29"/>
          <p:cNvSpPr txBox="1">
            <a:spLocks noGrp="1"/>
          </p:cNvSpPr>
          <p:nvPr>
            <p:ph type="body" idx="1"/>
          </p:nvPr>
        </p:nvSpPr>
        <p:spPr>
          <a:xfrm>
            <a:off x="311700" y="739509"/>
            <a:ext cx="8520600" cy="382936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rgbClr val="4F4F4F"/>
                </a:solidFill>
                <a:effectLst/>
                <a:latin typeface="Open Sans"/>
              </a:rPr>
              <a:t> Demonstrate sales amount by age-range.</a:t>
            </a:r>
          </a:p>
          <a:p>
            <a:pPr marL="0" lvl="0" indent="0" algn="l" rtl="0">
              <a:spcBef>
                <a:spcPts val="0"/>
              </a:spcBef>
              <a:spcAft>
                <a:spcPts val="1600"/>
              </a:spcAft>
              <a:buNone/>
            </a:pPr>
            <a:endParaRPr dirty="0">
              <a:latin typeface="Open Sans Light"/>
              <a:ea typeface="Open Sans Light"/>
              <a:cs typeface="Open Sans Light"/>
              <a:sym typeface="Open Sans Light"/>
            </a:endParaRPr>
          </a:p>
        </p:txBody>
      </p:sp>
      <p:pic>
        <p:nvPicPr>
          <p:cNvPr id="3" name="Picture 2">
            <a:extLst>
              <a:ext uri="{FF2B5EF4-FFF2-40B4-BE49-F238E27FC236}">
                <a16:creationId xmlns:a16="http://schemas.microsoft.com/office/drawing/2014/main" id="{3666EF1C-DE83-4AB7-8470-34FAC868709B}"/>
              </a:ext>
            </a:extLst>
          </p:cNvPr>
          <p:cNvPicPr>
            <a:picLocks noChangeAspect="1"/>
          </p:cNvPicPr>
          <p:nvPr/>
        </p:nvPicPr>
        <p:blipFill>
          <a:blip r:embed="rId3"/>
          <a:stretch>
            <a:fillRect/>
          </a:stretch>
        </p:blipFill>
        <p:spPr>
          <a:xfrm>
            <a:off x="109104" y="1698228"/>
            <a:ext cx="8925791" cy="2499699"/>
          </a:xfrm>
          <a:prstGeom prst="rect">
            <a:avLst/>
          </a:prstGeom>
        </p:spPr>
      </p:pic>
      <p:pic>
        <p:nvPicPr>
          <p:cNvPr id="7" name="Picture 6">
            <a:extLst>
              <a:ext uri="{FF2B5EF4-FFF2-40B4-BE49-F238E27FC236}">
                <a16:creationId xmlns:a16="http://schemas.microsoft.com/office/drawing/2014/main" id="{0CDB7F45-48E5-4AC1-BC20-04788A74ECC9}"/>
              </a:ext>
            </a:extLst>
          </p:cNvPr>
          <p:cNvPicPr>
            <a:picLocks noChangeAspect="1"/>
          </p:cNvPicPr>
          <p:nvPr/>
        </p:nvPicPr>
        <p:blipFill>
          <a:blip r:embed="rId4"/>
          <a:stretch>
            <a:fillRect/>
          </a:stretch>
        </p:blipFill>
        <p:spPr>
          <a:xfrm>
            <a:off x="109104" y="1698228"/>
            <a:ext cx="7400925" cy="4095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002035-7417-494D-BCF8-0ED4BBCCAE7A}"/>
              </a:ext>
            </a:extLst>
          </p:cNvPr>
          <p:cNvSpPr>
            <a:spLocks noGrp="1"/>
          </p:cNvSpPr>
          <p:nvPr>
            <p:ph type="body" idx="1"/>
          </p:nvPr>
        </p:nvSpPr>
        <p:spPr>
          <a:xfrm>
            <a:off x="311700" y="0"/>
            <a:ext cx="8520600" cy="4568875"/>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endParaRPr lang="en-US" dirty="0"/>
          </a:p>
          <a:p>
            <a:pPr marL="114300" indent="0">
              <a:buNone/>
            </a:pPr>
            <a:r>
              <a:rPr lang="en-US" dirty="0"/>
              <a:t>The Highest sales group was from age group 26-35. The lowest sale was from the age group 55+. The above two diagrams clearly helps us to understand sales according to age groups.</a:t>
            </a:r>
          </a:p>
        </p:txBody>
      </p:sp>
      <p:pic>
        <p:nvPicPr>
          <p:cNvPr id="4" name="Picture 3">
            <a:extLst>
              <a:ext uri="{FF2B5EF4-FFF2-40B4-BE49-F238E27FC236}">
                <a16:creationId xmlns:a16="http://schemas.microsoft.com/office/drawing/2014/main" id="{7FA4C4E0-A799-4E56-BAA9-7690EEE56290}"/>
              </a:ext>
            </a:extLst>
          </p:cNvPr>
          <p:cNvPicPr>
            <a:picLocks noChangeAspect="1"/>
          </p:cNvPicPr>
          <p:nvPr/>
        </p:nvPicPr>
        <p:blipFill>
          <a:blip r:embed="rId2"/>
          <a:stretch>
            <a:fillRect/>
          </a:stretch>
        </p:blipFill>
        <p:spPr>
          <a:xfrm>
            <a:off x="1849583" y="-15586"/>
            <a:ext cx="4104409" cy="3304309"/>
          </a:xfrm>
          <a:prstGeom prst="rect">
            <a:avLst/>
          </a:prstGeom>
        </p:spPr>
      </p:pic>
      <p:pic>
        <p:nvPicPr>
          <p:cNvPr id="6" name="Picture 5">
            <a:extLst>
              <a:ext uri="{FF2B5EF4-FFF2-40B4-BE49-F238E27FC236}">
                <a16:creationId xmlns:a16="http://schemas.microsoft.com/office/drawing/2014/main" id="{A2EB8DD4-AA33-4890-94C5-C4154A94F1DB}"/>
              </a:ext>
            </a:extLst>
          </p:cNvPr>
          <p:cNvPicPr>
            <a:picLocks noChangeAspect="1"/>
          </p:cNvPicPr>
          <p:nvPr/>
        </p:nvPicPr>
        <p:blipFill>
          <a:blip r:embed="rId3"/>
          <a:stretch>
            <a:fillRect/>
          </a:stretch>
        </p:blipFill>
        <p:spPr>
          <a:xfrm>
            <a:off x="1743075" y="0"/>
            <a:ext cx="7400925" cy="409575"/>
          </a:xfrm>
          <a:prstGeom prst="rect">
            <a:avLst/>
          </a:prstGeom>
        </p:spPr>
      </p:pic>
    </p:spTree>
    <p:extLst>
      <p:ext uri="{BB962C8B-B14F-4D97-AF65-F5344CB8AC3E}">
        <p14:creationId xmlns:p14="http://schemas.microsoft.com/office/powerpoint/2010/main" val="92337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0"/>
          <p:cNvSpPr txBox="1">
            <a:spLocks noGrp="1"/>
          </p:cNvSpPr>
          <p:nvPr>
            <p:ph type="title"/>
          </p:nvPr>
        </p:nvSpPr>
        <p:spPr>
          <a:xfrm>
            <a:off x="311700" y="445025"/>
            <a:ext cx="8520600" cy="572700"/>
          </a:xfrm>
          <a:prstGeom prst="rect">
            <a:avLst/>
          </a:prstGeom>
          <a:ln w="9525" cap="flat" cmpd="sng">
            <a:solidFill>
              <a:srgbClr val="FFAE0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Evaluate the Audience</a:t>
            </a:r>
            <a:endParaRPr/>
          </a:p>
        </p:txBody>
      </p:sp>
      <p:sp>
        <p:nvSpPr>
          <p:cNvPr id="122" name="Google Shape;122;p30"/>
          <p:cNvSpPr txBox="1">
            <a:spLocks noGrp="1"/>
          </p:cNvSpPr>
          <p:nvPr>
            <p:ph type="body" idx="1"/>
          </p:nvPr>
        </p:nvSpPr>
        <p:spPr>
          <a:xfrm>
            <a:off x="311700" y="1152474"/>
            <a:ext cx="8520600" cy="39910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rgbClr val="4F4F4F"/>
                </a:solidFill>
                <a:effectLst/>
                <a:latin typeface="Open Sans"/>
              </a:rPr>
              <a:t>Which Age-Range generated the most sales?</a:t>
            </a:r>
          </a:p>
          <a:p>
            <a:pPr marL="0" lvl="0" indent="0" algn="l" rtl="0">
              <a:spcBef>
                <a:spcPts val="0"/>
              </a:spcBef>
              <a:spcAft>
                <a:spcPts val="1600"/>
              </a:spcAft>
              <a:buNone/>
            </a:pPr>
            <a:r>
              <a:rPr lang="en-US" dirty="0">
                <a:solidFill>
                  <a:srgbClr val="4F4F4F"/>
                </a:solidFill>
                <a:latin typeface="Open Sans"/>
                <a:ea typeface="Open Sans Light"/>
                <a:cs typeface="Open Sans Light"/>
                <a:sym typeface="Open Sans Light"/>
              </a:rPr>
              <a:t>For the year 2017-</a:t>
            </a:r>
          </a:p>
          <a:p>
            <a:pPr marL="0" lvl="0" indent="0" algn="l" rtl="0">
              <a:spcBef>
                <a:spcPts val="0"/>
              </a:spcBef>
              <a:spcAft>
                <a:spcPts val="1600"/>
              </a:spcAft>
              <a:buNone/>
            </a:pPr>
            <a:endParaRPr lang="en-US" dirty="0">
              <a:latin typeface="Open Sans Light"/>
              <a:ea typeface="Open Sans Light"/>
              <a:cs typeface="Open Sans Light"/>
              <a:sym typeface="Open Sans Light"/>
            </a:endParaRPr>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latin typeface="Open Sans Light"/>
              <a:ea typeface="Open Sans Light"/>
              <a:cs typeface="Open Sans Light"/>
              <a:sym typeface="Open Sans Light"/>
            </a:endParaRPr>
          </a:p>
          <a:p>
            <a:pPr marL="0" lvl="0" indent="0" algn="l" rtl="0">
              <a:spcBef>
                <a:spcPts val="0"/>
              </a:spcBef>
              <a:spcAft>
                <a:spcPts val="1600"/>
              </a:spcAft>
              <a:buNone/>
            </a:pPr>
            <a:endParaRPr lang="en-US" dirty="0"/>
          </a:p>
          <a:p>
            <a:pPr marL="0" lvl="0" indent="0" algn="l" rtl="0">
              <a:spcBef>
                <a:spcPts val="0"/>
              </a:spcBef>
              <a:spcAft>
                <a:spcPts val="1600"/>
              </a:spcAft>
              <a:buNone/>
            </a:pPr>
            <a:r>
              <a:rPr lang="en-US" dirty="0"/>
              <a:t>For 2017, 26-35 generated the most sales followed by 18-25,then 36-45 then 46-50 then 51-55 and finally 55+</a:t>
            </a:r>
          </a:p>
        </p:txBody>
      </p:sp>
      <p:pic>
        <p:nvPicPr>
          <p:cNvPr id="3" name="Picture 2">
            <a:extLst>
              <a:ext uri="{FF2B5EF4-FFF2-40B4-BE49-F238E27FC236}">
                <a16:creationId xmlns:a16="http://schemas.microsoft.com/office/drawing/2014/main" id="{9866144C-B6CE-4B88-8104-9422FE7709A6}"/>
              </a:ext>
            </a:extLst>
          </p:cNvPr>
          <p:cNvPicPr>
            <a:picLocks noChangeAspect="1"/>
          </p:cNvPicPr>
          <p:nvPr/>
        </p:nvPicPr>
        <p:blipFill>
          <a:blip r:embed="rId3"/>
          <a:stretch>
            <a:fillRect/>
          </a:stretch>
        </p:blipFill>
        <p:spPr>
          <a:xfrm>
            <a:off x="103909" y="2119307"/>
            <a:ext cx="9040091" cy="2244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DD85C1-817C-427E-A9B1-E2D65C3B4926}"/>
              </a:ext>
            </a:extLst>
          </p:cNvPr>
          <p:cNvSpPr>
            <a:spLocks noGrp="1"/>
          </p:cNvSpPr>
          <p:nvPr>
            <p:ph type="body" idx="1"/>
          </p:nvPr>
        </p:nvSpPr>
        <p:spPr>
          <a:xfrm>
            <a:off x="311700" y="374073"/>
            <a:ext cx="8520600" cy="4194802"/>
          </a:xfrm>
        </p:spPr>
        <p:txBody>
          <a:bodyPr/>
          <a:lstStyle/>
          <a:p>
            <a:r>
              <a:rPr lang="en-US" dirty="0"/>
              <a:t>For 2018</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r>
              <a:rPr lang="en-US" dirty="0"/>
              <a:t>For 2018 26-35 had the most sales, followed by 36-45 and then 18-25, then 46-50 ,then 51-55 and finally 55+.</a:t>
            </a:r>
          </a:p>
        </p:txBody>
      </p:sp>
      <p:pic>
        <p:nvPicPr>
          <p:cNvPr id="5" name="Picture 4">
            <a:extLst>
              <a:ext uri="{FF2B5EF4-FFF2-40B4-BE49-F238E27FC236}">
                <a16:creationId xmlns:a16="http://schemas.microsoft.com/office/drawing/2014/main" id="{A8A45712-13A9-458C-9495-4ACA0C007367}"/>
              </a:ext>
            </a:extLst>
          </p:cNvPr>
          <p:cNvPicPr>
            <a:picLocks noChangeAspect="1"/>
          </p:cNvPicPr>
          <p:nvPr/>
        </p:nvPicPr>
        <p:blipFill>
          <a:blip r:embed="rId2"/>
          <a:stretch>
            <a:fillRect/>
          </a:stretch>
        </p:blipFill>
        <p:spPr>
          <a:xfrm>
            <a:off x="0" y="899322"/>
            <a:ext cx="9144000" cy="2160293"/>
          </a:xfrm>
          <a:prstGeom prst="rect">
            <a:avLst/>
          </a:prstGeom>
        </p:spPr>
      </p:pic>
    </p:spTree>
    <p:extLst>
      <p:ext uri="{BB962C8B-B14F-4D97-AF65-F5344CB8AC3E}">
        <p14:creationId xmlns:p14="http://schemas.microsoft.com/office/powerpoint/2010/main" val="3680509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6E989E-86AA-4E29-8C83-8FD6FAC4EAC7}"/>
              </a:ext>
            </a:extLst>
          </p:cNvPr>
          <p:cNvSpPr>
            <a:spLocks noGrp="1"/>
          </p:cNvSpPr>
          <p:nvPr>
            <p:ph type="body" idx="1"/>
          </p:nvPr>
        </p:nvSpPr>
        <p:spPr>
          <a:xfrm>
            <a:off x="311700" y="498764"/>
            <a:ext cx="8520600" cy="4070111"/>
          </a:xfrm>
        </p:spPr>
        <p:txBody>
          <a:bodyPr/>
          <a:lstStyle/>
          <a:p>
            <a:r>
              <a:rPr lang="en-US" dirty="0"/>
              <a:t>For 2017and 2018 combined-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For the combined years 26-35 had the most sales, followed by 18-25,then 36-45 then 46-50 then 51-55 and finally 55+.</a:t>
            </a:r>
          </a:p>
          <a:p>
            <a:endParaRPr lang="en-US" dirty="0"/>
          </a:p>
        </p:txBody>
      </p:sp>
      <p:pic>
        <p:nvPicPr>
          <p:cNvPr id="4" name="Picture 3">
            <a:extLst>
              <a:ext uri="{FF2B5EF4-FFF2-40B4-BE49-F238E27FC236}">
                <a16:creationId xmlns:a16="http://schemas.microsoft.com/office/drawing/2014/main" id="{541C502C-BEAF-441B-AEA2-E070D9D0D494}"/>
              </a:ext>
            </a:extLst>
          </p:cNvPr>
          <p:cNvPicPr>
            <a:picLocks noChangeAspect="1"/>
          </p:cNvPicPr>
          <p:nvPr/>
        </p:nvPicPr>
        <p:blipFill>
          <a:blip r:embed="rId2"/>
          <a:stretch>
            <a:fillRect/>
          </a:stretch>
        </p:blipFill>
        <p:spPr>
          <a:xfrm>
            <a:off x="109104" y="1116337"/>
            <a:ext cx="8925791" cy="2499699"/>
          </a:xfrm>
          <a:prstGeom prst="rect">
            <a:avLst/>
          </a:prstGeom>
        </p:spPr>
      </p:pic>
      <p:pic>
        <p:nvPicPr>
          <p:cNvPr id="5" name="Picture 4">
            <a:extLst>
              <a:ext uri="{FF2B5EF4-FFF2-40B4-BE49-F238E27FC236}">
                <a16:creationId xmlns:a16="http://schemas.microsoft.com/office/drawing/2014/main" id="{6C528BDC-D416-4232-9F1D-E84FD3344D99}"/>
              </a:ext>
            </a:extLst>
          </p:cNvPr>
          <p:cNvPicPr>
            <a:picLocks noChangeAspect="1"/>
          </p:cNvPicPr>
          <p:nvPr/>
        </p:nvPicPr>
        <p:blipFill>
          <a:blip r:embed="rId3"/>
          <a:stretch>
            <a:fillRect/>
          </a:stretch>
        </p:blipFill>
        <p:spPr>
          <a:xfrm>
            <a:off x="181840" y="1116337"/>
            <a:ext cx="7400925" cy="409575"/>
          </a:xfrm>
          <a:prstGeom prst="rect">
            <a:avLst/>
          </a:prstGeom>
        </p:spPr>
      </p:pic>
    </p:spTree>
    <p:extLst>
      <p:ext uri="{BB962C8B-B14F-4D97-AF65-F5344CB8AC3E}">
        <p14:creationId xmlns:p14="http://schemas.microsoft.com/office/powerpoint/2010/main" val="27128649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1349</TotalTime>
  <Words>696</Words>
  <Application>Microsoft Office PowerPoint</Application>
  <PresentationFormat>On-screen Show (16:9)</PresentationFormat>
  <Paragraphs>136</Paragraphs>
  <Slides>22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Open Sans</vt:lpstr>
      <vt:lpstr>Arial</vt:lpstr>
      <vt:lpstr>Roboto Thin</vt:lpstr>
      <vt:lpstr>Open Sans Light</vt:lpstr>
      <vt:lpstr>Simple Light</vt:lpstr>
      <vt:lpstr>Simple Light</vt:lpstr>
      <vt:lpstr>Udacity  Marketing Analytics</vt:lpstr>
      <vt:lpstr>Objective Results </vt:lpstr>
      <vt:lpstr>PowerPoint Presentation</vt:lpstr>
      <vt:lpstr>PowerPoint Presentation</vt:lpstr>
      <vt:lpstr>Evaluate the Audience</vt:lpstr>
      <vt:lpstr>PowerPoint Presentation</vt:lpstr>
      <vt:lpstr>Evaluate the Audience</vt:lpstr>
      <vt:lpstr>PowerPoint Presentation</vt:lpstr>
      <vt:lpstr>PowerPoint Presentation</vt:lpstr>
      <vt:lpstr>Evaluate the Marketing</vt:lpstr>
      <vt:lpstr>PowerPoint Presentation</vt:lpstr>
      <vt:lpstr>Evaluate the Marketing</vt:lpstr>
      <vt:lpstr>PowerPoint Presentation</vt:lpstr>
      <vt:lpstr>PowerPoint Presentation</vt:lpstr>
      <vt:lpstr>Evaluate the Sales</vt:lpstr>
      <vt:lpstr>Evaluate the Sales</vt:lpstr>
      <vt:lpstr>Evaluate the Product Categories</vt:lpstr>
      <vt:lpstr>PowerPoint Presentation</vt:lpstr>
      <vt:lpstr>PowerPoint Presentation</vt:lpstr>
      <vt:lpstr>Evaluate the Product Categories</vt:lpstr>
      <vt:lpstr>PowerPoint Presentation</vt:lpstr>
      <vt:lpstr>Everything Else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Udacity  Marketing Analytics</dc:title>
  <cp:lastModifiedBy>Amlan</cp:lastModifiedBy>
  <cp:revision>17</cp:revision>
  <dcterms:modified xsi:type="dcterms:W3CDTF">2020-07-25T06:38:56Z</dcterms:modified>
</cp:coreProperties>
</file>