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57" r:id="rId3"/>
    <p:sldId id="266" r:id="rId4"/>
    <p:sldId id="258" r:id="rId5"/>
    <p:sldId id="262" r:id="rId6"/>
    <p:sldId id="263" r:id="rId7"/>
    <p:sldId id="259" r:id="rId8"/>
    <p:sldId id="260" r:id="rId9"/>
    <p:sldId id="261" r:id="rId10"/>
    <p:sldId id="264" r:id="rId11"/>
    <p:sldId id="265" r:id="rId12"/>
  </p:sldIdLst>
  <p:sldSz cx="9144000" cy="5143500" type="screen16x9"/>
  <p:notesSz cx="6858000" cy="9144000"/>
  <p:embeddedFontLst>
    <p:embeddedFont>
      <p:font typeface="Open Sans Light" panose="020B0604020202020204" charset="0"/>
      <p:regular r:id="rId14"/>
      <p:bold r:id="rId15"/>
      <p:italic r:id="rId16"/>
      <p:boldItalic r:id="rId17"/>
    </p:embeddedFont>
    <p:embeddedFont>
      <p:font typeface="Roboto Thin"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2711AE-F331-4DB1-A4C2-9BA619E0B9CC}">
  <a:tblStyle styleId="{B92711AE-F331-4DB1-A4C2-9BA619E0B9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f910fdea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f910fdea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f910fdea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f910fdea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03a3ddc8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03a3ddc8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f910fdea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f910fdea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f910fdea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f910fdea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0"/>
        <p:cNvGrpSpPr/>
        <p:nvPr/>
      </p:nvGrpSpPr>
      <p:grpSpPr>
        <a:xfrm>
          <a:off x="0" y="0"/>
          <a:ext cx="0" cy="0"/>
          <a:chOff x="0" y="0"/>
          <a:chExt cx="0" cy="0"/>
        </a:xfrm>
      </p:grpSpPr>
      <p:sp>
        <p:nvSpPr>
          <p:cNvPr id="51" name="Google Shape;5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oboto Thin"/>
              <a:buNone/>
              <a:defRPr sz="2800">
                <a:solidFill>
                  <a:schemeClr val="dk1"/>
                </a:solidFill>
                <a:latin typeface="Roboto Thin"/>
                <a:ea typeface="Roboto Thin"/>
                <a:cs typeface="Roboto Thin"/>
                <a:sym typeface="Roboto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3E4"/>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rPr>
              <a:t>Udacity </a:t>
            </a:r>
            <a:endParaRPr>
              <a:solidFill>
                <a:schemeClr val="lt1"/>
              </a:solidFill>
            </a:endParaRPr>
          </a:p>
          <a:p>
            <a:pPr marL="0" lvl="0" indent="0" algn="ctr" rtl="0">
              <a:spcBef>
                <a:spcPts val="0"/>
              </a:spcBef>
              <a:spcAft>
                <a:spcPts val="0"/>
              </a:spcAft>
              <a:buNone/>
            </a:pPr>
            <a:r>
              <a:rPr lang="en">
                <a:solidFill>
                  <a:schemeClr val="lt1"/>
                </a:solidFill>
              </a:rPr>
              <a:t>Marketing Analytics</a:t>
            </a:r>
            <a:endParaRPr>
              <a:solidFill>
                <a:schemeClr val="lt1"/>
              </a:solidFill>
            </a:endParaRPr>
          </a:p>
        </p:txBody>
      </p:sp>
      <p:sp>
        <p:nvSpPr>
          <p:cNvPr id="59" name="Google Shape;59;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Light"/>
                <a:ea typeface="Open Sans Light"/>
                <a:cs typeface="Open Sans Light"/>
                <a:sym typeface="Open Sans Light"/>
              </a:rPr>
              <a:t>Nanodegree Program</a:t>
            </a:r>
            <a:endParaRPr>
              <a:solidFill>
                <a:schemeClr val="lt1"/>
              </a:solidFill>
              <a:latin typeface="Open Sans Light"/>
              <a:ea typeface="Open Sans Light"/>
              <a:cs typeface="Open Sans Light"/>
              <a:sym typeface="Open Sans Light"/>
            </a:endParaRPr>
          </a:p>
          <a:p>
            <a:pPr marL="0" lvl="0" indent="0" algn="ctr" rtl="0">
              <a:spcBef>
                <a:spcPts val="0"/>
              </a:spcBef>
              <a:spcAft>
                <a:spcPts val="0"/>
              </a:spcAft>
              <a:buNone/>
            </a:pPr>
            <a:r>
              <a:rPr lang="en">
                <a:solidFill>
                  <a:schemeClr val="lt1"/>
                </a:solidFill>
                <a:latin typeface="Open Sans Light"/>
                <a:ea typeface="Open Sans Light"/>
                <a:cs typeface="Open Sans Light"/>
                <a:sym typeface="Open Sans Light"/>
              </a:rPr>
              <a:t> Project: Crafting an Analytic Brief</a:t>
            </a:r>
            <a:endParaRPr>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8056B3-951A-429F-BBF9-54145715D317}"/>
              </a:ext>
            </a:extLst>
          </p:cNvPr>
          <p:cNvSpPr>
            <a:spLocks noGrp="1"/>
          </p:cNvSpPr>
          <p:nvPr>
            <p:ph type="body" idx="1"/>
          </p:nvPr>
        </p:nvSpPr>
        <p:spPr>
          <a:xfrm>
            <a:off x="353291" y="145473"/>
            <a:ext cx="8479008" cy="4821382"/>
          </a:xfrm>
        </p:spPr>
        <p:txBody>
          <a:bodyPr/>
          <a:lstStyle/>
          <a:p>
            <a:pPr marL="114300" indent="0">
              <a:buNone/>
            </a:pPr>
            <a:r>
              <a:rPr lang="en-US" dirty="0"/>
              <a:t>Analysis of the Purchase process.</a:t>
            </a:r>
          </a:p>
          <a:p>
            <a:r>
              <a:rPr lang="en-US" dirty="0"/>
              <a:t>Awareness</a:t>
            </a:r>
          </a:p>
          <a:p>
            <a:pPr marL="114300" indent="0">
              <a:buNone/>
            </a:pPr>
            <a:r>
              <a:rPr lang="en-US" dirty="0"/>
              <a:t> Awareness of the product through social sites(Facebook, twitter, Instagram). They can also find about the product in blogs, and links related to affiliate marketing, in their website, Ecommerce and also in search and display advertisements.</a:t>
            </a:r>
          </a:p>
          <a:p>
            <a:r>
              <a:rPr lang="en-US" dirty="0"/>
              <a:t>Interest </a:t>
            </a:r>
          </a:p>
          <a:p>
            <a:pPr marL="114300" indent="0">
              <a:buNone/>
            </a:pPr>
            <a:r>
              <a:rPr lang="en-US" dirty="0"/>
              <a:t>They can show their interest in searching the product in their website or other ecommerce sites selling them. The affiliate links will also link them to the website. Customers can gain interest also by looking at Facebook and Instagram photos or ad. </a:t>
            </a:r>
          </a:p>
          <a:p>
            <a:r>
              <a:rPr lang="en-US" dirty="0"/>
              <a:t>Desire</a:t>
            </a:r>
          </a:p>
          <a:p>
            <a:pPr marL="114300" indent="0">
              <a:buNone/>
            </a:pPr>
            <a:r>
              <a:rPr lang="en-US" dirty="0"/>
              <a:t>The engaging content about the product like videos, reviews, images about the product will make the product ,more desirable. The contents about the products in </a:t>
            </a:r>
            <a:r>
              <a:rPr lang="en-US" dirty="0" err="1"/>
              <a:t>instagram</a:t>
            </a:r>
            <a:r>
              <a:rPr lang="en-US" dirty="0"/>
              <a:t> and </a:t>
            </a:r>
            <a:r>
              <a:rPr lang="en-US" dirty="0" err="1"/>
              <a:t>facebook</a:t>
            </a:r>
            <a:r>
              <a:rPr lang="en-US" dirty="0"/>
              <a:t> will also make it desirable.</a:t>
            </a:r>
          </a:p>
          <a:p>
            <a:pPr marL="114300" indent="0">
              <a:buNone/>
            </a:pPr>
            <a:r>
              <a:rPr lang="en-US" dirty="0"/>
              <a:t>  </a:t>
            </a:r>
          </a:p>
          <a:p>
            <a:endParaRPr lang="en-US" dirty="0"/>
          </a:p>
        </p:txBody>
      </p:sp>
    </p:spTree>
    <p:extLst>
      <p:ext uri="{BB962C8B-B14F-4D97-AF65-F5344CB8AC3E}">
        <p14:creationId xmlns:p14="http://schemas.microsoft.com/office/powerpoint/2010/main" val="256509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035C16-0844-4442-895C-7393711240F9}"/>
              </a:ext>
            </a:extLst>
          </p:cNvPr>
          <p:cNvSpPr>
            <a:spLocks noGrp="1"/>
          </p:cNvSpPr>
          <p:nvPr>
            <p:ph type="body" idx="1"/>
          </p:nvPr>
        </p:nvSpPr>
        <p:spPr>
          <a:xfrm>
            <a:off x="311700" y="135082"/>
            <a:ext cx="8520600" cy="4433793"/>
          </a:xfrm>
        </p:spPr>
        <p:txBody>
          <a:bodyPr/>
          <a:lstStyle/>
          <a:p>
            <a:r>
              <a:rPr lang="en-US" dirty="0"/>
              <a:t>Action</a:t>
            </a:r>
          </a:p>
          <a:p>
            <a:pPr marL="114300" indent="0">
              <a:buNone/>
            </a:pPr>
            <a:r>
              <a:rPr lang="en-US" dirty="0"/>
              <a:t>    The ultimate action will be to make a purchase of the product and make a successful transaction for the product . This action will be a result of desire and interest. </a:t>
            </a:r>
          </a:p>
          <a:p>
            <a:r>
              <a:rPr lang="en-US" dirty="0"/>
              <a:t>Post Action</a:t>
            </a:r>
          </a:p>
          <a:p>
            <a:pPr marL="114300" indent="0">
              <a:buNone/>
            </a:pPr>
            <a:r>
              <a:rPr lang="en-US" dirty="0"/>
              <a:t>  The post action will be that the customer leaves a  review and rating of the product in the website. </a:t>
            </a:r>
          </a:p>
          <a:p>
            <a:pPr marL="114300" indent="0">
              <a:buNone/>
            </a:pPr>
            <a:endParaRPr lang="en-US" dirty="0"/>
          </a:p>
        </p:txBody>
      </p:sp>
    </p:spTree>
    <p:extLst>
      <p:ext uri="{BB962C8B-B14F-4D97-AF65-F5344CB8AC3E}">
        <p14:creationId xmlns:p14="http://schemas.microsoft.com/office/powerpoint/2010/main" val="202187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ln w="9525" cap="flat" cmpd="sng">
            <a:solidFill>
              <a:srgbClr val="02B3E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Story:</a:t>
            </a:r>
            <a:r>
              <a:rPr lang="en-US" dirty="0">
                <a:solidFill>
                  <a:schemeClr val="tx1"/>
                </a:solidFill>
                <a:latin typeface="Open Sans"/>
              </a:rPr>
              <a:t>Nike </a:t>
            </a:r>
            <a:r>
              <a:rPr lang="en-US" dirty="0" err="1">
                <a:solidFill>
                  <a:schemeClr val="tx1"/>
                </a:solidFill>
                <a:latin typeface="Open Sans"/>
              </a:rPr>
              <a:t>Hyperadapt</a:t>
            </a:r>
            <a:r>
              <a:rPr lang="en-US" b="0" i="0" dirty="0">
                <a:solidFill>
                  <a:schemeClr val="tx1"/>
                </a:solidFill>
                <a:effectLst/>
                <a:latin typeface="Open Sans"/>
              </a:rPr>
              <a:t> </a:t>
            </a:r>
            <a:r>
              <a:rPr lang="en-US" b="0" i="0" dirty="0">
                <a:solidFill>
                  <a:srgbClr val="4F4F4F"/>
                </a:solidFill>
                <a:effectLst/>
                <a:latin typeface="Open Sans"/>
              </a:rPr>
              <a:t>(Self Lacing Shoes)</a:t>
            </a:r>
            <a:br>
              <a:rPr lang="en-US" b="0" i="0" dirty="0">
                <a:solidFill>
                  <a:srgbClr val="4F4F4F"/>
                </a:solidFill>
                <a:effectLst/>
                <a:latin typeface="Open Sans"/>
              </a:rPr>
            </a:br>
            <a:br>
              <a:rPr lang="en-US" b="0" i="0" dirty="0">
                <a:solidFill>
                  <a:srgbClr val="4F4F4F"/>
                </a:solidFill>
                <a:effectLst/>
                <a:latin typeface="Open Sans"/>
              </a:rPr>
            </a:br>
            <a:r>
              <a:rPr lang="en-US" sz="2400" b="1" i="0" dirty="0">
                <a:solidFill>
                  <a:srgbClr val="4F4F4F"/>
                </a:solidFill>
                <a:effectLst/>
                <a:latin typeface="Open Sans"/>
              </a:rPr>
              <a:t>Objective</a:t>
            </a:r>
            <a:r>
              <a:rPr lang="en-US" sz="2400" b="0" i="0" dirty="0">
                <a:solidFill>
                  <a:srgbClr val="4F4F4F"/>
                </a:solidFill>
                <a:effectLst/>
                <a:latin typeface="Open Sans"/>
              </a:rPr>
              <a:t>: </a:t>
            </a:r>
            <a:r>
              <a:rPr lang="en-US" sz="1800" b="0" i="0" dirty="0">
                <a:solidFill>
                  <a:srgbClr val="4F4F4F"/>
                </a:solidFill>
                <a:effectLst/>
                <a:latin typeface="Open Sans"/>
              </a:rPr>
              <a:t>The objective of the project is to craft an Analytic brief on Nike </a:t>
            </a:r>
            <a:r>
              <a:rPr lang="en-US" sz="1800" b="0" i="0" dirty="0" err="1">
                <a:solidFill>
                  <a:srgbClr val="4F4F4F"/>
                </a:solidFill>
                <a:effectLst/>
                <a:latin typeface="Open Sans"/>
              </a:rPr>
              <a:t>Hyperadadapt</a:t>
            </a:r>
            <a:r>
              <a:rPr lang="en-US" sz="1800" b="0" i="0" dirty="0">
                <a:solidFill>
                  <a:srgbClr val="4F4F4F"/>
                </a:solidFill>
                <a:effectLst/>
                <a:latin typeface="Open Sans"/>
              </a:rPr>
              <a:t> on four actionable segments. The purpose of this report and analytic brief is to increase sale by 35% of Nike </a:t>
            </a:r>
            <a:r>
              <a:rPr lang="en-US" sz="1800" b="0" i="0" dirty="0" err="1">
                <a:solidFill>
                  <a:srgbClr val="4F4F4F"/>
                </a:solidFill>
                <a:effectLst/>
                <a:latin typeface="Open Sans"/>
              </a:rPr>
              <a:t>Hyperadapt</a:t>
            </a:r>
            <a:r>
              <a:rPr lang="en-US" sz="1800" b="0" i="0" dirty="0">
                <a:solidFill>
                  <a:srgbClr val="4F4F4F"/>
                </a:solidFill>
                <a:effectLst/>
                <a:latin typeface="Open Sans"/>
              </a:rPr>
              <a:t> this year(2020) compared to </a:t>
            </a:r>
            <a:r>
              <a:rPr lang="en-US" sz="1800" b="0" i="0">
                <a:solidFill>
                  <a:srgbClr val="4F4F4F"/>
                </a:solidFill>
                <a:effectLst/>
                <a:latin typeface="Open Sans"/>
              </a:rPr>
              <a:t>last year(2019).</a:t>
            </a:r>
            <a:endParaRPr sz="1800" dirty="0"/>
          </a:p>
        </p:txBody>
      </p:sp>
      <p:sp>
        <p:nvSpPr>
          <p:cNvPr id="65" name="Google Shape;65;p16"/>
          <p:cNvSpPr txBox="1">
            <a:spLocks noGrp="1"/>
          </p:cNvSpPr>
          <p:nvPr>
            <p:ph type="body" idx="1"/>
          </p:nvPr>
        </p:nvSpPr>
        <p:spPr>
          <a:xfrm>
            <a:off x="311700" y="2400300"/>
            <a:ext cx="8520600" cy="2168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Open Sans Light"/>
                <a:ea typeface="Open Sans Light"/>
                <a:cs typeface="Open Sans Light"/>
                <a:sym typeface="Open Sans Light"/>
              </a:rPr>
              <a:t>What relevant actionable segments exists?</a:t>
            </a:r>
          </a:p>
          <a:p>
            <a:pPr marL="0" lvl="0" indent="0" algn="l" rtl="0">
              <a:spcBef>
                <a:spcPts val="0"/>
              </a:spcBef>
              <a:spcAft>
                <a:spcPts val="0"/>
              </a:spcAft>
              <a:buNone/>
            </a:pPr>
            <a:r>
              <a:rPr lang="en" sz="3200" b="1" dirty="0">
                <a:latin typeface="Open Sans Light"/>
                <a:ea typeface="Open Sans Light"/>
                <a:cs typeface="Open Sans Light"/>
                <a:sym typeface="Open Sans Light"/>
              </a:rPr>
              <a:t>  </a:t>
            </a:r>
            <a:r>
              <a:rPr lang="en" sz="2000" dirty="0">
                <a:latin typeface="Open Sans Light"/>
                <a:ea typeface="Open Sans Light"/>
                <a:cs typeface="Open Sans Light"/>
                <a:sym typeface="Open Sans Light"/>
              </a:rPr>
              <a:t>There are mainly </a:t>
            </a:r>
            <a:r>
              <a:rPr lang="en" sz="2000" dirty="0"/>
              <a:t>4 actionable segments-</a:t>
            </a:r>
            <a:endParaRPr lang="en" sz="2000" b="1" dirty="0">
              <a:latin typeface="Open Sans Light"/>
              <a:ea typeface="Open Sans Light"/>
              <a:cs typeface="Open Sans Light"/>
              <a:sym typeface="Open Sans Light"/>
            </a:endParaRPr>
          </a:p>
          <a:p>
            <a:pPr algn="l"/>
            <a:r>
              <a:rPr lang="en" sz="2000" dirty="0"/>
              <a:t>Sportstars and </a:t>
            </a:r>
            <a:r>
              <a:rPr lang="en-US" sz="2000" dirty="0"/>
              <a:t>Athletes who plays sports professionally.</a:t>
            </a:r>
            <a:endParaRPr lang="en-US" sz="2000" dirty="0">
              <a:solidFill>
                <a:srgbClr val="222222"/>
              </a:solidFill>
              <a:latin typeface="arial" panose="020B0604020202020204" pitchFamily="34" charset="0"/>
            </a:endParaRPr>
          </a:p>
          <a:p>
            <a:pPr algn="l"/>
            <a:r>
              <a:rPr lang="en-US" sz="2000" dirty="0">
                <a:solidFill>
                  <a:srgbClr val="222222"/>
                </a:solidFill>
                <a:latin typeface="arial" panose="020B0604020202020204" pitchFamily="34" charset="0"/>
                <a:ea typeface="Open Sans Light"/>
                <a:cs typeface="Open Sans Light"/>
                <a:sym typeface="Open Sans Light"/>
              </a:rPr>
              <a:t>Regular sports players who plays </a:t>
            </a:r>
            <a:r>
              <a:rPr lang="en-US" sz="2000" dirty="0">
                <a:solidFill>
                  <a:srgbClr val="222222"/>
                </a:solidFill>
                <a:latin typeface="arial" panose="020B0604020202020204" pitchFamily="34" charset="0"/>
              </a:rPr>
              <a:t>sport for keeping them healthy.</a:t>
            </a:r>
          </a:p>
          <a:p>
            <a:pPr algn="l"/>
            <a:r>
              <a:rPr lang="en-US" sz="2000" dirty="0">
                <a:solidFill>
                  <a:srgbClr val="222222"/>
                </a:solidFill>
                <a:latin typeface="arial" panose="020B0604020202020204" pitchFamily="34" charset="0"/>
                <a:ea typeface="Open Sans Light"/>
                <a:cs typeface="Open Sans Light"/>
                <a:sym typeface="Open Sans Light"/>
              </a:rPr>
              <a:t>Coaches who trains the </a:t>
            </a:r>
            <a:r>
              <a:rPr lang="en-US" sz="2000" b="0" i="0" dirty="0">
                <a:solidFill>
                  <a:srgbClr val="222222"/>
                </a:solidFill>
                <a:effectLst/>
                <a:latin typeface="arial" panose="020B0604020202020204" pitchFamily="34" charset="0"/>
              </a:rPr>
              <a:t>trainee.</a:t>
            </a:r>
          </a:p>
          <a:p>
            <a:pPr algn="l"/>
            <a:r>
              <a:rPr lang="en-US" sz="2000" dirty="0">
                <a:solidFill>
                  <a:srgbClr val="222222"/>
                </a:solidFill>
                <a:latin typeface="arial" panose="020B0604020202020204" pitchFamily="34" charset="0"/>
                <a:ea typeface="Open Sans Light"/>
                <a:cs typeface="Open Sans Light"/>
                <a:sym typeface="Open Sans Light"/>
              </a:rPr>
              <a:t>Trainees who get trained by coaches.</a:t>
            </a:r>
            <a:endParaRPr lang="en" sz="2000" dirty="0">
              <a:solidFill>
                <a:srgbClr val="222222"/>
              </a:solidFill>
            </a:endParaRPr>
          </a:p>
          <a:p>
            <a:pPr marL="0" lvl="0" indent="0" algn="l" rtl="0">
              <a:spcBef>
                <a:spcPts val="0"/>
              </a:spcBef>
              <a:spcAft>
                <a:spcPts val="0"/>
              </a:spcAft>
              <a:buNone/>
            </a:pPr>
            <a:endParaRPr lang="en" sz="2400" b="1" dirty="0">
              <a:latin typeface="Open Sans Light"/>
              <a:ea typeface="Open Sans Light"/>
              <a:cs typeface="Open Sans Light"/>
              <a:sym typeface="Open Sans Light"/>
            </a:endParaRPr>
          </a:p>
          <a:p>
            <a:pPr marL="0" lvl="0" indent="0" algn="l" rtl="0">
              <a:spcBef>
                <a:spcPts val="0"/>
              </a:spcBef>
              <a:spcAft>
                <a:spcPts val="0"/>
              </a:spcAft>
              <a:buNone/>
            </a:pPr>
            <a:endParaRPr lang="en" sz="2400" b="1" dirty="0"/>
          </a:p>
          <a:p>
            <a:pPr marL="0" lvl="0" indent="0" algn="l" rtl="0">
              <a:spcBef>
                <a:spcPts val="0"/>
              </a:spcBef>
              <a:spcAft>
                <a:spcPts val="0"/>
              </a:spcAft>
              <a:buNone/>
            </a:pPr>
            <a:endParaRPr lang="en" sz="2400" b="1" dirty="0">
              <a:latin typeface="Open Sans Light"/>
              <a:ea typeface="Open Sans Light"/>
              <a:cs typeface="Open Sans Light"/>
              <a:sym typeface="Open Sans Light"/>
            </a:endParaRPr>
          </a:p>
          <a:p>
            <a:pPr marL="0" lvl="0" indent="0" algn="l" rtl="0">
              <a:spcBef>
                <a:spcPts val="0"/>
              </a:spcBef>
              <a:spcAft>
                <a:spcPts val="0"/>
              </a:spcAft>
              <a:buNone/>
            </a:pPr>
            <a:r>
              <a:rPr lang="en-US" b="0" i="0" dirty="0">
                <a:solidFill>
                  <a:srgbClr val="222222"/>
                </a:solidFill>
                <a:effectLst/>
                <a:latin typeface="arial" panose="020B0604020202020204" pitchFamily="34" charset="0"/>
              </a:rPr>
              <a:t>.</a:t>
            </a:r>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956EE6-19F3-4D0D-9A3D-FB5DFC87CA3E}"/>
              </a:ext>
            </a:extLst>
          </p:cNvPr>
          <p:cNvSpPr>
            <a:spLocks noGrp="1"/>
          </p:cNvSpPr>
          <p:nvPr>
            <p:ph type="body" idx="1"/>
          </p:nvPr>
        </p:nvSpPr>
        <p:spPr/>
        <p:txBody>
          <a:bodyPr/>
          <a:lstStyle/>
          <a:p>
            <a:pPr marL="114300" indent="0" algn="l">
              <a:buNone/>
            </a:pPr>
            <a:r>
              <a:rPr lang="en-US" sz="2400" b="1" dirty="0">
                <a:latin typeface="Open Sans Light"/>
                <a:ea typeface="Open Sans Light"/>
                <a:cs typeface="Open Sans Light"/>
                <a:sym typeface="Open Sans Light"/>
              </a:rPr>
              <a:t>Which ones should we pursue and why?</a:t>
            </a:r>
          </a:p>
          <a:p>
            <a:pPr marL="114300" indent="0" algn="l">
              <a:buNone/>
            </a:pPr>
            <a:r>
              <a:rPr lang="en-US" dirty="0">
                <a:latin typeface="Open Sans Light"/>
                <a:ea typeface="Open Sans Light"/>
                <a:cs typeface="Open Sans Light"/>
                <a:sym typeface="Open Sans Light"/>
              </a:rPr>
              <a:t>All of the above four segments. All of the above four segments holds a potential market. Everyone is equally interested in implementing new technology which will increase their comfort and fit and would result in a better performance. </a:t>
            </a:r>
          </a:p>
          <a:p>
            <a:endParaRPr lang="en-US" dirty="0"/>
          </a:p>
        </p:txBody>
      </p:sp>
    </p:spTree>
    <p:extLst>
      <p:ext uri="{BB962C8B-B14F-4D97-AF65-F5344CB8AC3E}">
        <p14:creationId xmlns:p14="http://schemas.microsoft.com/office/powerpoint/2010/main" val="10377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a:ln w="9525" cap="flat" cmpd="sng">
            <a:solidFill>
              <a:srgbClr val="FFAE0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Customer Story</a:t>
            </a:r>
            <a:endParaRPr/>
          </a:p>
        </p:txBody>
      </p:sp>
      <p:sp>
        <p:nvSpPr>
          <p:cNvPr id="71" name="Google Shape;7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Open Sans Light"/>
                <a:ea typeface="Open Sans Light"/>
                <a:cs typeface="Open Sans Light"/>
                <a:sym typeface="Open Sans Light"/>
              </a:rPr>
              <a:t>Where is our target audience?</a:t>
            </a:r>
          </a:p>
          <a:p>
            <a:pPr marL="0" lvl="0" indent="0" algn="l" rtl="0">
              <a:spcBef>
                <a:spcPts val="0"/>
              </a:spcBef>
              <a:spcAft>
                <a:spcPts val="0"/>
              </a:spcAft>
              <a:buNone/>
            </a:pPr>
            <a:r>
              <a:rPr lang="en-US" dirty="0"/>
              <a:t>Facebook, Twitter, Instagram, online search sites, YouTube, Sports clubs etc.</a:t>
            </a:r>
            <a:endParaRPr lang="en-US" dirty="0">
              <a:latin typeface="Open Sans Light"/>
              <a:ea typeface="Open Sans Light"/>
              <a:cs typeface="Open Sans Light"/>
              <a:sym typeface="Open Sans Light"/>
            </a:endParaRPr>
          </a:p>
          <a:p>
            <a:pPr marL="0" lvl="0" indent="0" algn="l" rtl="0">
              <a:spcBef>
                <a:spcPts val="1600"/>
              </a:spcBef>
              <a:spcAft>
                <a:spcPts val="0"/>
              </a:spcAft>
              <a:buNone/>
            </a:pPr>
            <a:r>
              <a:rPr lang="en-US" sz="2400" b="1" dirty="0">
                <a:latin typeface="Open Sans Light"/>
                <a:ea typeface="Open Sans Light"/>
                <a:cs typeface="Open Sans Light"/>
                <a:sym typeface="Open Sans Light"/>
              </a:rPr>
              <a:t>Where is our effort?</a:t>
            </a:r>
          </a:p>
          <a:p>
            <a:pPr marL="0" lvl="0" indent="0" algn="l" rtl="0">
              <a:spcBef>
                <a:spcPts val="1600"/>
              </a:spcBef>
              <a:spcAft>
                <a:spcPts val="0"/>
              </a:spcAft>
              <a:buNone/>
            </a:pPr>
            <a:r>
              <a:rPr lang="en-US" dirty="0"/>
              <a:t>Media Owned by them: Nike website, Social Media(Instagram, Facebook, Twitter, Reddit),blogs and vlogs.</a:t>
            </a:r>
          </a:p>
          <a:p>
            <a:pPr marL="0" lvl="0" indent="0" algn="l" rtl="0">
              <a:spcBef>
                <a:spcPts val="1600"/>
              </a:spcBef>
              <a:spcAft>
                <a:spcPts val="0"/>
              </a:spcAft>
              <a:buNone/>
            </a:pPr>
            <a:r>
              <a:rPr lang="en-US" dirty="0">
                <a:latin typeface="Open Sans Light"/>
                <a:ea typeface="Open Sans Light"/>
                <a:cs typeface="Open Sans Light"/>
                <a:sym typeface="Open Sans Light"/>
              </a:rPr>
              <a:t>Paid media: Ads, Both Online and offline, </a:t>
            </a:r>
            <a:r>
              <a:rPr lang="en-US" dirty="0"/>
              <a:t>Affiliate marketing, TV ads.</a:t>
            </a:r>
          </a:p>
          <a:p>
            <a:pPr marL="0" lvl="0" indent="0" algn="l" rtl="0">
              <a:spcBef>
                <a:spcPts val="1600"/>
              </a:spcBef>
              <a:spcAft>
                <a:spcPts val="0"/>
              </a:spcAft>
              <a:buNone/>
            </a:pPr>
            <a:r>
              <a:rPr lang="en-US" dirty="0"/>
              <a:t>Earned media: Mention on blogs and Vlogs, Good reviews by buyers, word of mouth, Mentions on Social media, recommendation by sport stars.</a:t>
            </a:r>
            <a:endParaRPr lang="en-US" dirty="0">
              <a:latin typeface="Open Sans Light"/>
              <a:ea typeface="Open Sans Light"/>
              <a:cs typeface="Open Sans Light"/>
              <a:sym typeface="Open Sans Light"/>
            </a:endParaRPr>
          </a:p>
          <a:p>
            <a:pPr marL="0" lvl="0" indent="0" algn="l" rtl="0">
              <a:spcBef>
                <a:spcPts val="160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DA05EB-ED7B-4CDB-85EB-7F466024C68C}"/>
              </a:ext>
            </a:extLst>
          </p:cNvPr>
          <p:cNvSpPr>
            <a:spLocks noGrp="1"/>
          </p:cNvSpPr>
          <p:nvPr>
            <p:ph type="body" idx="1"/>
          </p:nvPr>
        </p:nvSpPr>
        <p:spPr>
          <a:xfrm>
            <a:off x="311700" y="155864"/>
            <a:ext cx="8520600" cy="4413011"/>
          </a:xfrm>
        </p:spPr>
        <p:txBody>
          <a:bodyPr/>
          <a:lstStyle/>
          <a:p>
            <a:pPr marL="0" indent="0">
              <a:spcBef>
                <a:spcPts val="1600"/>
              </a:spcBef>
              <a:buNone/>
            </a:pPr>
            <a:r>
              <a:rPr lang="en-US" sz="2400" b="1" dirty="0">
                <a:latin typeface="Open Sans Light"/>
                <a:ea typeface="Open Sans Light"/>
                <a:cs typeface="Open Sans Light"/>
                <a:sym typeface="Open Sans Light"/>
              </a:rPr>
              <a:t>How effective is our effort?</a:t>
            </a:r>
          </a:p>
          <a:p>
            <a:pPr marL="0" indent="0">
              <a:spcBef>
                <a:spcPts val="1600"/>
              </a:spcBef>
              <a:buNone/>
            </a:pPr>
            <a:r>
              <a:rPr lang="en-US" dirty="0"/>
              <a:t>The insight is not available publicly. I have checked almost 10 website for reviews on Nike </a:t>
            </a:r>
            <a:r>
              <a:rPr lang="en-US" dirty="0" err="1"/>
              <a:t>hyperadapt</a:t>
            </a:r>
            <a:r>
              <a:rPr lang="en-US" dirty="0"/>
              <a:t> like Business Insider, The Wire </a:t>
            </a:r>
            <a:r>
              <a:rPr lang="en-US" dirty="0" err="1"/>
              <a:t>etc</a:t>
            </a:r>
            <a:r>
              <a:rPr lang="en-US" dirty="0"/>
              <a:t> and about 87% were good reviews, these are a good amount of earned media. Other sources are not available.</a:t>
            </a:r>
          </a:p>
          <a:p>
            <a:pPr marL="0" indent="0">
              <a:spcBef>
                <a:spcPts val="1600"/>
              </a:spcBef>
              <a:buNone/>
            </a:pPr>
            <a:r>
              <a:rPr lang="en-US" sz="2400" b="1" dirty="0">
                <a:latin typeface="Open Sans Light"/>
                <a:ea typeface="Open Sans Light"/>
                <a:cs typeface="Open Sans Light"/>
                <a:sym typeface="Open Sans Light"/>
              </a:rPr>
              <a:t>Where should we focus changes?</a:t>
            </a:r>
          </a:p>
          <a:p>
            <a:pPr marL="0" indent="0">
              <a:spcBef>
                <a:spcPts val="1600"/>
              </a:spcBef>
              <a:buNone/>
            </a:pPr>
            <a:r>
              <a:rPr lang="en-US" dirty="0">
                <a:latin typeface="Open Sans Light"/>
                <a:ea typeface="Open Sans Light"/>
                <a:cs typeface="Open Sans Light"/>
                <a:sym typeface="Open Sans Light"/>
              </a:rPr>
              <a:t>The Sales and Marketing team should come up with new ways to attract the people back who leave the product at the cart or the checkout page. They should ensure that the product is globally available. They sho</a:t>
            </a:r>
            <a:r>
              <a:rPr lang="en-US" dirty="0"/>
              <a:t>uld focus on attracting more sport stars in trying the product</a:t>
            </a:r>
            <a:r>
              <a:rPr lang="en-US" dirty="0">
                <a:latin typeface="Open Sans Light"/>
                <a:ea typeface="Open Sans Light"/>
                <a:cs typeface="Open Sans Light"/>
                <a:sym typeface="Open Sans Light"/>
              </a:rPr>
              <a:t> and leaving good reviews.</a:t>
            </a:r>
          </a:p>
          <a:p>
            <a:endParaRPr lang="en-US" dirty="0"/>
          </a:p>
        </p:txBody>
      </p:sp>
    </p:spTree>
    <p:extLst>
      <p:ext uri="{BB962C8B-B14F-4D97-AF65-F5344CB8AC3E}">
        <p14:creationId xmlns:p14="http://schemas.microsoft.com/office/powerpoint/2010/main" val="167180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02AECA-AFA6-4309-B61C-76A0D24E1B97}"/>
              </a:ext>
            </a:extLst>
          </p:cNvPr>
          <p:cNvSpPr>
            <a:spLocks noGrp="1"/>
          </p:cNvSpPr>
          <p:nvPr>
            <p:ph type="body" idx="1"/>
          </p:nvPr>
        </p:nvSpPr>
        <p:spPr>
          <a:xfrm>
            <a:off x="311700" y="394855"/>
            <a:ext cx="8520600" cy="4174020"/>
          </a:xfrm>
        </p:spPr>
        <p:txBody>
          <a:bodyPr/>
          <a:lstStyle/>
          <a:p>
            <a:pPr marL="114300" indent="0">
              <a:buNone/>
            </a:pPr>
            <a:r>
              <a:rPr lang="en-US" sz="2400" b="1" dirty="0">
                <a:latin typeface="Open Sans Light"/>
                <a:ea typeface="Open Sans Light"/>
                <a:cs typeface="Open Sans Light"/>
                <a:sym typeface="Open Sans Light"/>
              </a:rPr>
              <a:t>What </a:t>
            </a:r>
            <a:r>
              <a:rPr lang="en-US" sz="2400" b="1" dirty="0"/>
              <a:t>s</a:t>
            </a:r>
            <a:r>
              <a:rPr lang="en-US" sz="2400" b="1" dirty="0">
                <a:latin typeface="Open Sans Light"/>
                <a:ea typeface="Open Sans Light"/>
                <a:cs typeface="Open Sans Light"/>
                <a:sym typeface="Open Sans Light"/>
              </a:rPr>
              <a:t>hould we do, now or later?</a:t>
            </a:r>
          </a:p>
          <a:p>
            <a:r>
              <a:rPr lang="en-US" dirty="0"/>
              <a:t>The product should be available globally at a uniform price. For this they should ensure that the product should be manufactured locally. </a:t>
            </a:r>
          </a:p>
          <a:p>
            <a:r>
              <a:rPr lang="en-US" dirty="0"/>
              <a:t>Promote views and good reviews.</a:t>
            </a:r>
          </a:p>
          <a:p>
            <a:r>
              <a:rPr lang="en-US" dirty="0">
                <a:latin typeface="Open Sans Light"/>
                <a:ea typeface="Open Sans Light"/>
                <a:cs typeface="Open Sans Light"/>
                <a:sym typeface="Open Sans Light"/>
              </a:rPr>
              <a:t>Increasing marketing with affiliate </a:t>
            </a:r>
            <a:r>
              <a:rPr lang="en-US" dirty="0"/>
              <a:t>marketing.</a:t>
            </a:r>
          </a:p>
          <a:p>
            <a:r>
              <a:rPr lang="en-US" dirty="0">
                <a:latin typeface="Open Sans Light"/>
                <a:ea typeface="Open Sans Light"/>
                <a:cs typeface="Open Sans Light"/>
                <a:sym typeface="Open Sans Light"/>
              </a:rPr>
              <a:t>More brand  endorsement. </a:t>
            </a:r>
          </a:p>
          <a:p>
            <a:r>
              <a:rPr lang="en-US" dirty="0"/>
              <a:t>Increasing availability of products.</a:t>
            </a:r>
          </a:p>
          <a:p>
            <a:r>
              <a:rPr lang="en-US" dirty="0"/>
              <a:t>Discounts if possible.</a:t>
            </a:r>
          </a:p>
          <a:p>
            <a:pPr marL="114300" indent="0">
              <a:buNone/>
            </a:pPr>
            <a:endParaRPr lang="en-US" dirty="0">
              <a:latin typeface="Open Sans Light"/>
              <a:ea typeface="Open Sans Light"/>
              <a:cs typeface="Open Sans Light"/>
              <a:sym typeface="Open Sans Light"/>
            </a:endParaRPr>
          </a:p>
          <a:p>
            <a:endParaRPr lang="en-US" dirty="0"/>
          </a:p>
        </p:txBody>
      </p:sp>
    </p:spTree>
    <p:extLst>
      <p:ext uri="{BB962C8B-B14F-4D97-AF65-F5344CB8AC3E}">
        <p14:creationId xmlns:p14="http://schemas.microsoft.com/office/powerpoint/2010/main" val="360811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a:ln w="9525" cap="flat" cmpd="sng">
            <a:solidFill>
              <a:srgbClr val="02CCBA"/>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Testing and Learning Plan</a:t>
            </a:r>
            <a:endParaRPr/>
          </a:p>
        </p:txBody>
      </p:sp>
      <p:sp>
        <p:nvSpPr>
          <p:cNvPr id="77" name="Google Shape;7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What should we study further?</a:t>
            </a:r>
          </a:p>
          <a:p>
            <a:pPr marL="0" lvl="0" indent="0" algn="l" rtl="0">
              <a:spcBef>
                <a:spcPts val="0"/>
              </a:spcBef>
              <a:spcAft>
                <a:spcPts val="0"/>
              </a:spcAft>
              <a:buNone/>
            </a:pPr>
            <a:r>
              <a:rPr lang="en-US" dirty="0"/>
              <a:t>We should compare the previous year metrics to this year metrics. We should study the price difference in sales from previous year to this year. We should study the price difference in different regions. We should also see the recent performance of ads on all platforms.</a:t>
            </a:r>
          </a:p>
          <a:p>
            <a:pPr marL="0" lvl="0" indent="0" algn="l" rtl="0">
              <a:spcBef>
                <a:spcPts val="0"/>
              </a:spcBef>
              <a:spcAft>
                <a:spcPts val="0"/>
              </a:spcAft>
              <a:buNone/>
            </a:pPr>
            <a:r>
              <a:rPr lang="en" sz="2400" b="1" dirty="0"/>
              <a:t>What should we try? </a:t>
            </a:r>
            <a:endParaRPr lang="en-US" sz="2400" b="1" dirty="0"/>
          </a:p>
          <a:p>
            <a:pPr marL="0" lvl="0" indent="0" algn="l" rtl="0">
              <a:spcBef>
                <a:spcPts val="1600"/>
              </a:spcBef>
              <a:spcAft>
                <a:spcPts val="1600"/>
              </a:spcAft>
              <a:buNone/>
            </a:pPr>
            <a:r>
              <a:rPr lang="en-US" dirty="0"/>
              <a:t>We should try more on brand and product promotion by popular sport stars. We should increase our ad both online and offline. We should try to implement  uniform price and discount rates at all places.     </a:t>
            </a:r>
            <a:endParaRPr lang="en" dirty="0"/>
          </a:p>
          <a:p>
            <a:pPr marL="0" lvl="0" indent="0" algn="l" rtl="0">
              <a:spcBef>
                <a:spcPts val="1600"/>
              </a:spcBef>
              <a:spcAft>
                <a:spcPts val="1600"/>
              </a:spcAft>
              <a:buNone/>
            </a:pPr>
            <a:endParaRP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aphicFrame>
        <p:nvGraphicFramePr>
          <p:cNvPr id="82" name="Google Shape;82;p19"/>
          <p:cNvGraphicFramePr/>
          <p:nvPr>
            <p:extLst>
              <p:ext uri="{D42A27DB-BD31-4B8C-83A1-F6EECF244321}">
                <p14:modId xmlns:p14="http://schemas.microsoft.com/office/powerpoint/2010/main" val="298487331"/>
              </p:ext>
            </p:extLst>
          </p:nvPr>
        </p:nvGraphicFramePr>
        <p:xfrm>
          <a:off x="1160350" y="681750"/>
          <a:ext cx="6823200" cy="3962100"/>
        </p:xfrm>
        <a:graphic>
          <a:graphicData uri="http://schemas.openxmlformats.org/drawingml/2006/table">
            <a:tbl>
              <a:tblPr>
                <a:noFill/>
                <a:tableStyleId>{B92711AE-F331-4DB1-A4C2-9BA619E0B9CC}</a:tableStyleId>
              </a:tblPr>
              <a:tblGrid>
                <a:gridCol w="1137200">
                  <a:extLst>
                    <a:ext uri="{9D8B030D-6E8A-4147-A177-3AD203B41FA5}">
                      <a16:colId xmlns:a16="http://schemas.microsoft.com/office/drawing/2014/main" val="20000"/>
                    </a:ext>
                  </a:extLst>
                </a:gridCol>
                <a:gridCol w="1137200">
                  <a:extLst>
                    <a:ext uri="{9D8B030D-6E8A-4147-A177-3AD203B41FA5}">
                      <a16:colId xmlns:a16="http://schemas.microsoft.com/office/drawing/2014/main" val="20001"/>
                    </a:ext>
                  </a:extLst>
                </a:gridCol>
                <a:gridCol w="1137200">
                  <a:extLst>
                    <a:ext uri="{9D8B030D-6E8A-4147-A177-3AD203B41FA5}">
                      <a16:colId xmlns:a16="http://schemas.microsoft.com/office/drawing/2014/main" val="20002"/>
                    </a:ext>
                  </a:extLst>
                </a:gridCol>
                <a:gridCol w="1137200">
                  <a:extLst>
                    <a:ext uri="{9D8B030D-6E8A-4147-A177-3AD203B41FA5}">
                      <a16:colId xmlns:a16="http://schemas.microsoft.com/office/drawing/2014/main" val="20003"/>
                    </a:ext>
                  </a:extLst>
                </a:gridCol>
                <a:gridCol w="1137200">
                  <a:extLst>
                    <a:ext uri="{9D8B030D-6E8A-4147-A177-3AD203B41FA5}">
                      <a16:colId xmlns:a16="http://schemas.microsoft.com/office/drawing/2014/main" val="20004"/>
                    </a:ext>
                  </a:extLst>
                </a:gridCol>
                <a:gridCol w="1137200">
                  <a:extLst>
                    <a:ext uri="{9D8B030D-6E8A-4147-A177-3AD203B41FA5}">
                      <a16:colId xmlns:a16="http://schemas.microsoft.com/office/drawing/2014/main" val="20005"/>
                    </a:ext>
                  </a:extLst>
                </a:gridCol>
              </a:tblGrid>
              <a:tr h="359175">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Light"/>
                          <a:ea typeface="Open Sans Light"/>
                          <a:cs typeface="Open Sans Light"/>
                          <a:sym typeface="Open Sans Light"/>
                        </a:rPr>
                        <a:t>Awareness </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Light"/>
                          <a:ea typeface="Open Sans Light"/>
                          <a:cs typeface="Open Sans Light"/>
                          <a:sym typeface="Open Sans Light"/>
                        </a:rPr>
                        <a:t>Interest </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Light"/>
                          <a:ea typeface="Open Sans Light"/>
                          <a:cs typeface="Open Sans Light"/>
                          <a:sym typeface="Open Sans Light"/>
                        </a:rPr>
                        <a:t>Desire</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Light"/>
                          <a:ea typeface="Open Sans Light"/>
                          <a:cs typeface="Open Sans Light"/>
                          <a:sym typeface="Open Sans Light"/>
                        </a:rPr>
                        <a:t>Action </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Light"/>
                          <a:ea typeface="Open Sans Light"/>
                          <a:cs typeface="Open Sans Light"/>
                          <a:sym typeface="Open Sans Light"/>
                        </a:rPr>
                        <a:t>Post Action</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0"/>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Website</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1"/>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Search</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2"/>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Display</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3"/>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Facebook</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4"/>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Instagram</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5"/>
                  </a:ext>
                </a:extLst>
              </a:tr>
              <a:tr h="359175">
                <a:tc>
                  <a:txBody>
                    <a:bodyPr/>
                    <a:lstStyle/>
                    <a:p>
                      <a:pPr marL="0" lvl="0" indent="0" algn="l" rtl="0">
                        <a:spcBef>
                          <a:spcPts val="0"/>
                        </a:spcBef>
                        <a:spcAft>
                          <a:spcPts val="0"/>
                        </a:spcAft>
                        <a:buNone/>
                      </a:pPr>
                      <a:r>
                        <a:rPr lang="en" sz="1200" dirty="0">
                          <a:latin typeface="Open Sans Light"/>
                          <a:ea typeface="Open Sans Light"/>
                          <a:cs typeface="Open Sans Light"/>
                          <a:sym typeface="Open Sans Light"/>
                        </a:rPr>
                        <a:t>Ecommerc</a:t>
                      </a:r>
                      <a:r>
                        <a:rPr lang="en-US" sz="1200" dirty="0">
                          <a:latin typeface="Open Sans Light"/>
                          <a:ea typeface="Open Sans Light"/>
                          <a:cs typeface="Open Sans Light"/>
                          <a:sym typeface="Open Sans Light"/>
                        </a:rPr>
                        <a:t>e</a:t>
                      </a:r>
                      <a:endParaRPr sz="1200"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6"/>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Twitter</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7"/>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Blogs</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8"/>
                  </a:ext>
                </a:extLst>
              </a:tr>
              <a:tr h="3591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Affiliate</a:t>
                      </a: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Open Sans Light"/>
                        <a:ea typeface="Open Sans Light"/>
                        <a:cs typeface="Open Sans Light"/>
                        <a:sym typeface="Open Sans Light"/>
                      </a:endParaRPr>
                    </a:p>
                  </a:txBody>
                  <a:tcPr marL="91425" marR="91425" marT="91425" marB="91425">
                    <a:lnL w="9525" cap="flat" cmpd="sng">
                      <a:solidFill>
                        <a:srgbClr val="525C65"/>
                      </a:solidFill>
                      <a:prstDash val="solid"/>
                      <a:round/>
                      <a:headEnd type="none" w="sm" len="sm"/>
                      <a:tailEnd type="none" w="sm" len="sm"/>
                    </a:lnL>
                    <a:lnR w="9525" cap="flat" cmpd="sng">
                      <a:solidFill>
                        <a:srgbClr val="525C65"/>
                      </a:solidFill>
                      <a:prstDash val="solid"/>
                      <a:round/>
                      <a:headEnd type="none" w="sm" len="sm"/>
                      <a:tailEnd type="none" w="sm" len="sm"/>
                    </a:lnR>
                    <a:lnT w="9525" cap="flat" cmpd="sng">
                      <a:solidFill>
                        <a:srgbClr val="525C65"/>
                      </a:solidFill>
                      <a:prstDash val="solid"/>
                      <a:round/>
                      <a:headEnd type="none" w="sm" len="sm"/>
                      <a:tailEnd type="none" w="sm" len="sm"/>
                    </a:lnT>
                    <a:lnB w="9525" cap="flat" cmpd="sng">
                      <a:solidFill>
                        <a:srgbClr val="525C65"/>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83" name="Google Shape;83;p19"/>
          <p:cNvSpPr txBox="1"/>
          <p:nvPr/>
        </p:nvSpPr>
        <p:spPr>
          <a:xfrm rot="-5400000">
            <a:off x="-703875" y="2245800"/>
            <a:ext cx="2955000" cy="6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Channels</a:t>
            </a:r>
            <a:r>
              <a:rPr lang="en" sz="3000">
                <a:latin typeface="Open Sans Light"/>
                <a:ea typeface="Open Sans Light"/>
                <a:cs typeface="Open Sans Light"/>
                <a:sym typeface="Open Sans Light"/>
              </a:rPr>
              <a:t> </a:t>
            </a:r>
            <a:endParaRPr sz="3000">
              <a:latin typeface="Open Sans Light"/>
              <a:ea typeface="Open Sans Light"/>
              <a:cs typeface="Open Sans Light"/>
              <a:sym typeface="Open Sans Light"/>
            </a:endParaRPr>
          </a:p>
        </p:txBody>
      </p:sp>
      <p:sp>
        <p:nvSpPr>
          <p:cNvPr id="84" name="Google Shape;84;p19"/>
          <p:cNvSpPr txBox="1"/>
          <p:nvPr/>
        </p:nvSpPr>
        <p:spPr>
          <a:xfrm>
            <a:off x="1732000" y="66175"/>
            <a:ext cx="5679900" cy="5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Roboto Thin"/>
                <a:ea typeface="Roboto Thin"/>
                <a:cs typeface="Roboto Thin"/>
                <a:sym typeface="Roboto Thin"/>
              </a:rPr>
              <a:t>Purchase Process</a:t>
            </a:r>
            <a:endParaRPr sz="3000">
              <a:latin typeface="Roboto Thin"/>
              <a:ea typeface="Roboto Thin"/>
              <a:cs typeface="Roboto Thin"/>
              <a:sym typeface="Roboto Thin"/>
            </a:endParaRPr>
          </a:p>
        </p:txBody>
      </p:sp>
      <p:sp>
        <p:nvSpPr>
          <p:cNvPr id="85" name="Google Shape;85;p19"/>
          <p:cNvSpPr/>
          <p:nvPr/>
        </p:nvSpPr>
        <p:spPr>
          <a:xfrm>
            <a:off x="3353900" y="838475"/>
            <a:ext cx="180000" cy="1200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6" name="Google Shape;86;p19"/>
          <p:cNvSpPr/>
          <p:nvPr/>
        </p:nvSpPr>
        <p:spPr>
          <a:xfrm>
            <a:off x="4482000" y="838475"/>
            <a:ext cx="180000" cy="1200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7" name="Google Shape;87;p19"/>
          <p:cNvSpPr/>
          <p:nvPr/>
        </p:nvSpPr>
        <p:spPr>
          <a:xfrm>
            <a:off x="5610088" y="838475"/>
            <a:ext cx="180000" cy="1200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8" name="Google Shape;88;p19"/>
          <p:cNvSpPr/>
          <p:nvPr/>
        </p:nvSpPr>
        <p:spPr>
          <a:xfrm>
            <a:off x="6738200" y="838475"/>
            <a:ext cx="180000" cy="1200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 name="Oval 5">
            <a:extLst>
              <a:ext uri="{FF2B5EF4-FFF2-40B4-BE49-F238E27FC236}">
                <a16:creationId xmlns:a16="http://schemas.microsoft.com/office/drawing/2014/main" id="{21F2BE5E-F794-4740-9A45-A3D7358CBE70}"/>
              </a:ext>
            </a:extLst>
          </p:cNvPr>
          <p:cNvSpPr/>
          <p:nvPr/>
        </p:nvSpPr>
        <p:spPr>
          <a:xfrm>
            <a:off x="2597727" y="1569027"/>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6A5E358-CBBE-4A24-9560-C97935C8C1F2}"/>
              </a:ext>
            </a:extLst>
          </p:cNvPr>
          <p:cNvSpPr/>
          <p:nvPr/>
        </p:nvSpPr>
        <p:spPr>
          <a:xfrm>
            <a:off x="2597727" y="1974273"/>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88F5B7-0622-4A44-8744-813B1E8AE40D}"/>
              </a:ext>
            </a:extLst>
          </p:cNvPr>
          <p:cNvSpPr/>
          <p:nvPr/>
        </p:nvSpPr>
        <p:spPr>
          <a:xfrm>
            <a:off x="2597727" y="1213050"/>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8525D20-0C67-4BF8-BC30-2A2AA2AC6E92}"/>
              </a:ext>
            </a:extLst>
          </p:cNvPr>
          <p:cNvSpPr/>
          <p:nvPr/>
        </p:nvSpPr>
        <p:spPr>
          <a:xfrm>
            <a:off x="2615361" y="2379519"/>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B433B7A-57C4-4D4E-A7FB-90A63825593C}"/>
              </a:ext>
            </a:extLst>
          </p:cNvPr>
          <p:cNvSpPr/>
          <p:nvPr/>
        </p:nvSpPr>
        <p:spPr>
          <a:xfrm>
            <a:off x="2596153" y="2752702"/>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E10E906-F286-488B-9FF5-E05B0E0C174F}"/>
              </a:ext>
            </a:extLst>
          </p:cNvPr>
          <p:cNvSpPr/>
          <p:nvPr/>
        </p:nvSpPr>
        <p:spPr>
          <a:xfrm>
            <a:off x="2604973" y="3157948"/>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CF06C8E-C396-4F40-A679-E75CDEBCC410}"/>
              </a:ext>
            </a:extLst>
          </p:cNvPr>
          <p:cNvSpPr/>
          <p:nvPr/>
        </p:nvSpPr>
        <p:spPr>
          <a:xfrm>
            <a:off x="2596152" y="3563194"/>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6D9FCC-C982-46D9-8EB3-604C528302F6}"/>
              </a:ext>
            </a:extLst>
          </p:cNvPr>
          <p:cNvSpPr/>
          <p:nvPr/>
        </p:nvSpPr>
        <p:spPr>
          <a:xfrm>
            <a:off x="2596151" y="3968440"/>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CE99F15-2E8E-45CF-8A94-B98A8C281524}"/>
              </a:ext>
            </a:extLst>
          </p:cNvPr>
          <p:cNvSpPr/>
          <p:nvPr/>
        </p:nvSpPr>
        <p:spPr>
          <a:xfrm>
            <a:off x="2596150" y="4329040"/>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3D3FCEC-A1E2-4307-897C-391B114EFBD6}"/>
              </a:ext>
            </a:extLst>
          </p:cNvPr>
          <p:cNvSpPr/>
          <p:nvPr/>
        </p:nvSpPr>
        <p:spPr>
          <a:xfrm>
            <a:off x="3927764" y="1213050"/>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965D4B9-0104-4D6D-B17E-07CA0E9B977D}"/>
              </a:ext>
            </a:extLst>
          </p:cNvPr>
          <p:cNvSpPr/>
          <p:nvPr/>
        </p:nvSpPr>
        <p:spPr>
          <a:xfrm>
            <a:off x="3927763" y="3157948"/>
            <a:ext cx="145473" cy="1974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CCEBE47-D771-44D4-984E-A72FEB9E9BED}"/>
              </a:ext>
            </a:extLst>
          </p:cNvPr>
          <p:cNvCxnSpPr/>
          <p:nvPr/>
        </p:nvCxnSpPr>
        <p:spPr>
          <a:xfrm>
            <a:off x="2760834" y="1311764"/>
            <a:ext cx="11669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5CF95C8-7378-4730-8AC2-BF4AFAB0F1BE}"/>
              </a:ext>
            </a:extLst>
          </p:cNvPr>
          <p:cNvCxnSpPr/>
          <p:nvPr/>
        </p:nvCxnSpPr>
        <p:spPr>
          <a:xfrm flipV="1">
            <a:off x="2760834" y="1311764"/>
            <a:ext cx="1166929" cy="3559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F3F65B01-7AE5-4282-8D24-1987A2190572}"/>
              </a:ext>
            </a:extLst>
          </p:cNvPr>
          <p:cNvCxnSpPr/>
          <p:nvPr/>
        </p:nvCxnSpPr>
        <p:spPr>
          <a:xfrm flipV="1">
            <a:off x="2760834" y="1311764"/>
            <a:ext cx="1166929" cy="7612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8E4E9826-9A4B-48F6-B768-0D77C0D44191}"/>
              </a:ext>
            </a:extLst>
          </p:cNvPr>
          <p:cNvCxnSpPr>
            <a:cxnSpLocks/>
          </p:cNvCxnSpPr>
          <p:nvPr/>
        </p:nvCxnSpPr>
        <p:spPr>
          <a:xfrm>
            <a:off x="2755640" y="2087682"/>
            <a:ext cx="1172123" cy="11689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CDF45F6E-FB53-4963-86AD-52DD3AFE636C}"/>
              </a:ext>
            </a:extLst>
          </p:cNvPr>
          <p:cNvCxnSpPr>
            <a:cxnSpLocks/>
            <a:stCxn id="16" idx="7"/>
          </p:cNvCxnSpPr>
          <p:nvPr/>
        </p:nvCxnSpPr>
        <p:spPr>
          <a:xfrm flipV="1">
            <a:off x="2739530" y="1311766"/>
            <a:ext cx="1188233" cy="1096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id="{89B394B5-1524-4F4C-9B65-E7969FE01ADF}"/>
              </a:ext>
            </a:extLst>
          </p:cNvPr>
          <p:cNvCxnSpPr>
            <a:endCxn id="10" idx="3"/>
          </p:cNvCxnSpPr>
          <p:nvPr/>
        </p:nvCxnSpPr>
        <p:spPr>
          <a:xfrm>
            <a:off x="2760834" y="2571750"/>
            <a:ext cx="1188233" cy="754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2B955FB-FC09-4A5D-8EDC-2F64831303F1}"/>
              </a:ext>
            </a:extLst>
          </p:cNvPr>
          <p:cNvCxnSpPr>
            <a:cxnSpLocks/>
          </p:cNvCxnSpPr>
          <p:nvPr/>
        </p:nvCxnSpPr>
        <p:spPr>
          <a:xfrm>
            <a:off x="2709934" y="2852817"/>
            <a:ext cx="1207441" cy="4750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09281C07-F7CB-4BFF-82E3-F249D36456BD}"/>
              </a:ext>
            </a:extLst>
          </p:cNvPr>
          <p:cNvCxnSpPr>
            <a:endCxn id="9" idx="3"/>
          </p:cNvCxnSpPr>
          <p:nvPr/>
        </p:nvCxnSpPr>
        <p:spPr>
          <a:xfrm flipV="1">
            <a:off x="2760834" y="1381565"/>
            <a:ext cx="1188234" cy="137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3C4CFF79-59FA-4656-BEAB-3838F04A35F9}"/>
              </a:ext>
            </a:extLst>
          </p:cNvPr>
          <p:cNvCxnSpPr>
            <a:stCxn id="18" idx="6"/>
          </p:cNvCxnSpPr>
          <p:nvPr/>
        </p:nvCxnSpPr>
        <p:spPr>
          <a:xfrm>
            <a:off x="2750446" y="3256662"/>
            <a:ext cx="11669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92163326-CB48-4FAF-A04C-AAA534D90BD0}"/>
              </a:ext>
            </a:extLst>
          </p:cNvPr>
          <p:cNvCxnSpPr>
            <a:stCxn id="18" idx="6"/>
          </p:cNvCxnSpPr>
          <p:nvPr/>
        </p:nvCxnSpPr>
        <p:spPr>
          <a:xfrm flipV="1">
            <a:off x="2750446" y="1410478"/>
            <a:ext cx="1198621" cy="1846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5D56AABC-B913-4E2C-8141-DBDDAA852B16}"/>
              </a:ext>
            </a:extLst>
          </p:cNvPr>
          <p:cNvCxnSpPr>
            <a:stCxn id="19" idx="6"/>
          </p:cNvCxnSpPr>
          <p:nvPr/>
        </p:nvCxnSpPr>
        <p:spPr>
          <a:xfrm flipV="1">
            <a:off x="2741625" y="1410478"/>
            <a:ext cx="1258874" cy="225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152ED81C-FFB7-41AB-8F17-8CD09D8D1BC6}"/>
              </a:ext>
            </a:extLst>
          </p:cNvPr>
          <p:cNvCxnSpPr>
            <a:endCxn id="9" idx="4"/>
          </p:cNvCxnSpPr>
          <p:nvPr/>
        </p:nvCxnSpPr>
        <p:spPr>
          <a:xfrm flipV="1">
            <a:off x="2750446" y="1410478"/>
            <a:ext cx="1250055" cy="2656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C1E51D84-DE82-4D68-B100-94701F3FFA7F}"/>
              </a:ext>
            </a:extLst>
          </p:cNvPr>
          <p:cNvCxnSpPr>
            <a:cxnSpLocks/>
            <a:stCxn id="21" idx="6"/>
          </p:cNvCxnSpPr>
          <p:nvPr/>
        </p:nvCxnSpPr>
        <p:spPr>
          <a:xfrm flipV="1">
            <a:off x="2741623" y="1410478"/>
            <a:ext cx="1266122" cy="3017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Oval 90">
            <a:extLst>
              <a:ext uri="{FF2B5EF4-FFF2-40B4-BE49-F238E27FC236}">
                <a16:creationId xmlns:a16="http://schemas.microsoft.com/office/drawing/2014/main" id="{8358DDEC-448E-458E-B152-273FAAEC6705}"/>
              </a:ext>
            </a:extLst>
          </p:cNvPr>
          <p:cNvSpPr/>
          <p:nvPr/>
        </p:nvSpPr>
        <p:spPr>
          <a:xfrm>
            <a:off x="5040114" y="1165469"/>
            <a:ext cx="187036" cy="216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BF18A74A-C230-4682-B64E-A57E426DF747}"/>
              </a:ext>
            </a:extLst>
          </p:cNvPr>
          <p:cNvCxnSpPr/>
          <p:nvPr/>
        </p:nvCxnSpPr>
        <p:spPr>
          <a:xfrm>
            <a:off x="4085718" y="1311764"/>
            <a:ext cx="985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571F4BD5-6152-41DD-9D6C-BFF09812C13A}"/>
              </a:ext>
            </a:extLst>
          </p:cNvPr>
          <p:cNvCxnSpPr>
            <a:cxnSpLocks/>
            <a:endCxn id="91" idx="3"/>
          </p:cNvCxnSpPr>
          <p:nvPr/>
        </p:nvCxnSpPr>
        <p:spPr>
          <a:xfrm flipV="1">
            <a:off x="4073236" y="1349918"/>
            <a:ext cx="994269" cy="180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a16="http://schemas.microsoft.com/office/drawing/2014/main" id="{CCD48EEC-8940-4831-B34E-7E8CC4A344B0}"/>
              </a:ext>
            </a:extLst>
          </p:cNvPr>
          <p:cNvSpPr/>
          <p:nvPr/>
        </p:nvSpPr>
        <p:spPr>
          <a:xfrm>
            <a:off x="6224155" y="1165469"/>
            <a:ext cx="187036" cy="184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F78A7D2-64D0-45B6-880B-3E947958FC97}"/>
              </a:ext>
            </a:extLst>
          </p:cNvPr>
          <p:cNvSpPr/>
          <p:nvPr/>
        </p:nvSpPr>
        <p:spPr>
          <a:xfrm>
            <a:off x="7200900" y="1213050"/>
            <a:ext cx="187036" cy="16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a:extLst>
              <a:ext uri="{FF2B5EF4-FFF2-40B4-BE49-F238E27FC236}">
                <a16:creationId xmlns:a16="http://schemas.microsoft.com/office/drawing/2014/main" id="{7E648574-35F4-4B5C-89CE-B44EC6A063C7}"/>
              </a:ext>
            </a:extLst>
          </p:cNvPr>
          <p:cNvCxnSpPr/>
          <p:nvPr/>
        </p:nvCxnSpPr>
        <p:spPr>
          <a:xfrm>
            <a:off x="5227150" y="1311764"/>
            <a:ext cx="997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3B7B02E1-BDF7-4114-9820-6CFF546901C4}"/>
              </a:ext>
            </a:extLst>
          </p:cNvPr>
          <p:cNvCxnSpPr>
            <a:cxnSpLocks/>
          </p:cNvCxnSpPr>
          <p:nvPr/>
        </p:nvCxnSpPr>
        <p:spPr>
          <a:xfrm>
            <a:off x="6411191" y="1311764"/>
            <a:ext cx="7897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9D99CF96-D7FE-4DA7-8722-47553E2C1CEC}"/>
              </a:ext>
            </a:extLst>
          </p:cNvPr>
          <p:cNvSpPr/>
          <p:nvPr/>
        </p:nvSpPr>
        <p:spPr>
          <a:xfrm>
            <a:off x="3877594" y="2372679"/>
            <a:ext cx="153561" cy="213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EFC4BC5-82D1-4E1C-947D-6EDAA1ACEC99}"/>
              </a:ext>
            </a:extLst>
          </p:cNvPr>
          <p:cNvSpPr/>
          <p:nvPr/>
        </p:nvSpPr>
        <p:spPr>
          <a:xfrm>
            <a:off x="3868775" y="2770821"/>
            <a:ext cx="162381" cy="231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1CF7F6B-52FD-4C46-9444-33D01294DD3E}"/>
              </a:ext>
            </a:extLst>
          </p:cNvPr>
          <p:cNvCxnSpPr>
            <a:stCxn id="16" idx="6"/>
          </p:cNvCxnSpPr>
          <p:nvPr/>
        </p:nvCxnSpPr>
        <p:spPr>
          <a:xfrm flipV="1">
            <a:off x="2760834" y="2454003"/>
            <a:ext cx="1090149" cy="24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9E6B731-43BD-4DF5-86AE-83F9B80E8C14}"/>
              </a:ext>
            </a:extLst>
          </p:cNvPr>
          <p:cNvCxnSpPr/>
          <p:nvPr/>
        </p:nvCxnSpPr>
        <p:spPr>
          <a:xfrm>
            <a:off x="2750446" y="2851416"/>
            <a:ext cx="11005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D5936DCF-10DA-46AB-980B-271A051A861F}"/>
              </a:ext>
            </a:extLst>
          </p:cNvPr>
          <p:cNvSpPr/>
          <p:nvPr/>
        </p:nvSpPr>
        <p:spPr>
          <a:xfrm>
            <a:off x="5083867" y="2355654"/>
            <a:ext cx="180172" cy="216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301A424-451E-409B-9D6C-5C7D48677612}"/>
              </a:ext>
            </a:extLst>
          </p:cNvPr>
          <p:cNvSpPr/>
          <p:nvPr/>
        </p:nvSpPr>
        <p:spPr>
          <a:xfrm>
            <a:off x="5087448" y="2761711"/>
            <a:ext cx="180172" cy="216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6211C03-61FD-4BB2-9907-CCA4B3EA3D48}"/>
              </a:ext>
            </a:extLst>
          </p:cNvPr>
          <p:cNvCxnSpPr/>
          <p:nvPr/>
        </p:nvCxnSpPr>
        <p:spPr>
          <a:xfrm>
            <a:off x="4073236" y="2478233"/>
            <a:ext cx="9668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9AC49E1-6ECB-4D88-8C2D-E494ACD86E39}"/>
              </a:ext>
            </a:extLst>
          </p:cNvPr>
          <p:cNvCxnSpPr/>
          <p:nvPr/>
        </p:nvCxnSpPr>
        <p:spPr>
          <a:xfrm>
            <a:off x="4073236" y="2919116"/>
            <a:ext cx="9942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1A19524-7AD7-4789-B04D-1A5856AE4167}"/>
              </a:ext>
            </a:extLst>
          </p:cNvPr>
          <p:cNvCxnSpPr/>
          <p:nvPr/>
        </p:nvCxnSpPr>
        <p:spPr>
          <a:xfrm flipV="1">
            <a:off x="5264039" y="1349918"/>
            <a:ext cx="960116" cy="1128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8C642DD-54E2-4387-A788-4370E609DD4B}"/>
              </a:ext>
            </a:extLst>
          </p:cNvPr>
          <p:cNvCxnSpPr>
            <a:endCxn id="97" idx="4"/>
          </p:cNvCxnSpPr>
          <p:nvPr/>
        </p:nvCxnSpPr>
        <p:spPr>
          <a:xfrm flipV="1">
            <a:off x="5264039" y="1349918"/>
            <a:ext cx="1053634" cy="1501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a:ln w="9525" cap="flat" cmpd="sng">
            <a:solidFill>
              <a:srgbClr val="02CCBA"/>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Testing and Learning Plan</a:t>
            </a:r>
            <a:endParaRPr/>
          </a:p>
        </p:txBody>
      </p:sp>
      <p:sp>
        <p:nvSpPr>
          <p:cNvPr id="94" name="Google Shape;9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 sz="2400" b="1" dirty="0"/>
              <a:t>What analysis and data do we need?</a:t>
            </a:r>
            <a:endParaRPr sz="2400" b="1" dirty="0"/>
          </a:p>
          <a:p>
            <a:pPr marL="0" indent="0">
              <a:spcBef>
                <a:spcPts val="1600"/>
              </a:spcBef>
              <a:spcAft>
                <a:spcPts val="1600"/>
              </a:spcAft>
              <a:buNone/>
            </a:pPr>
            <a:r>
              <a:rPr lang="en-US" dirty="0"/>
              <a:t>Analysis and data we need to have a increase in sales-</a:t>
            </a:r>
          </a:p>
          <a:p>
            <a:pPr marL="285750" indent="-285750">
              <a:lnSpc>
                <a:spcPct val="150000"/>
              </a:lnSpc>
              <a:spcAft>
                <a:spcPts val="1600"/>
              </a:spcAft>
            </a:pPr>
            <a:r>
              <a:rPr lang="en-US" dirty="0"/>
              <a:t>Number of people using it after owning them.</a:t>
            </a:r>
          </a:p>
          <a:p>
            <a:pPr marL="285750" indent="-285750">
              <a:lnSpc>
                <a:spcPct val="150000"/>
              </a:lnSpc>
              <a:spcAft>
                <a:spcPts val="1600"/>
              </a:spcAft>
            </a:pPr>
            <a:r>
              <a:rPr lang="en-US" dirty="0"/>
              <a:t>Price comparison of the same technology offering by other brands. </a:t>
            </a:r>
          </a:p>
          <a:p>
            <a:pPr marL="285750" indent="-285750">
              <a:lnSpc>
                <a:spcPct val="150000"/>
              </a:lnSpc>
              <a:spcAft>
                <a:spcPts val="1600"/>
              </a:spcAft>
            </a:pPr>
            <a:r>
              <a:rPr lang="en-US" dirty="0"/>
              <a:t>Reviews and suggestion by customers so to improve the product.</a:t>
            </a:r>
          </a:p>
          <a:p>
            <a:pPr marL="0" indent="0">
              <a:spcBef>
                <a:spcPts val="1600"/>
              </a:spcBef>
              <a:spcAft>
                <a:spcPts val="1600"/>
              </a:spcAft>
              <a:buNone/>
            </a:pP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811</Words>
  <Application>Microsoft Office PowerPoint</Application>
  <PresentationFormat>On-screen Show (16:9)</PresentationFormat>
  <Paragraphs>75</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Open Sans Light</vt:lpstr>
      <vt:lpstr>Arial</vt:lpstr>
      <vt:lpstr>Roboto Thin</vt:lpstr>
      <vt:lpstr>Open Sans</vt:lpstr>
      <vt:lpstr>Arial</vt:lpstr>
      <vt:lpstr>Simple Light</vt:lpstr>
      <vt:lpstr>Udacity  Marketing Analytics</vt:lpstr>
      <vt:lpstr>Business Story:Nike Hyperadapt (Self Lacing Shoes)  Objective: The objective of the project is to craft an Analytic brief on Nike Hyperadadapt on four actionable segments. The purpose of this report and analytic brief is to increase sale by 35% of Nike Hyperadapt this year(2020) compared to last year(2019).</vt:lpstr>
      <vt:lpstr>PowerPoint Presentation</vt:lpstr>
      <vt:lpstr>Customer Story</vt:lpstr>
      <vt:lpstr>PowerPoint Presentation</vt:lpstr>
      <vt:lpstr>PowerPoint Presentation</vt:lpstr>
      <vt:lpstr>Testing and Learning Plan</vt:lpstr>
      <vt:lpstr>PowerPoint Presentation</vt:lpstr>
      <vt:lpstr>Testing and Learning Plan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Marketing Analytics</dc:title>
  <dc:creator>Amlan</dc:creator>
  <cp:lastModifiedBy>Amlan</cp:lastModifiedBy>
  <cp:revision>26</cp:revision>
  <dcterms:modified xsi:type="dcterms:W3CDTF">2020-07-22T03:46:06Z</dcterms:modified>
</cp:coreProperties>
</file>