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3"/>
  </p:notesMasterIdLst>
  <p:sldIdLst>
    <p:sldId id="256"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Lst>
  <p:sldSz cx="7772400" cy="10058400"/>
  <p:notesSz cx="6858000" cy="9144000"/>
  <p:embeddedFontLst>
    <p:embeddedFont>
      <p:font typeface="Helvetica Neue"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Open Sans Light" panose="020B0604020202020204" charset="0"/>
      <p:regular r:id="rId32"/>
      <p:bold r:id="rId33"/>
      <p:italic r:id="rId34"/>
      <p:boldItalic r:id="rId35"/>
    </p:embeddedFont>
    <p:embeddedFont>
      <p:font typeface="Open Sans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94" autoAdjust="0"/>
  </p:normalViewPr>
  <p:slideViewPr>
    <p:cSldViewPr snapToGrid="0">
      <p:cViewPr>
        <p:scale>
          <a:sx n="100" d="100"/>
          <a:sy n="100" d="100"/>
        </p:scale>
        <p:origin x="9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bf448a5f_0_1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bf448a5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bf448a5f_0_14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bf448a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bf448a5f_0_15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bf448a5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9f40c9c8_0_8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020f252f2_0_3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020f252f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020f252f2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020f252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20f252f2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20f25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20f252f2_0_5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20f252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ad3930b69_1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020f252f2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020f252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23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2bf448a5f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2bf448a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2c26f7259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c26f7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2bf448a5f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bf448a5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Advanced Displays, Segmentation &amp; Filtering</a:t>
            </a:r>
            <a:br>
              <a:rPr lang="en" sz="3600">
                <a:solidFill>
                  <a:srgbClr val="2E3D49"/>
                </a:solidFill>
                <a:latin typeface="Open Sans Light"/>
                <a:ea typeface="Open Sans Light"/>
                <a:cs typeface="Open Sans Light"/>
                <a:sym typeface="Open Sans Light"/>
              </a:rPr>
            </a:br>
            <a:endParaRPr sz="36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Google Analytics</a:t>
            </a:r>
            <a:endParaRPr sz="36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2903648" y="2940150"/>
            <a:ext cx="1654200" cy="81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248" name="Google Shape;248;p52"/>
          <p:cNvSpPr txBox="1">
            <a:spLocks noGrp="1"/>
          </p:cNvSpPr>
          <p:nvPr>
            <p:ph type="body" idx="1"/>
          </p:nvPr>
        </p:nvSpPr>
        <p:spPr>
          <a:xfrm>
            <a:off x="264950" y="1913675"/>
            <a:ext cx="7242600" cy="18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the three month period you’ve selected, which Product Category contributed the highest number of unique purchases for New Users and which Product Category was responsible for the largest percentage of revenue for New Users? (Screenshot(s) only; no elaboration required.)</a:t>
            </a:r>
            <a:endParaRPr dirty="0"/>
          </a:p>
          <a:p>
            <a:pPr marL="0" lvl="0" indent="0" algn="l" rtl="0">
              <a:spcBef>
                <a:spcPts val="1600"/>
              </a:spcBef>
              <a:spcAft>
                <a:spcPts val="0"/>
              </a:spcAft>
              <a:buNone/>
            </a:pPr>
            <a:endParaRPr i="1" dirty="0"/>
          </a:p>
          <a:p>
            <a:pPr marL="0" indent="0">
              <a:spcBef>
                <a:spcPts val="1600"/>
              </a:spcBef>
              <a:spcAft>
                <a:spcPts val="1600"/>
              </a:spcAft>
              <a:buNone/>
            </a:pPr>
            <a:r>
              <a:rPr lang="en-US" i="1" dirty="0"/>
              <a:t>( Record from 01 October 2019- 01 January 2020)</a:t>
            </a:r>
          </a:p>
          <a:p>
            <a:pPr marL="0" indent="0">
              <a:spcBef>
                <a:spcPts val="1600"/>
              </a:spcBef>
              <a:spcAft>
                <a:spcPts val="1600"/>
              </a:spcAft>
              <a:buNone/>
            </a:pPr>
            <a:endParaRPr lang="en-US" i="1" dirty="0"/>
          </a:p>
          <a:p>
            <a:pPr marL="0" lvl="0" indent="0" algn="l" rtl="0">
              <a:spcBef>
                <a:spcPts val="1600"/>
              </a:spcBef>
              <a:spcAft>
                <a:spcPts val="1600"/>
              </a:spcAft>
              <a:buNone/>
            </a:pPr>
            <a:endParaRPr dirty="0"/>
          </a:p>
        </p:txBody>
      </p:sp>
      <p:sp>
        <p:nvSpPr>
          <p:cNvPr id="251" name="Google Shape;251;p52"/>
          <p:cNvSpPr txBox="1"/>
          <p:nvPr/>
        </p:nvSpPr>
        <p:spPr>
          <a:xfrm>
            <a:off x="682550" y="481170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Replace this box with screenshot fm report </a:t>
            </a:r>
            <a:endParaRPr sz="3600"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71FFE2E1-6E04-41E3-962E-6AEF841B9196}"/>
              </a:ext>
            </a:extLst>
          </p:cNvPr>
          <p:cNvPicPr>
            <a:picLocks noChangeAspect="1"/>
          </p:cNvPicPr>
          <p:nvPr/>
        </p:nvPicPr>
        <p:blipFill>
          <a:blip r:embed="rId3"/>
          <a:stretch>
            <a:fillRect/>
          </a:stretch>
        </p:blipFill>
        <p:spPr>
          <a:xfrm>
            <a:off x="1000125" y="4648200"/>
            <a:ext cx="5491815" cy="2409826"/>
          </a:xfrm>
          <a:prstGeom prst="rect">
            <a:avLst/>
          </a:prstGeom>
        </p:spPr>
      </p:pic>
      <p:pic>
        <p:nvPicPr>
          <p:cNvPr id="5" name="Picture 4">
            <a:extLst>
              <a:ext uri="{FF2B5EF4-FFF2-40B4-BE49-F238E27FC236}">
                <a16:creationId xmlns:a16="http://schemas.microsoft.com/office/drawing/2014/main" id="{E77273B4-6C3E-4458-9A90-C6F208CAEF13}"/>
              </a:ext>
            </a:extLst>
          </p:cNvPr>
          <p:cNvPicPr>
            <a:picLocks noChangeAspect="1"/>
          </p:cNvPicPr>
          <p:nvPr/>
        </p:nvPicPr>
        <p:blipFill>
          <a:blip r:embed="rId4"/>
          <a:stretch>
            <a:fillRect/>
          </a:stretch>
        </p:blipFill>
        <p:spPr>
          <a:xfrm>
            <a:off x="264950" y="7259952"/>
            <a:ext cx="6945475" cy="29045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3"/>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57" name="Google Shape;257;p53"/>
          <p:cNvSpPr txBox="1">
            <a:spLocks noGrp="1"/>
          </p:cNvSpPr>
          <p:nvPr>
            <p:ph type="body" idx="1"/>
          </p:nvPr>
        </p:nvSpPr>
        <p:spPr>
          <a:xfrm>
            <a:off x="264950" y="1913675"/>
            <a:ext cx="72426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traffic from All Users between the start and end of your three month period, please provide a comparison report showing Site Speed Page timings for our top ten pages (based on pageviews) and identify any potential troublespots.  </a:t>
            </a:r>
            <a:endParaRPr lang="en" i="1" dirty="0"/>
          </a:p>
          <a:p>
            <a:pPr marL="0" lvl="0" indent="0" algn="l" rtl="0">
              <a:spcBef>
                <a:spcPts val="0"/>
              </a:spcBef>
              <a:spcAft>
                <a:spcPts val="0"/>
              </a:spcAft>
              <a:buNone/>
            </a:pPr>
            <a:r>
              <a:rPr lang="en-US" i="1" dirty="0"/>
              <a:t>(Record from 01 October 2019- 01 January 2020)</a:t>
            </a:r>
          </a:p>
          <a:p>
            <a:pPr marL="0" lvl="0" indent="0" algn="l" rtl="0">
              <a:spcBef>
                <a:spcPts val="0"/>
              </a:spcBef>
              <a:spcAft>
                <a:spcPts val="0"/>
              </a:spcAft>
              <a:buNone/>
            </a:pPr>
            <a:r>
              <a:rPr lang="en-US" sz="1200" i="1" dirty="0"/>
              <a:t>We can see that /store.html,/store.html/</a:t>
            </a:r>
            <a:r>
              <a:rPr lang="en-US" sz="1200" i="1" dirty="0" err="1"/>
              <a:t>quickview</a:t>
            </a:r>
            <a:r>
              <a:rPr lang="en-US" sz="1200" i="1" dirty="0"/>
              <a:t>,/</a:t>
            </a:r>
            <a:r>
              <a:rPr lang="en-US" sz="1200" i="1" dirty="0" err="1"/>
              <a:t>google+redesign</a:t>
            </a:r>
            <a:r>
              <a:rPr lang="en-US" sz="1200" i="1" dirty="0"/>
              <a:t>/</a:t>
            </a:r>
            <a:r>
              <a:rPr lang="en-US" sz="1200" i="1" dirty="0" err="1"/>
              <a:t>shop+by+brand</a:t>
            </a:r>
            <a:r>
              <a:rPr lang="en-US" sz="1200" i="1" dirty="0"/>
              <a:t>/</a:t>
            </a:r>
            <a:r>
              <a:rPr lang="en-US" sz="1200" i="1" dirty="0" err="1"/>
              <a:t>youtube</a:t>
            </a:r>
            <a:r>
              <a:rPr lang="en-US" sz="1200" i="1" dirty="0"/>
              <a:t> are having site loading speed greater than the average time of all pages to load. These pages can be reworked or troubleshot so that they can have good loading speeds or takes less time to load. </a:t>
            </a:r>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497DE09F-11F4-48D6-A1DD-BDC0A3711BAB}"/>
              </a:ext>
            </a:extLst>
          </p:cNvPr>
          <p:cNvPicPr>
            <a:picLocks noChangeAspect="1"/>
          </p:cNvPicPr>
          <p:nvPr/>
        </p:nvPicPr>
        <p:blipFill>
          <a:blip r:embed="rId3"/>
          <a:stretch>
            <a:fillRect/>
          </a:stretch>
        </p:blipFill>
        <p:spPr>
          <a:xfrm>
            <a:off x="495298" y="4690088"/>
            <a:ext cx="6257925" cy="2437544"/>
          </a:xfrm>
          <a:prstGeom prst="rect">
            <a:avLst/>
          </a:prstGeom>
        </p:spPr>
      </p:pic>
      <p:pic>
        <p:nvPicPr>
          <p:cNvPr id="5" name="Picture 4">
            <a:extLst>
              <a:ext uri="{FF2B5EF4-FFF2-40B4-BE49-F238E27FC236}">
                <a16:creationId xmlns:a16="http://schemas.microsoft.com/office/drawing/2014/main" id="{68F6058B-488B-48F0-A291-ED96B6440ABF}"/>
              </a:ext>
            </a:extLst>
          </p:cNvPr>
          <p:cNvPicPr>
            <a:picLocks noChangeAspect="1"/>
          </p:cNvPicPr>
          <p:nvPr/>
        </p:nvPicPr>
        <p:blipFill>
          <a:blip r:embed="rId4"/>
          <a:stretch>
            <a:fillRect/>
          </a:stretch>
        </p:blipFill>
        <p:spPr>
          <a:xfrm>
            <a:off x="856469" y="7239000"/>
            <a:ext cx="5535585" cy="2536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266" name="Google Shape;266;p54"/>
          <p:cNvSpPr txBox="1">
            <a:spLocks noGrp="1"/>
          </p:cNvSpPr>
          <p:nvPr>
            <p:ph type="body" idx="1"/>
          </p:nvPr>
        </p:nvSpPr>
        <p:spPr>
          <a:xfrm>
            <a:off x="264950" y="1913675"/>
            <a:ext cx="7242600" cy="22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go into the Audience → Overview → Mobile report and provide a screenshot or screenshots that show the following:  Between the start and end of the three month period you’ve chosen, please provide percentage charts (pie charts) that show what percentage of All Users came from mobile, desktop, and tablet devices and what percentage of Paid Traffic Users came from mobile, desktop, and tablet devices.  </a:t>
            </a:r>
          </a:p>
          <a:p>
            <a:pPr marL="0" indent="0">
              <a:buNone/>
            </a:pPr>
            <a:r>
              <a:rPr lang="en-US" i="1" dirty="0"/>
              <a:t>(Record from 01 October 2019- 01 January 2020)</a:t>
            </a:r>
          </a:p>
          <a:p>
            <a:pPr marL="0" lvl="0" indent="0" algn="l" rtl="0">
              <a:spcBef>
                <a:spcPts val="0"/>
              </a:spcBef>
              <a:spcAft>
                <a:spcPts val="0"/>
              </a:spcAft>
              <a:buNone/>
            </a:pPr>
            <a:endParaRPr i="1" dirty="0"/>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0917FEF2-A1CC-4BF6-A060-70051E05BC1C}"/>
              </a:ext>
            </a:extLst>
          </p:cNvPr>
          <p:cNvPicPr>
            <a:picLocks noChangeAspect="1"/>
          </p:cNvPicPr>
          <p:nvPr/>
        </p:nvPicPr>
        <p:blipFill>
          <a:blip r:embed="rId3"/>
          <a:stretch>
            <a:fillRect/>
          </a:stretch>
        </p:blipFill>
        <p:spPr>
          <a:xfrm>
            <a:off x="723899" y="4591050"/>
            <a:ext cx="6011497" cy="2336879"/>
          </a:xfrm>
          <a:prstGeom prst="rect">
            <a:avLst/>
          </a:prstGeom>
        </p:spPr>
      </p:pic>
      <p:pic>
        <p:nvPicPr>
          <p:cNvPr id="5" name="Picture 4">
            <a:extLst>
              <a:ext uri="{FF2B5EF4-FFF2-40B4-BE49-F238E27FC236}">
                <a16:creationId xmlns:a16="http://schemas.microsoft.com/office/drawing/2014/main" id="{01051385-9140-440A-98B7-660E7AAF5DD6}"/>
              </a:ext>
            </a:extLst>
          </p:cNvPr>
          <p:cNvPicPr>
            <a:picLocks noChangeAspect="1"/>
          </p:cNvPicPr>
          <p:nvPr/>
        </p:nvPicPr>
        <p:blipFill>
          <a:blip r:embed="rId4"/>
          <a:stretch>
            <a:fillRect/>
          </a:stretch>
        </p:blipFill>
        <p:spPr>
          <a:xfrm>
            <a:off x="628650" y="6927929"/>
            <a:ext cx="6515100" cy="29103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5"/>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75" name="Google Shape;275;p5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56"/>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Segmentation: Instructions</a:t>
            </a:r>
            <a:endParaRPr sz="3200">
              <a:solidFill>
                <a:srgbClr val="2E3D49"/>
              </a:solidFill>
              <a:latin typeface="Open Sans Light"/>
              <a:ea typeface="Open Sans Light"/>
              <a:cs typeface="Open Sans Light"/>
              <a:sym typeface="Open Sans Light"/>
            </a:endParaRPr>
          </a:p>
        </p:txBody>
      </p:sp>
      <p:sp>
        <p:nvSpPr>
          <p:cNvPr id="281" name="Google Shape;281;p56"/>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solidFill>
                  <a:srgbClr val="525C65"/>
                </a:solidFill>
                <a:latin typeface="Open Sans Light"/>
                <a:ea typeface="Open Sans Light"/>
                <a:cs typeface="Open Sans Light"/>
                <a:sym typeface="Open Sans Light"/>
              </a:rPr>
              <a:t>Segmentation helps provide clarity, insight, and confidence in data by making it more specific and actionable.</a:t>
            </a:r>
            <a:endParaRPr sz="1800"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dirty="0">
                <a:solidFill>
                  <a:srgbClr val="525C65"/>
                </a:solidFill>
                <a:latin typeface="Open Sans Light"/>
                <a:ea typeface="Open Sans Light"/>
                <a:cs typeface="Open Sans Light"/>
                <a:sym typeface="Open Sans Light"/>
              </a:rPr>
              <a:t>To demonstrate your knowledge:</a:t>
            </a:r>
            <a:r>
              <a:rPr lang="en" sz="1800" u="sng" dirty="0">
                <a:solidFill>
                  <a:srgbClr val="525C65"/>
                </a:solidFill>
                <a:latin typeface="Open Sans Light"/>
                <a:ea typeface="Open Sans Light"/>
                <a:cs typeface="Open Sans Light"/>
                <a:sym typeface="Open Sans Light"/>
              </a:rPr>
              <a:t> </a:t>
            </a:r>
            <a:endParaRPr sz="1800" u="sng" dirty="0">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dirty="0">
                <a:solidFill>
                  <a:srgbClr val="525C65"/>
                </a:solidFill>
                <a:latin typeface="Open Sans Light"/>
                <a:ea typeface="Open Sans Light"/>
                <a:cs typeface="Open Sans Light"/>
                <a:sym typeface="Open Sans Light"/>
              </a:rPr>
              <a:t>Identify and create three different audience segments and apply them to your data:</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audience characteristic (such as technology or demographics)</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geography</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user behaviors</a:t>
            </a:r>
            <a:endParaRPr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dirty="0">
                <a:solidFill>
                  <a:srgbClr val="525C65"/>
                </a:solidFill>
                <a:latin typeface="Open Sans Light"/>
                <a:ea typeface="Open Sans Light"/>
                <a:cs typeface="Open Sans Light"/>
                <a:sym typeface="Open Sans Light"/>
              </a:rPr>
              <a:t>Change the scope for the behavior segment between </a:t>
            </a:r>
            <a:r>
              <a:rPr lang="en" sz="1800" i="1" dirty="0">
                <a:solidFill>
                  <a:srgbClr val="525C65"/>
                </a:solidFill>
                <a:latin typeface="Open Sans Light"/>
                <a:ea typeface="Open Sans Light"/>
                <a:cs typeface="Open Sans Light"/>
                <a:sym typeface="Open Sans Light"/>
              </a:rPr>
              <a:t>Sessions</a:t>
            </a:r>
            <a:r>
              <a:rPr lang="en" sz="1800" dirty="0">
                <a:solidFill>
                  <a:srgbClr val="525C65"/>
                </a:solidFill>
                <a:latin typeface="Open Sans Light"/>
                <a:ea typeface="Open Sans Light"/>
                <a:cs typeface="Open Sans Light"/>
                <a:sym typeface="Open Sans Light"/>
              </a:rPr>
              <a:t> and </a:t>
            </a:r>
            <a:r>
              <a:rPr lang="en" sz="1800" i="1" dirty="0">
                <a:solidFill>
                  <a:srgbClr val="525C65"/>
                </a:solidFill>
                <a:latin typeface="Open Sans Light"/>
                <a:ea typeface="Open Sans Light"/>
                <a:cs typeface="Open Sans Light"/>
                <a:sym typeface="Open Sans Light"/>
              </a:rPr>
              <a:t>Users</a:t>
            </a:r>
            <a:r>
              <a:rPr lang="en" sz="1800" dirty="0">
                <a:solidFill>
                  <a:srgbClr val="525C65"/>
                </a:solidFill>
                <a:latin typeface="Open Sans Light"/>
                <a:ea typeface="Open Sans Light"/>
                <a:cs typeface="Open Sans Light"/>
                <a:sym typeface="Open Sans Light"/>
              </a:rPr>
              <a:t> to see how this impacts metrics such as goal conversion rate.</a:t>
            </a:r>
            <a:endParaRPr sz="1800" dirty="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dirty="0">
                <a:solidFill>
                  <a:srgbClr val="525C65"/>
                </a:solidFill>
                <a:latin typeface="Open Sans"/>
                <a:ea typeface="Open Sans"/>
                <a:cs typeface="Open Sans"/>
                <a:sym typeface="Open Sans"/>
              </a:rPr>
              <a:t>Take screenshots showing each of your segments applied to the data and explain the segment and the results in the notes section. Place these items on the slides that follow. </a:t>
            </a:r>
            <a:endParaRPr sz="1800" dirty="0">
              <a:solidFill>
                <a:srgbClr val="525C65"/>
              </a:solidFill>
              <a:latin typeface="Open Sans Light"/>
              <a:ea typeface="Open Sans Light"/>
              <a:cs typeface="Open Sans Light"/>
              <a:sym typeface="Open Sans Light"/>
            </a:endParaRPr>
          </a:p>
        </p:txBody>
      </p:sp>
      <p:sp>
        <p:nvSpPr>
          <p:cNvPr id="282" name="Google Shape;282;p56"/>
          <p:cNvSpPr txBox="1"/>
          <p:nvPr/>
        </p:nvSpPr>
        <p:spPr>
          <a:xfrm>
            <a:off x="884100" y="75468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Audience Segment: Characteristic</a:t>
            </a:r>
            <a:br>
              <a:rPr lang="en" sz="3200" dirty="0">
                <a:solidFill>
                  <a:srgbClr val="02B3E4"/>
                </a:solidFill>
                <a:latin typeface="Open Sans Light"/>
                <a:ea typeface="Open Sans Light"/>
                <a:cs typeface="Open Sans Light"/>
                <a:sym typeface="Open Sans Light"/>
              </a:rPr>
            </a:br>
            <a:endParaRPr sz="3200" dirty="0">
              <a:solidFill>
                <a:srgbClr val="02B3E4"/>
              </a:solidFill>
              <a:latin typeface="Open Sans Light"/>
              <a:ea typeface="Open Sans Light"/>
              <a:cs typeface="Open Sans Light"/>
              <a:sym typeface="Open Sans Light"/>
            </a:endParaRPr>
          </a:p>
        </p:txBody>
      </p:sp>
      <p:sp>
        <p:nvSpPr>
          <p:cNvPr id="288" name="Google Shape;288;p57"/>
          <p:cNvSpPr txBox="1">
            <a:spLocks noGrp="1"/>
          </p:cNvSpPr>
          <p:nvPr>
            <p:ph type="body" idx="1"/>
          </p:nvPr>
        </p:nvSpPr>
        <p:spPr>
          <a:xfrm>
            <a:off x="504825" y="5222773"/>
            <a:ext cx="7242600" cy="76845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i="1" dirty="0"/>
              <a:t>I have used the Tablet and desktop Traffic segment for the characteristics segment. It was a premade segment. </a:t>
            </a:r>
            <a:endParaRPr lang="en" i="1" dirty="0"/>
          </a:p>
        </p:txBody>
      </p:sp>
      <p:pic>
        <p:nvPicPr>
          <p:cNvPr id="3" name="Picture 2">
            <a:extLst>
              <a:ext uri="{FF2B5EF4-FFF2-40B4-BE49-F238E27FC236}">
                <a16:creationId xmlns:a16="http://schemas.microsoft.com/office/drawing/2014/main" id="{93DD733C-E23D-486E-AB28-1E1F09C44AE6}"/>
              </a:ext>
            </a:extLst>
          </p:cNvPr>
          <p:cNvPicPr>
            <a:picLocks noChangeAspect="1"/>
          </p:cNvPicPr>
          <p:nvPr/>
        </p:nvPicPr>
        <p:blipFill>
          <a:blip r:embed="rId3"/>
          <a:stretch>
            <a:fillRect/>
          </a:stretch>
        </p:blipFill>
        <p:spPr>
          <a:xfrm>
            <a:off x="504825" y="2161872"/>
            <a:ext cx="6448009" cy="3060901"/>
          </a:xfrm>
          <a:prstGeom prst="rect">
            <a:avLst/>
          </a:prstGeom>
        </p:spPr>
      </p:pic>
      <p:sp>
        <p:nvSpPr>
          <p:cNvPr id="9" name="Google Shape;288;p57">
            <a:extLst>
              <a:ext uri="{FF2B5EF4-FFF2-40B4-BE49-F238E27FC236}">
                <a16:creationId xmlns:a16="http://schemas.microsoft.com/office/drawing/2014/main" id="{91DC2DC1-EA81-4773-9DDB-C4F4FC288D2A}"/>
              </a:ext>
            </a:extLst>
          </p:cNvPr>
          <p:cNvSpPr txBox="1">
            <a:spLocks/>
          </p:cNvSpPr>
          <p:nvPr/>
        </p:nvSpPr>
        <p:spPr>
          <a:xfrm>
            <a:off x="264900" y="8667900"/>
            <a:ext cx="7242600" cy="768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spcAft>
                <a:spcPts val="1600"/>
              </a:spcAft>
              <a:buNone/>
            </a:pPr>
            <a:r>
              <a:rPr lang="en-US" i="1" dirty="0"/>
              <a:t>We can see from the above picture that Tablet and Desktop accounted for 68.57% of user base, so it is a quite significant user base. This data is </a:t>
            </a:r>
            <a:r>
              <a:rPr lang="en-US" i="1" dirty="0">
                <a:latin typeface="Open Sans Light" panose="020B0604020202020204" charset="0"/>
                <a:ea typeface="Open Sans Light" panose="020B0604020202020204" charset="0"/>
                <a:cs typeface="Open Sans Light" panose="020B0604020202020204" charset="0"/>
              </a:rPr>
              <a:t>from</a:t>
            </a:r>
            <a:r>
              <a:rPr lang="en-US" i="1" dirty="0">
                <a:latin typeface="Open Sans" panose="020B0604020202020204" charset="0"/>
                <a:ea typeface="Open Sans" panose="020B0604020202020204" charset="0"/>
                <a:cs typeface="Open Sans" panose="020B0604020202020204" charset="0"/>
              </a:rPr>
              <a:t> </a:t>
            </a:r>
            <a:r>
              <a:rPr lang="en-US" sz="1600" i="1" dirty="0">
                <a:solidFill>
                  <a:srgbClr val="1C2E3D"/>
                </a:solidFill>
                <a:effectLst/>
                <a:latin typeface="Open Sans Light" panose="020B0604020202020204" charset="0"/>
                <a:ea typeface="Open Sans Light" panose="020B0604020202020204" charset="0"/>
                <a:cs typeface="Open Sans Light" panose="020B0604020202020204" charset="0"/>
              </a:rPr>
              <a:t>1 Oct 2019-1 Jan 2020</a:t>
            </a:r>
            <a:endParaRPr lang="en-US" sz="1600" i="1" dirty="0">
              <a:effectLst/>
              <a:latin typeface="Open Sans Light" panose="020B0604020202020204" charset="0"/>
              <a:ea typeface="Open Sans Light" panose="020B0604020202020204" charset="0"/>
              <a:cs typeface="Open Sans Light" panose="020B0604020202020204" charset="0"/>
            </a:endParaRPr>
          </a:p>
          <a:p>
            <a:pPr marL="0" indent="0">
              <a:spcAft>
                <a:spcPts val="1600"/>
              </a:spcAft>
              <a:buFont typeface="Open Sans"/>
              <a:buNone/>
            </a:pPr>
            <a:endParaRPr lang="en" i="1" dirty="0"/>
          </a:p>
        </p:txBody>
      </p:sp>
      <p:pic>
        <p:nvPicPr>
          <p:cNvPr id="7" name="Picture 6">
            <a:extLst>
              <a:ext uri="{FF2B5EF4-FFF2-40B4-BE49-F238E27FC236}">
                <a16:creationId xmlns:a16="http://schemas.microsoft.com/office/drawing/2014/main" id="{FC605654-242A-4A5A-B663-EF56AC2A4D95}"/>
              </a:ext>
            </a:extLst>
          </p:cNvPr>
          <p:cNvPicPr>
            <a:picLocks noChangeAspect="1"/>
          </p:cNvPicPr>
          <p:nvPr/>
        </p:nvPicPr>
        <p:blipFill>
          <a:blip r:embed="rId4"/>
          <a:stretch>
            <a:fillRect/>
          </a:stretch>
        </p:blipFill>
        <p:spPr>
          <a:xfrm>
            <a:off x="962025" y="5952031"/>
            <a:ext cx="5302818" cy="2597097"/>
          </a:xfrm>
          <a:prstGeom prst="rect">
            <a:avLst/>
          </a:prstGeom>
        </p:spPr>
      </p:pic>
      <p:graphicFrame>
        <p:nvGraphicFramePr>
          <p:cNvPr id="8" name="Table 7">
            <a:extLst>
              <a:ext uri="{FF2B5EF4-FFF2-40B4-BE49-F238E27FC236}">
                <a16:creationId xmlns:a16="http://schemas.microsoft.com/office/drawing/2014/main" id="{E1E2B98A-DB0D-4B81-8CF5-989E9BDD5DF8}"/>
              </a:ext>
            </a:extLst>
          </p:cNvPr>
          <p:cNvGraphicFramePr>
            <a:graphicFrameLocks noGrp="1"/>
          </p:cNvGraphicFramePr>
          <p:nvPr>
            <p:extLst>
              <p:ext uri="{D42A27DB-BD31-4B8C-83A1-F6EECF244321}">
                <p14:modId xmlns:p14="http://schemas.microsoft.com/office/powerpoint/2010/main" val="1754193023"/>
              </p:ext>
            </p:extLst>
          </p:nvPr>
        </p:nvGraphicFramePr>
        <p:xfrm>
          <a:off x="265113" y="5238432"/>
          <a:ext cx="7242175" cy="270510"/>
        </p:xfrm>
        <a:graphic>
          <a:graphicData uri="http://schemas.openxmlformats.org/drawingml/2006/table">
            <a:tbl>
              <a:tblPr/>
              <a:tblGrid>
                <a:gridCol w="7242175">
                  <a:extLst>
                    <a:ext uri="{9D8B030D-6E8A-4147-A177-3AD203B41FA5}">
                      <a16:colId xmlns:a16="http://schemas.microsoft.com/office/drawing/2014/main" val="1904115831"/>
                    </a:ext>
                  </a:extLst>
                </a:gridCol>
              </a:tblGrid>
              <a:tr h="0">
                <a:tc>
                  <a:txBody>
                    <a:bodyPr/>
                    <a:lstStyle/>
                    <a:p>
                      <a:endParaRPr lang="en-US"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22921739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B673A5-5658-483C-B8E8-449CE0F1F7CD}"/>
              </a:ext>
            </a:extLst>
          </p:cNvPr>
          <p:cNvPicPr>
            <a:picLocks noChangeAspect="1"/>
          </p:cNvPicPr>
          <p:nvPr/>
        </p:nvPicPr>
        <p:blipFill>
          <a:blip r:embed="rId2"/>
          <a:stretch>
            <a:fillRect/>
          </a:stretch>
        </p:blipFill>
        <p:spPr>
          <a:xfrm>
            <a:off x="476251" y="3068852"/>
            <a:ext cx="6924674" cy="3920696"/>
          </a:xfrm>
          <a:prstGeom prst="rect">
            <a:avLst/>
          </a:prstGeom>
        </p:spPr>
      </p:pic>
      <p:sp>
        <p:nvSpPr>
          <p:cNvPr id="6" name="Title 5">
            <a:extLst>
              <a:ext uri="{FF2B5EF4-FFF2-40B4-BE49-F238E27FC236}">
                <a16:creationId xmlns:a16="http://schemas.microsoft.com/office/drawing/2014/main" id="{BA53CAB5-5FAE-4910-A3A2-76621DB1CC1F}"/>
              </a:ext>
            </a:extLst>
          </p:cNvPr>
          <p:cNvSpPr>
            <a:spLocks noGrp="1"/>
          </p:cNvSpPr>
          <p:nvPr>
            <p:ph type="ctrTitle"/>
          </p:nvPr>
        </p:nvSpPr>
        <p:spPr>
          <a:xfrm>
            <a:off x="264952" y="1456058"/>
            <a:ext cx="7242600" cy="1001392"/>
          </a:xfrm>
        </p:spPr>
        <p:txBody>
          <a:bodyPr/>
          <a:lstStyle/>
          <a:p>
            <a:r>
              <a:rPr lang="en-US" sz="1800" dirty="0">
                <a:latin typeface="Open Sans Light" panose="020B0604020202020204" charset="0"/>
                <a:ea typeface="Open Sans Light" panose="020B0604020202020204" charset="0"/>
                <a:cs typeface="Open Sans Light" panose="020B0604020202020204" charset="0"/>
              </a:rPr>
              <a:t>Q. Which Channel had the largest Ecommerce conversion with Desktop and Tablet as users?</a:t>
            </a:r>
          </a:p>
        </p:txBody>
      </p:sp>
      <p:sp>
        <p:nvSpPr>
          <p:cNvPr id="7" name="Subtitle 6">
            <a:extLst>
              <a:ext uri="{FF2B5EF4-FFF2-40B4-BE49-F238E27FC236}">
                <a16:creationId xmlns:a16="http://schemas.microsoft.com/office/drawing/2014/main" id="{C73A8A23-F530-4385-A1D5-BC74C597F68F}"/>
              </a:ext>
            </a:extLst>
          </p:cNvPr>
          <p:cNvSpPr>
            <a:spLocks noGrp="1"/>
          </p:cNvSpPr>
          <p:nvPr>
            <p:ph type="subTitle" idx="1"/>
          </p:nvPr>
        </p:nvSpPr>
        <p:spPr>
          <a:xfrm>
            <a:off x="264952" y="7247264"/>
            <a:ext cx="7242600" cy="1550100"/>
          </a:xfrm>
        </p:spPr>
        <p:txBody>
          <a:bodyPr/>
          <a:lstStyle/>
          <a:p>
            <a:pPr algn="l"/>
            <a:r>
              <a:rPr lang="en-US" sz="1800" dirty="0">
                <a:latin typeface="Open Sans Light" panose="020B0604020202020204" charset="0"/>
                <a:ea typeface="Open Sans Light" panose="020B0604020202020204" charset="0"/>
                <a:cs typeface="Open Sans Light" panose="020B0604020202020204" charset="0"/>
              </a:rPr>
              <a:t>Sol: From the Picture above we can see that Direct channel had the most ecommerce conversion. The users here were Desktop and Tablet users. The percentage of conversion was 0.16%. So we can conclude that Direct channel with its user being Desktop and Tablet Users led to highest number of transaction.</a:t>
            </a:r>
          </a:p>
        </p:txBody>
      </p:sp>
    </p:spTree>
    <p:extLst>
      <p:ext uri="{BB962C8B-B14F-4D97-AF65-F5344CB8AC3E}">
        <p14:creationId xmlns:p14="http://schemas.microsoft.com/office/powerpoint/2010/main" val="268678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Audience Segment: Geography</a:t>
            </a:r>
            <a:br>
              <a:rPr lang="en" sz="3200" dirty="0">
                <a:solidFill>
                  <a:srgbClr val="02B3E4"/>
                </a:solidFill>
                <a:latin typeface="Open Sans Light"/>
                <a:ea typeface="Open Sans Light"/>
                <a:cs typeface="Open Sans Light"/>
                <a:sym typeface="Open Sans Light"/>
              </a:rPr>
            </a:br>
            <a:endParaRPr sz="3200" dirty="0">
              <a:solidFill>
                <a:srgbClr val="02B3E4"/>
              </a:solidFill>
              <a:latin typeface="Open Sans Light"/>
              <a:ea typeface="Open Sans Light"/>
              <a:cs typeface="Open Sans Light"/>
              <a:sym typeface="Open Sans Light"/>
            </a:endParaRPr>
          </a:p>
        </p:txBody>
      </p:sp>
      <p:sp>
        <p:nvSpPr>
          <p:cNvPr id="297" name="Google Shape;297;p58"/>
          <p:cNvSpPr txBox="1">
            <a:spLocks noGrp="1"/>
          </p:cNvSpPr>
          <p:nvPr>
            <p:ph type="body" idx="1"/>
          </p:nvPr>
        </p:nvSpPr>
        <p:spPr>
          <a:xfrm>
            <a:off x="264900" y="5514975"/>
            <a:ext cx="7242600" cy="547400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i="1" dirty="0"/>
              <a:t>The screenshot above is an Demographic of the Asian population using Google Merchandise page. The data collected is from 1 Oct 2019 to 1 Jan 2020. For this report I have created and used the Asia Population segment. As we see Asia population has almost a 23.15% of its user so it can be considered quite significant.</a:t>
            </a:r>
          </a:p>
          <a:p>
            <a:pPr marL="0" lvl="0" indent="0" algn="l" rtl="0">
              <a:spcBef>
                <a:spcPts val="0"/>
              </a:spcBef>
              <a:spcAft>
                <a:spcPts val="1600"/>
              </a:spcAft>
              <a:buNone/>
            </a:pPr>
            <a:r>
              <a:rPr lang="en-US" i="1" dirty="0"/>
              <a:t>Q. From which age group were the users mostly found in from the Asia Continent? </a:t>
            </a:r>
          </a:p>
          <a:p>
            <a:pPr marL="0" lvl="0" indent="0" algn="l" rtl="0">
              <a:spcBef>
                <a:spcPts val="0"/>
              </a:spcBef>
              <a:spcAft>
                <a:spcPts val="1600"/>
              </a:spcAft>
              <a:buNone/>
            </a:pPr>
            <a:r>
              <a:rPr lang="en-US" i="1" dirty="0"/>
              <a:t>Ans: The age group from 25-34 had the most number of users from the Asia continent. We can say that from the picture above. The bar graph clearly shows that from age 25-34 there were maximum number of users.</a:t>
            </a:r>
            <a:endParaRPr i="1" dirty="0"/>
          </a:p>
        </p:txBody>
      </p:sp>
      <p:pic>
        <p:nvPicPr>
          <p:cNvPr id="3" name="Picture 2">
            <a:extLst>
              <a:ext uri="{FF2B5EF4-FFF2-40B4-BE49-F238E27FC236}">
                <a16:creationId xmlns:a16="http://schemas.microsoft.com/office/drawing/2014/main" id="{9CDB76C9-D578-4A47-9D87-DFC9E1D785DB}"/>
              </a:ext>
            </a:extLst>
          </p:cNvPr>
          <p:cNvPicPr>
            <a:picLocks noChangeAspect="1"/>
          </p:cNvPicPr>
          <p:nvPr/>
        </p:nvPicPr>
        <p:blipFill>
          <a:blip r:embed="rId3"/>
          <a:stretch>
            <a:fillRect/>
          </a:stretch>
        </p:blipFill>
        <p:spPr>
          <a:xfrm>
            <a:off x="0" y="1924050"/>
            <a:ext cx="7772400" cy="3590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306" name="Google Shape;306;p59"/>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i="1" dirty="0"/>
          </a:p>
          <a:p>
            <a:pPr marL="0" lvl="0" indent="0" algn="l" rtl="0">
              <a:spcBef>
                <a:spcPts val="0"/>
              </a:spcBef>
              <a:spcAft>
                <a:spcPts val="1600"/>
              </a:spcAft>
              <a:buNone/>
            </a:pPr>
            <a:r>
              <a:rPr lang="en" i="1" dirty="0"/>
              <a:t>The above sc</a:t>
            </a:r>
            <a:r>
              <a:rPr lang="en-US" i="1" dirty="0" err="1"/>
              <a:t>reenshot</a:t>
            </a:r>
            <a:r>
              <a:rPr lang="en-US" i="1" dirty="0"/>
              <a:t> is of Acquisition overview with the users only being new users. The data collected is from 1 Oct 2019 to 1 Jan 2020. The segment I used was premade segment. The segments filters the result only to New Users.</a:t>
            </a:r>
          </a:p>
          <a:p>
            <a:pPr marL="0" lvl="0" indent="0" algn="l" rtl="0">
              <a:spcBef>
                <a:spcPts val="0"/>
              </a:spcBef>
              <a:spcAft>
                <a:spcPts val="1600"/>
              </a:spcAft>
              <a:buNone/>
            </a:pPr>
            <a:r>
              <a:rPr lang="en-US" i="1" dirty="0"/>
              <a:t>Q. Which Channel from the New Users had the most bounce rate?</a:t>
            </a:r>
          </a:p>
          <a:p>
            <a:pPr marL="0" lvl="0" indent="0" algn="l" rtl="0">
              <a:spcBef>
                <a:spcPts val="0"/>
              </a:spcBef>
              <a:spcAft>
                <a:spcPts val="1600"/>
              </a:spcAft>
              <a:buNone/>
            </a:pPr>
            <a:r>
              <a:rPr lang="en-US" i="1" dirty="0"/>
              <a:t>Ans: The Display channel have the most bounce rate. The bounce rate is equal to 80.73%. The Display channel was doing very poor compared to other channels.</a:t>
            </a:r>
          </a:p>
          <a:p>
            <a:pPr marL="0" lvl="0" indent="0" algn="l" rtl="0">
              <a:spcBef>
                <a:spcPts val="0"/>
              </a:spcBef>
              <a:spcAft>
                <a:spcPts val="1600"/>
              </a:spcAft>
              <a:buNone/>
            </a:pPr>
            <a:endParaRPr lang="en" i="1" dirty="0"/>
          </a:p>
        </p:txBody>
      </p:sp>
      <p:pic>
        <p:nvPicPr>
          <p:cNvPr id="3" name="Picture 2">
            <a:extLst>
              <a:ext uri="{FF2B5EF4-FFF2-40B4-BE49-F238E27FC236}">
                <a16:creationId xmlns:a16="http://schemas.microsoft.com/office/drawing/2014/main" id="{8068178E-6CB4-44DD-A5A3-97A41B1D3C7C}"/>
              </a:ext>
            </a:extLst>
          </p:cNvPr>
          <p:cNvPicPr>
            <a:picLocks noChangeAspect="1"/>
          </p:cNvPicPr>
          <p:nvPr/>
        </p:nvPicPr>
        <p:blipFill>
          <a:blip r:embed="rId3"/>
          <a:stretch>
            <a:fillRect/>
          </a:stretch>
        </p:blipFill>
        <p:spPr>
          <a:xfrm>
            <a:off x="691650" y="1798580"/>
            <a:ext cx="5672547" cy="2278120"/>
          </a:xfrm>
          <a:prstGeom prst="rect">
            <a:avLst/>
          </a:prstGeom>
        </p:spPr>
      </p:pic>
      <p:pic>
        <p:nvPicPr>
          <p:cNvPr id="5" name="Picture 4">
            <a:extLst>
              <a:ext uri="{FF2B5EF4-FFF2-40B4-BE49-F238E27FC236}">
                <a16:creationId xmlns:a16="http://schemas.microsoft.com/office/drawing/2014/main" id="{860225F7-D325-4A69-AB6A-E5E93E49E8E1}"/>
              </a:ext>
            </a:extLst>
          </p:cNvPr>
          <p:cNvPicPr>
            <a:picLocks noChangeAspect="1"/>
          </p:cNvPicPr>
          <p:nvPr/>
        </p:nvPicPr>
        <p:blipFill>
          <a:blip r:embed="rId4"/>
          <a:stretch>
            <a:fillRect/>
          </a:stretch>
        </p:blipFill>
        <p:spPr>
          <a:xfrm>
            <a:off x="752034" y="4076700"/>
            <a:ext cx="5810691" cy="2524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60"/>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15" name="Google Shape;315;p60"/>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16" name="Google Shape;316;p60"/>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17" name="Google Shape;317;p60"/>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Advanced Displays, Segmentation &amp; Filtering</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Primary Views &amp; Filters</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457200" lvl="0" indent="-431800" algn="l" rtl="0">
              <a:lnSpc>
                <a:spcPct val="115000"/>
              </a:lnSpc>
              <a:spcBef>
                <a:spcPts val="0"/>
              </a:spcBef>
              <a:spcAft>
                <a:spcPts val="0"/>
              </a:spcAft>
              <a:buClr>
                <a:srgbClr val="02B3E4"/>
              </a:buClr>
              <a:buSzPts val="3200"/>
              <a:buFont typeface="Open Sans"/>
              <a:buAutoNum type="arabicPeriod"/>
            </a:pPr>
            <a:r>
              <a:rPr lang="en" sz="3200" dirty="0">
                <a:solidFill>
                  <a:srgbClr val="02B3E4"/>
                </a:solidFill>
                <a:latin typeface="Open Sans"/>
                <a:ea typeface="Open Sans"/>
                <a:cs typeface="Open Sans"/>
                <a:sym typeface="Open Sans"/>
              </a:rPr>
              <a:t>Best Practice Check: </a:t>
            </a:r>
            <a:endParaRPr sz="3200" dirty="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    Three Primary Views</a:t>
            </a:r>
            <a:endParaRPr sz="3200" dirty="0">
              <a:solidFill>
                <a:srgbClr val="02B3E4"/>
              </a:solidFill>
              <a:latin typeface="Open Sans Light"/>
              <a:ea typeface="Open Sans Light"/>
              <a:cs typeface="Open Sans Light"/>
              <a:sym typeface="Open Sans Light"/>
            </a:endParaRPr>
          </a:p>
        </p:txBody>
      </p:sp>
      <p:sp>
        <p:nvSpPr>
          <p:cNvPr id="187" name="Google Shape;187;p44"/>
          <p:cNvSpPr txBox="1"/>
          <p:nvPr/>
        </p:nvSpPr>
        <p:spPr>
          <a:xfrm>
            <a:off x="296450" y="2244600"/>
            <a:ext cx="7211100" cy="5898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525C65"/>
                </a:solidFill>
                <a:latin typeface="Open Sans Light"/>
                <a:ea typeface="Open Sans Light"/>
                <a:cs typeface="Open Sans Light"/>
                <a:sym typeface="Open Sans Light"/>
              </a:rPr>
              <a:t>I </a:t>
            </a:r>
            <a:r>
              <a:rPr lang="en-US" sz="1800" dirty="0">
                <a:solidFill>
                  <a:srgbClr val="525C65"/>
                </a:solidFill>
                <a:latin typeface="Open Sans Light"/>
                <a:ea typeface="Open Sans Light"/>
                <a:cs typeface="Open Sans Light"/>
                <a:sym typeface="Open Sans Light"/>
              </a:rPr>
              <a:t>am using </a:t>
            </a:r>
            <a:r>
              <a:rPr lang="en-US" sz="1800" b="1" dirty="0">
                <a:solidFill>
                  <a:srgbClr val="525C65"/>
                </a:solidFill>
                <a:latin typeface="Open Sans Light"/>
                <a:ea typeface="Open Sans Light"/>
                <a:cs typeface="Open Sans Light"/>
                <a:sym typeface="Open Sans Light"/>
              </a:rPr>
              <a:t>the Google Merchandise Store Account </a:t>
            </a:r>
            <a:r>
              <a:rPr lang="en-US" sz="1800" dirty="0">
                <a:solidFill>
                  <a:srgbClr val="525C65"/>
                </a:solidFill>
                <a:latin typeface="Open Sans Light"/>
                <a:ea typeface="Open Sans Light"/>
                <a:cs typeface="Open Sans Light"/>
                <a:sym typeface="Open Sans Light"/>
              </a:rPr>
              <a:t>for this project. It has already three views created.</a:t>
            </a:r>
          </a:p>
          <a:p>
            <a:pPr marL="0" lvl="0" indent="0" algn="l" rtl="0">
              <a:lnSpc>
                <a:spcPct val="100000"/>
              </a:lnSpc>
              <a:spcBef>
                <a:spcPts val="1100"/>
              </a:spcBef>
              <a:spcAft>
                <a:spcPts val="0"/>
              </a:spcAft>
              <a:buClr>
                <a:schemeClr val="dk1"/>
              </a:buClr>
              <a:buSzPts val="1100"/>
              <a:buFont typeface="Arial"/>
              <a:buNone/>
            </a:pPr>
            <a:endParaRPr lang="en-US" sz="1800" i="1"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US" sz="1800" u="sng" dirty="0">
                <a:solidFill>
                  <a:srgbClr val="525C65"/>
                </a:solidFill>
                <a:latin typeface="Open Sans Light"/>
                <a:ea typeface="Open Sans Light"/>
                <a:cs typeface="Open Sans Light"/>
                <a:sym typeface="Open Sans Light"/>
              </a:rPr>
              <a:t>                                                                                                                         </a:t>
            </a: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US" sz="1800" dirty="0">
                <a:solidFill>
                  <a:srgbClr val="525C65"/>
                </a:solidFill>
                <a:latin typeface="Open Sans Light"/>
                <a:ea typeface="Open Sans Light"/>
                <a:cs typeface="Open Sans Light"/>
                <a:sym typeface="Open Sans Light"/>
              </a:rPr>
              <a:t>I do not have access to create views but one can create views by 1. Going on to the admin page </a:t>
            </a:r>
          </a:p>
          <a:p>
            <a:pPr marL="0" lvl="0" indent="0" algn="l" rtl="0">
              <a:lnSpc>
                <a:spcPct val="100000"/>
              </a:lnSpc>
              <a:spcBef>
                <a:spcPts val="1100"/>
              </a:spcBef>
              <a:spcAft>
                <a:spcPts val="0"/>
              </a:spcAft>
              <a:buClr>
                <a:schemeClr val="dk1"/>
              </a:buClr>
              <a:buSzPts val="1100"/>
              <a:buFont typeface="Arial"/>
              <a:buNone/>
            </a:pPr>
            <a:r>
              <a:rPr lang="en-US" sz="1800" dirty="0">
                <a:solidFill>
                  <a:srgbClr val="525C65"/>
                </a:solidFill>
                <a:latin typeface="Open Sans Light"/>
                <a:ea typeface="Open Sans Light"/>
                <a:cs typeface="Open Sans Light"/>
                <a:sym typeface="Open Sans Light"/>
              </a:rPr>
              <a:t>2.Then by clicking on create view. </a:t>
            </a:r>
          </a:p>
          <a:p>
            <a:pPr marL="0" lvl="0" indent="0" algn="l" rtl="0">
              <a:lnSpc>
                <a:spcPct val="100000"/>
              </a:lnSpc>
              <a:spcBef>
                <a:spcPts val="1100"/>
              </a:spcBef>
              <a:spcAft>
                <a:spcPts val="0"/>
              </a:spcAft>
              <a:buClr>
                <a:schemeClr val="dk1"/>
              </a:buClr>
              <a:buSzPts val="1100"/>
              <a:buFont typeface="Arial"/>
              <a:buNone/>
            </a:pPr>
            <a:r>
              <a:rPr lang="en-US" sz="1800" u="sng" dirty="0">
                <a:solidFill>
                  <a:srgbClr val="525C65"/>
                </a:solidFill>
                <a:latin typeface="Open Sans Light"/>
                <a:ea typeface="Open Sans Light"/>
                <a:cs typeface="Open Sans Light"/>
                <a:sym typeface="Open Sans Light"/>
              </a:rPr>
              <a:t>                </a:t>
            </a:r>
            <a:endParaRPr sz="1800" u="sng" dirty="0">
              <a:solidFill>
                <a:srgbClr val="525C65"/>
              </a:solidFill>
              <a:latin typeface="Open Sans Light"/>
              <a:ea typeface="Open Sans Light"/>
              <a:cs typeface="Open Sans Light"/>
              <a:sym typeface="Open Sans Light"/>
            </a:endParaRPr>
          </a:p>
        </p:txBody>
      </p:sp>
      <p:pic>
        <p:nvPicPr>
          <p:cNvPr id="5" name="Picture 4">
            <a:extLst>
              <a:ext uri="{FF2B5EF4-FFF2-40B4-BE49-F238E27FC236}">
                <a16:creationId xmlns:a16="http://schemas.microsoft.com/office/drawing/2014/main" id="{00E00F34-8057-4F38-8A9B-C5547D28FB83}"/>
              </a:ext>
            </a:extLst>
          </p:cNvPr>
          <p:cNvPicPr>
            <a:picLocks noChangeAspect="1"/>
          </p:cNvPicPr>
          <p:nvPr/>
        </p:nvPicPr>
        <p:blipFill>
          <a:blip r:embed="rId4"/>
          <a:stretch>
            <a:fillRect/>
          </a:stretch>
        </p:blipFill>
        <p:spPr>
          <a:xfrm>
            <a:off x="264850" y="3081130"/>
            <a:ext cx="6146461" cy="2763078"/>
          </a:xfrm>
          <a:prstGeom prst="rect">
            <a:avLst/>
          </a:prstGeom>
        </p:spPr>
      </p:pic>
      <p:pic>
        <p:nvPicPr>
          <p:cNvPr id="7" name="Picture 6">
            <a:extLst>
              <a:ext uri="{FF2B5EF4-FFF2-40B4-BE49-F238E27FC236}">
                <a16:creationId xmlns:a16="http://schemas.microsoft.com/office/drawing/2014/main" id="{5DAC0FC5-DEC8-42A1-A37C-0ABCD720D20D}"/>
              </a:ext>
            </a:extLst>
          </p:cNvPr>
          <p:cNvPicPr>
            <a:picLocks noChangeAspect="1"/>
          </p:cNvPicPr>
          <p:nvPr/>
        </p:nvPicPr>
        <p:blipFill>
          <a:blip r:embed="rId5"/>
          <a:stretch>
            <a:fillRect/>
          </a:stretch>
        </p:blipFill>
        <p:spPr>
          <a:xfrm>
            <a:off x="264850" y="6882755"/>
            <a:ext cx="7274300" cy="2521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a:ea typeface="Open Sans"/>
                <a:cs typeface="Open Sans"/>
                <a:sym typeface="Open Sans"/>
              </a:rPr>
              <a:t>2. Best Practice Check: </a:t>
            </a:r>
            <a:endParaRPr sz="3200" dirty="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    Filtering Internal Traffic</a:t>
            </a:r>
            <a:endParaRPr sz="3200" dirty="0">
              <a:solidFill>
                <a:srgbClr val="02B3E4"/>
              </a:solidFill>
              <a:latin typeface="Open Sans Light"/>
              <a:ea typeface="Open Sans Light"/>
              <a:cs typeface="Open Sans Light"/>
              <a:sym typeface="Open Sans Light"/>
            </a:endParaRPr>
          </a:p>
        </p:txBody>
      </p:sp>
      <p:sp>
        <p:nvSpPr>
          <p:cNvPr id="193" name="Google Shape;193;p45"/>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114300" lvl="0" algn="l" rtl="0">
              <a:lnSpc>
                <a:spcPct val="100000"/>
              </a:lnSpc>
              <a:spcBef>
                <a:spcPts val="0"/>
              </a:spcBef>
              <a:spcAft>
                <a:spcPts val="0"/>
              </a:spcAft>
              <a:buClr>
                <a:srgbClr val="525C65"/>
              </a:buClr>
              <a:buSzPts val="1800"/>
            </a:pPr>
            <a:r>
              <a:rPr lang="en-US" sz="1800" dirty="0">
                <a:solidFill>
                  <a:srgbClr val="525C65"/>
                </a:solidFill>
                <a:latin typeface="Open Sans Light"/>
                <a:ea typeface="Open Sans Light"/>
                <a:cs typeface="Open Sans Light"/>
                <a:sym typeface="Open Sans Light"/>
              </a:rPr>
              <a:t>In the Google Merchandise Store it doesn’t have any filter to exclude the internal traffic in any of the views. The result below is of the Test view.</a:t>
            </a: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114300" lvl="0" algn="l" rtl="0">
              <a:lnSpc>
                <a:spcPct val="100000"/>
              </a:lnSpc>
              <a:spcBef>
                <a:spcPts val="0"/>
              </a:spcBef>
              <a:spcAft>
                <a:spcPts val="0"/>
              </a:spcAft>
              <a:buClr>
                <a:srgbClr val="525C65"/>
              </a:buClr>
              <a:buSzPts val="1800"/>
            </a:pPr>
            <a:r>
              <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The steps to create this filter are-</a:t>
            </a:r>
          </a:p>
          <a:p>
            <a:pPr marL="114300" lvl="0" algn="l" rtl="0">
              <a:lnSpc>
                <a:spcPct val="100000"/>
              </a:lnSpc>
              <a:spcBef>
                <a:spcPts val="0"/>
              </a:spcBef>
              <a:spcAft>
                <a:spcPts val="0"/>
              </a:spcAft>
              <a:buClr>
                <a:srgbClr val="525C65"/>
              </a:buClr>
              <a:buSzPts val="1800"/>
            </a:pPr>
            <a:r>
              <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1.Change the view to test view </a:t>
            </a: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on the admin pane.</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2. Click on filter and then create a new filter. And then enter a file name.</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3. Click Custom under filter type.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4. In the filter field choose the Exclude radio button and click field and choose IP address from it.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5.In the Filter Pattern field, enter the internal IP address. If there are a range of IP addresses, enter an regular expression like ^231\.88\.156\.</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([1-9]|1[0-5])$ which will filter out IP range from [231.88.156.1] through [231.88.156.15]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6. Click [Save] Button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7. Leave this filter in Test View (like 7-10 days) to ensure it is working as expected, before copy it to Master View</a:t>
            </a:r>
            <a:endPar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endParaRPr>
          </a:p>
          <a:p>
            <a:pPr marL="114300" lvl="0" algn="l" rtl="0">
              <a:lnSpc>
                <a:spcPct val="100000"/>
              </a:lnSpc>
              <a:spcBef>
                <a:spcPts val="0"/>
              </a:spcBef>
              <a:spcAft>
                <a:spcPts val="0"/>
              </a:spcAft>
              <a:buClr>
                <a:srgbClr val="525C65"/>
              </a:buClr>
              <a:buSzPts val="1800"/>
            </a:pPr>
            <a:endParaRPr lang="en" sz="1800" dirty="0">
              <a:solidFill>
                <a:srgbClr val="525C65"/>
              </a:solidFill>
              <a:latin typeface="Open Sans Light"/>
              <a:ea typeface="Open Sans Light"/>
              <a:cs typeface="Open Sans Light"/>
              <a:sym typeface="Open Sans Light"/>
            </a:endParaRPr>
          </a:p>
        </p:txBody>
      </p:sp>
      <p:pic>
        <p:nvPicPr>
          <p:cNvPr id="7" name="Picture 6">
            <a:extLst>
              <a:ext uri="{FF2B5EF4-FFF2-40B4-BE49-F238E27FC236}">
                <a16:creationId xmlns:a16="http://schemas.microsoft.com/office/drawing/2014/main" id="{0472E5E1-E3A9-46ED-A3D4-AA8BD9D6BD63}"/>
              </a:ext>
            </a:extLst>
          </p:cNvPr>
          <p:cNvPicPr>
            <a:picLocks noChangeAspect="1"/>
          </p:cNvPicPr>
          <p:nvPr/>
        </p:nvPicPr>
        <p:blipFill>
          <a:blip r:embed="rId4"/>
          <a:stretch>
            <a:fillRect/>
          </a:stretch>
        </p:blipFill>
        <p:spPr>
          <a:xfrm>
            <a:off x="394900" y="3514725"/>
            <a:ext cx="6278911" cy="1514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99" name="Google Shape;199;p4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t>
            </a:r>
            <a:r>
              <a:rPr lang="en-US" dirty="0"/>
              <a:t>or</a:t>
            </a:r>
            <a:r>
              <a:rPr lang="en" dirty="0"/>
              <a:t> the Audience Overview Report, </a:t>
            </a:r>
            <a:r>
              <a:rPr lang="en-US" dirty="0"/>
              <a:t>we</a:t>
            </a:r>
            <a:r>
              <a:rPr lang="en" dirty="0"/>
              <a:t> select</a:t>
            </a:r>
            <a:r>
              <a:rPr lang="en-US" dirty="0"/>
              <a:t>ed</a:t>
            </a:r>
            <a:r>
              <a:rPr lang="en" dirty="0"/>
              <a:t> a three month time period </a:t>
            </a:r>
            <a:r>
              <a:rPr lang="en-US" dirty="0"/>
              <a:t>ranging from 1 October 2019 to 1</a:t>
            </a:r>
            <a:r>
              <a:rPr lang="en-US" baseline="30000" dirty="0"/>
              <a:t>st</a:t>
            </a:r>
            <a:r>
              <a:rPr lang="en-US" dirty="0"/>
              <a:t> January 2020. The week from 1</a:t>
            </a:r>
            <a:r>
              <a:rPr lang="en-US" baseline="30000" dirty="0"/>
              <a:t>st</a:t>
            </a:r>
            <a:r>
              <a:rPr lang="en-US" dirty="0"/>
              <a:t> Dec 2019 to 7</a:t>
            </a:r>
            <a:r>
              <a:rPr lang="en-US" baseline="30000" dirty="0"/>
              <a:t>th</a:t>
            </a:r>
            <a:r>
              <a:rPr lang="en-US" dirty="0"/>
              <a:t> Dec saw the highest visitors at 17,200. And the week from 29 Dec 2019 to 1 Jan 2020 saw the lowest visitors at 4,521.</a:t>
            </a:r>
            <a:endParaRPr dirty="0"/>
          </a:p>
          <a:p>
            <a:pPr marL="0" lvl="0" indent="0" algn="l" rtl="0">
              <a:spcBef>
                <a:spcPts val="1600"/>
              </a:spcBef>
              <a:spcAft>
                <a:spcPts val="1600"/>
              </a:spcAft>
              <a:buNone/>
            </a:pPr>
            <a:endParaRPr dirty="0"/>
          </a:p>
        </p:txBody>
      </p:sp>
      <p:sp>
        <p:nvSpPr>
          <p:cNvPr id="213" name="Google Shape;213;p4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3598147-DB22-49CC-A990-2A75731B4729}"/>
              </a:ext>
            </a:extLst>
          </p:cNvPr>
          <p:cNvPicPr>
            <a:picLocks noChangeAspect="1"/>
          </p:cNvPicPr>
          <p:nvPr/>
        </p:nvPicPr>
        <p:blipFill>
          <a:blip r:embed="rId3"/>
          <a:stretch>
            <a:fillRect/>
          </a:stretch>
        </p:blipFill>
        <p:spPr>
          <a:xfrm>
            <a:off x="381000" y="3609957"/>
            <a:ext cx="6953649" cy="2838486"/>
          </a:xfrm>
          <a:prstGeom prst="rect">
            <a:avLst/>
          </a:prstGeom>
        </p:spPr>
      </p:pic>
      <p:pic>
        <p:nvPicPr>
          <p:cNvPr id="5" name="Picture 4">
            <a:extLst>
              <a:ext uri="{FF2B5EF4-FFF2-40B4-BE49-F238E27FC236}">
                <a16:creationId xmlns:a16="http://schemas.microsoft.com/office/drawing/2014/main" id="{B53B4D82-A1BB-46BB-AE1C-7398CD711C16}"/>
              </a:ext>
            </a:extLst>
          </p:cNvPr>
          <p:cNvPicPr>
            <a:picLocks noChangeAspect="1"/>
          </p:cNvPicPr>
          <p:nvPr/>
        </p:nvPicPr>
        <p:blipFill>
          <a:blip r:embed="rId4"/>
          <a:stretch>
            <a:fillRect/>
          </a:stretch>
        </p:blipFill>
        <p:spPr>
          <a:xfrm>
            <a:off x="338125" y="6982828"/>
            <a:ext cx="6996524" cy="2529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25" name="Google Shape;225;p49"/>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ideas why certain trends are associated with these specific weeks?</a:t>
            </a:r>
            <a:endParaRPr dirty="0"/>
          </a:p>
          <a:p>
            <a:pPr marL="0" lvl="0" indent="0" algn="l" rtl="0">
              <a:spcBef>
                <a:spcPts val="1600"/>
              </a:spcBef>
              <a:spcAft>
                <a:spcPts val="1600"/>
              </a:spcAft>
              <a:buNone/>
            </a:pPr>
            <a:r>
              <a:rPr lang="en-US" dirty="0"/>
              <a:t>While I can’t be certain why the number of visitors peaked in the week of 1-7 Dec 2019, and then dropped to the lowest in the week of 29  Dec 2019 – 1st January 2020 by just looking at this Audience Overview report, but I know that  25</a:t>
            </a:r>
            <a:r>
              <a:rPr lang="en-US" baseline="30000" dirty="0"/>
              <a:t>th</a:t>
            </a:r>
            <a:r>
              <a:rPr lang="en-US" dirty="0"/>
              <a:t> was Christmas, so people were buying Christmas gifts beforehand which increased the visitors on the site. 29 Dec to 1</a:t>
            </a:r>
            <a:r>
              <a:rPr lang="en-US" baseline="30000" dirty="0"/>
              <a:t>st</a:t>
            </a:r>
            <a:r>
              <a:rPr lang="en-US" dirty="0"/>
              <a:t> January were basically the end days of the year, where people stayed with their family and enjoyed the holidays rather than online shopping.  This can be one of possible reason for this trend.   </a:t>
            </a:r>
            <a:endParaRPr dirty="0"/>
          </a:p>
        </p:txBody>
      </p:sp>
      <p:sp>
        <p:nvSpPr>
          <p:cNvPr id="226" name="Google Shape;226;p4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32" name="Google Shape;232;p50"/>
          <p:cNvSpPr txBox="1">
            <a:spLocks noGrp="1"/>
          </p:cNvSpPr>
          <p:nvPr>
            <p:ph type="body" idx="1"/>
          </p:nvPr>
        </p:nvSpPr>
        <p:spPr>
          <a:xfrm>
            <a:off x="264950" y="1913675"/>
            <a:ext cx="7242600"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the three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8323B78D-1249-4639-95BB-C9439E9ECABE}"/>
              </a:ext>
            </a:extLst>
          </p:cNvPr>
          <p:cNvPicPr>
            <a:picLocks noChangeAspect="1"/>
          </p:cNvPicPr>
          <p:nvPr/>
        </p:nvPicPr>
        <p:blipFill>
          <a:blip r:embed="rId3"/>
          <a:stretch>
            <a:fillRect/>
          </a:stretch>
        </p:blipFill>
        <p:spPr>
          <a:xfrm>
            <a:off x="0" y="3427775"/>
            <a:ext cx="7772400" cy="2830958"/>
          </a:xfrm>
          <a:prstGeom prst="rect">
            <a:avLst/>
          </a:prstGeom>
        </p:spPr>
      </p:pic>
      <p:pic>
        <p:nvPicPr>
          <p:cNvPr id="5" name="Picture 4">
            <a:extLst>
              <a:ext uri="{FF2B5EF4-FFF2-40B4-BE49-F238E27FC236}">
                <a16:creationId xmlns:a16="http://schemas.microsoft.com/office/drawing/2014/main" id="{77437FB8-0C58-4F85-ACEF-06CEDB9A4B6C}"/>
              </a:ext>
            </a:extLst>
          </p:cNvPr>
          <p:cNvPicPr>
            <a:picLocks noChangeAspect="1"/>
          </p:cNvPicPr>
          <p:nvPr/>
        </p:nvPicPr>
        <p:blipFill>
          <a:blip r:embed="rId4"/>
          <a:stretch>
            <a:fillRect/>
          </a:stretch>
        </p:blipFill>
        <p:spPr>
          <a:xfrm>
            <a:off x="0" y="6397190"/>
            <a:ext cx="7772400" cy="40839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264950" y="1913675"/>
            <a:ext cx="7242600" cy="78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During the three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l" rtl="0">
              <a:spcBef>
                <a:spcPts val="1600"/>
              </a:spcBef>
              <a:spcAft>
                <a:spcPts val="0"/>
              </a:spcAft>
              <a:buNone/>
            </a:pPr>
            <a:r>
              <a:rPr lang="en-US" i="1" dirty="0"/>
              <a:t>(Conversion record from 01 October 2019- 01 January 2020)</a:t>
            </a:r>
          </a:p>
          <a:p>
            <a:pPr marL="0" lvl="0" indent="0" algn="l" rtl="0">
              <a:spcBef>
                <a:spcPts val="1600"/>
              </a:spcBef>
              <a:spcAft>
                <a:spcPts val="0"/>
              </a:spcAft>
              <a:buNone/>
            </a:pPr>
            <a:r>
              <a:rPr lang="en-US" i="1" dirty="0"/>
              <a:t>For finding out this we went to overview section of the Acquisition, and selected Top channels from Primary Dimension and Ecommerce from conversion. We can check the highest and lowest values easily from the bar graph. </a:t>
            </a:r>
          </a:p>
          <a:p>
            <a:pPr marL="0" lvl="0" indent="0" algn="l" rtl="0">
              <a:spcBef>
                <a:spcPts val="1600"/>
              </a:spcBef>
              <a:spcAft>
                <a:spcPts val="0"/>
              </a:spcAft>
              <a:buNone/>
            </a:pPr>
            <a:r>
              <a:rPr lang="en-US" i="1" dirty="0"/>
              <a:t>From the above slide we can see that Display has the highest bounce rate and minimum conversion. We can conclude that the display channel is not doing well or the page is unsatisfactory to the users. While the branded page search channel is doing good in terms of bounce rate and Ecommerce conversion rate. Generic paid search is doing much better compared to other channels in terms of Ecommerce conversion rate .i.e. this channel is leading to more transactions. The other paid search and referrals has also has the lowest Ecommerce conversion rates or are not leading to any conversion. These channels can be improved or can be given a second thought.</a:t>
            </a:r>
            <a:endParaRPr i="1" dirty="0"/>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1504</Words>
  <Application>Microsoft Office PowerPoint</Application>
  <PresentationFormat>Custom</PresentationFormat>
  <Paragraphs>91</Paragraphs>
  <Slides>19</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Open Sans SemiBold</vt:lpstr>
      <vt:lpstr>Helvetica Neue</vt:lpstr>
      <vt:lpstr>Open Sans Light</vt:lpstr>
      <vt:lpstr>Open Sans</vt:lpstr>
      <vt:lpstr>Arial</vt:lpstr>
      <vt:lpstr>Simple Light</vt:lpstr>
      <vt:lpstr>Simple Light</vt:lpstr>
      <vt:lpstr>Simple Light</vt:lpstr>
      <vt:lpstr>PowerPoint Presentation</vt:lpstr>
      <vt:lpstr>Part One:  Primary Views &amp; Filters </vt:lpstr>
      <vt:lpstr>Best Practice Check:      Three Primary Views</vt:lpstr>
      <vt:lpstr>2. Best Practice Check:      Filtering Internal Traffic</vt:lpstr>
      <vt:lpstr>Part Two:  Data Exploration</vt:lpstr>
      <vt:lpstr>Standard Display - Audience </vt:lpstr>
      <vt:lpstr>Standard Display - Audience </vt:lpstr>
      <vt:lpstr>Standard Display: Acquisition</vt:lpstr>
      <vt:lpstr>Standard Display: Acquisition</vt:lpstr>
      <vt:lpstr>Percentage Display: Conversion</vt:lpstr>
      <vt:lpstr>Comparison Display:  Behavior</vt:lpstr>
      <vt:lpstr>Percentage Display:  Audience</vt:lpstr>
      <vt:lpstr>Part Three:  Segmentation</vt:lpstr>
      <vt:lpstr>Segmentation: Instructions</vt:lpstr>
      <vt:lpstr>Audience Segment: Characteristic </vt:lpstr>
      <vt:lpstr>Q. Which Channel had the largest Ecommerce conversion with Desktop and Tablet as users?</vt:lpstr>
      <vt:lpstr>Audience Segment: Geography </vt:lpstr>
      <vt:lpstr>Audience Segment: User Behavior</vt:lpstr>
      <vt:lpstr> ANND 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Amlan</dc:creator>
  <cp:lastModifiedBy>Amlan</cp:lastModifiedBy>
  <cp:revision>28</cp:revision>
  <dcterms:modified xsi:type="dcterms:W3CDTF">2020-07-15T18:22:57Z</dcterms:modified>
</cp:coreProperties>
</file>