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Lst>
  <p:notesMasterIdLst>
    <p:notesMasterId r:id="rId31"/>
  </p:notesMasterIdLst>
  <p:sldIdLst>
    <p:sldId id="256"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7" r:id="rId19"/>
    <p:sldId id="274" r:id="rId20"/>
    <p:sldId id="275" r:id="rId21"/>
    <p:sldId id="276" r:id="rId22"/>
    <p:sldId id="278" r:id="rId23"/>
    <p:sldId id="279" r:id="rId24"/>
    <p:sldId id="280" r:id="rId25"/>
    <p:sldId id="281" r:id="rId26"/>
    <p:sldId id="282" r:id="rId27"/>
    <p:sldId id="283" r:id="rId28"/>
    <p:sldId id="284" r:id="rId29"/>
    <p:sldId id="285" r:id="rId30"/>
  </p:sldIdLst>
  <p:sldSz cx="7772400" cy="10058400"/>
  <p:notesSz cx="6858000" cy="9144000"/>
  <p:embeddedFontLst>
    <p:embeddedFont>
      <p:font typeface="Helvetica Neue" panose="020B0604020202020204" charset="0"/>
      <p:regular r:id="rId32"/>
      <p:bold r:id="rId33"/>
      <p:italic r:id="rId34"/>
      <p:boldItalic r:id="rId35"/>
    </p:embeddedFont>
    <p:embeddedFont>
      <p:font typeface="Open Sans" panose="020B0604020202020204" charset="0"/>
      <p:regular r:id="rId36"/>
      <p:bold r:id="rId37"/>
      <p:italic r:id="rId38"/>
      <p:boldItalic r:id="rId39"/>
    </p:embeddedFont>
    <p:embeddedFont>
      <p:font typeface="Open Sans Light" panose="020B0604020202020204" charset="0"/>
      <p:regular r:id="rId40"/>
      <p:bold r:id="rId41"/>
      <p:italic r:id="rId42"/>
      <p:boldItalic r:id="rId43"/>
    </p:embeddedFont>
    <p:embeddedFont>
      <p:font typeface="Open Sans SemiBold"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94" autoAdjust="0"/>
  </p:normalViewPr>
  <p:slideViewPr>
    <p:cSldViewPr snapToGrid="0">
      <p:cViewPr varScale="1">
        <p:scale>
          <a:sx n="51" d="100"/>
          <a:sy n="51" d="100"/>
        </p:scale>
        <p:origin x="21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a9f40c9c8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a9f40c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2bf448a5f_0_14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2bf448a5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2bf448a5f_0_14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2bf448a5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bf448a5f_0_15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bf448a5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a9f40c9c8_0_8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a9f40c9c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020f252f2_0_3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020f252f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020f252f2_0_4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020f252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020f252f2_0_5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020f252f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020f252f2_0_5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020f252f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ad3930b69_1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ad3930b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a96ff8925_0_1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a96ff892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a96ff8925_0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a96ff892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020f252f2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020f252f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a96ff8925_0_23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a96ff892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2bf448a5f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2bf448a5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2c26f7259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2c26f72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2bf448a5f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2bf448a5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2bf448a5f_0_9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2bf448a5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
        <p:cNvGrpSpPr/>
        <p:nvPr/>
      </p:nvGrpSpPr>
      <p:grpSpPr>
        <a:xfrm>
          <a:off x="0" y="0"/>
          <a:ext cx="0" cy="0"/>
          <a:chOff x="0" y="0"/>
          <a:chExt cx="0" cy="0"/>
        </a:xfrm>
      </p:grpSpPr>
      <p:sp>
        <p:nvSpPr>
          <p:cNvPr id="49" name="Google Shape;49;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0" name="Google Shape;50;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58" name="Google Shape;58;p1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60" name="Google Shape;60;p1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64" name="Google Shape;64;p1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5" name="Google Shape;65;p17"/>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8"/>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8"/>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0" name="Google Shape;70;p1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1" name="Google Shape;71;p18"/>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9"/>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5" name="Google Shape;75;p19"/>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2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6"/>
        <p:cNvGrpSpPr/>
        <p:nvPr/>
      </p:nvGrpSpPr>
      <p:grpSpPr>
        <a:xfrm>
          <a:off x="0" y="0"/>
          <a:ext cx="0" cy="0"/>
          <a:chOff x="0" y="0"/>
          <a:chExt cx="0" cy="0"/>
        </a:xfrm>
      </p:grpSpPr>
      <p:sp>
        <p:nvSpPr>
          <p:cNvPr id="107" name="Google Shape;107;p28"/>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8" name="Google Shape;108;p28"/>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 name="Google Shape;112;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16" name="Google Shape;116;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30"/>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3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21" name="Google Shape;121;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32"/>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5" name="Google Shape;125;p32"/>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6" name="Google Shape;126;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7" name="Google Shape;17;p4"/>
          <p:cNvPicPr preferRelativeResize="0"/>
          <p:nvPr/>
        </p:nvPicPr>
        <p:blipFill>
          <a:blip r:embed="rId2">
            <a:alphaModFix/>
          </a:blip>
          <a:stretch>
            <a:fillRect/>
          </a:stretch>
        </p:blipFill>
        <p:spPr>
          <a:xfrm>
            <a:off x="338800" y="251396"/>
            <a:ext cx="1250250" cy="618875"/>
          </a:xfrm>
          <a:prstGeom prst="rect">
            <a:avLst/>
          </a:prstGeom>
          <a:noFill/>
          <a:ln>
            <a:noFill/>
          </a:ln>
        </p:spPr>
      </p:pic>
      <p:pic>
        <p:nvPicPr>
          <p:cNvPr id="18" name="Google Shape;18;p4"/>
          <p:cNvPicPr preferRelativeResize="0"/>
          <p:nvPr/>
        </p:nvPicPr>
        <p:blipFill>
          <a:blip r:embed="rId3">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3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sp>
        <p:nvSpPr>
          <p:cNvPr id="131" name="Google Shape;131;p34"/>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 name="Google Shape;132;p34"/>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3" name="Google Shape;133;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sp>
        <p:nvSpPr>
          <p:cNvPr id="135" name="Google Shape;135;p35"/>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6" name="Google Shape;136;p3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7"/>
        <p:cNvGrpSpPr/>
        <p:nvPr/>
      </p:nvGrpSpPr>
      <p:grpSpPr>
        <a:xfrm>
          <a:off x="0" y="0"/>
          <a:ext cx="0" cy="0"/>
          <a:chOff x="0" y="0"/>
          <a:chExt cx="0" cy="0"/>
        </a:xfrm>
      </p:grpSpPr>
      <p:sp>
        <p:nvSpPr>
          <p:cNvPr id="138" name="Google Shape;138;p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6"/>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0" name="Google Shape;140;p36"/>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36"/>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2" name="Google Shape;142;p3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37"/>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45" name="Google Shape;145;p3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6"/>
        <p:cNvGrpSpPr/>
        <p:nvPr/>
      </p:nvGrpSpPr>
      <p:grpSpPr>
        <a:xfrm>
          <a:off x="0" y="0"/>
          <a:ext cx="0" cy="0"/>
          <a:chOff x="0" y="0"/>
          <a:chExt cx="0" cy="0"/>
        </a:xfrm>
      </p:grpSpPr>
      <p:sp>
        <p:nvSpPr>
          <p:cNvPr id="147" name="Google Shape;147;p38"/>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8" name="Google Shape;148;p38"/>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9" name="Google Shape;149;p3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5" name="Google Shape;25;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4" name="Google Shape;44;p1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45" name="Google Shape;45;p1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6" name="Google Shape;46;p1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7" name="Google Shape;47;p13"/>
          <p:cNvSpPr txBox="1"/>
          <p:nvPr/>
        </p:nvSpPr>
        <p:spPr>
          <a:xfrm>
            <a:off x="885000" y="9512818"/>
            <a:ext cx="6002400" cy="31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E3D49"/>
                </a:solidFill>
                <a:latin typeface="Open Sans SemiBold"/>
                <a:ea typeface="Open Sans SemiBold"/>
                <a:cs typeface="Open Sans SemiBold"/>
                <a:sym typeface="Open Sans SemiBold"/>
              </a:rPr>
              <a:t>LEARN MORE </a:t>
            </a:r>
            <a:r>
              <a:rPr lang="en" sz="1500">
                <a:solidFill>
                  <a:srgbClr val="2E3D49"/>
                </a:solidFill>
                <a:latin typeface="Open Sans Light"/>
                <a:ea typeface="Open Sans Light"/>
                <a:cs typeface="Open Sans Light"/>
                <a:sym typeface="Open Sans Light"/>
              </a:rPr>
              <a:t>udacity.com/google-analytics</a:t>
            </a:r>
            <a:endParaRPr sz="1500">
              <a:solidFill>
                <a:srgbClr val="2E3D49"/>
              </a:solidFill>
              <a:latin typeface="Open Sans Light"/>
              <a:ea typeface="Open Sans Light"/>
              <a:cs typeface="Open Sans Light"/>
              <a:sym typeface="Open Sans Light"/>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2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04" name="Google Shape;104;p27"/>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27"/>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40"/>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157" name="Google Shape;157;p40"/>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58" name="Google Shape;158;p40"/>
          <p:cNvSpPr/>
          <p:nvPr/>
        </p:nvSpPr>
        <p:spPr>
          <a:xfrm>
            <a:off x="1047451" y="8542652"/>
            <a:ext cx="5677500" cy="13716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Advanced Displays, Segmentation &amp; Filtering</a:t>
            </a:r>
            <a:br>
              <a:rPr lang="en" sz="3600">
                <a:solidFill>
                  <a:srgbClr val="2E3D49"/>
                </a:solidFill>
                <a:latin typeface="Open Sans Light"/>
                <a:ea typeface="Open Sans Light"/>
                <a:cs typeface="Open Sans Light"/>
                <a:sym typeface="Open Sans Light"/>
              </a:rPr>
            </a:br>
            <a:endParaRPr sz="3600">
              <a:solidFill>
                <a:srgbClr val="2E3D49"/>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BECBD6"/>
              </a:buClr>
              <a:buFont typeface="Open Sans"/>
              <a:buNone/>
            </a:pPr>
            <a:endParaRPr sz="2400">
              <a:solidFill>
                <a:srgbClr val="BECBD6"/>
              </a:solidFill>
              <a:latin typeface="Open Sans"/>
              <a:ea typeface="Open Sans"/>
              <a:cs typeface="Open Sans"/>
              <a:sym typeface="Open Sans"/>
            </a:endParaRPr>
          </a:p>
        </p:txBody>
      </p:sp>
      <p:sp>
        <p:nvSpPr>
          <p:cNvPr id="159" name="Google Shape;159;p40"/>
          <p:cNvSpPr/>
          <p:nvPr/>
        </p:nvSpPr>
        <p:spPr>
          <a:xfrm>
            <a:off x="0" y="734900"/>
            <a:ext cx="7772400" cy="1077300"/>
          </a:xfrm>
          <a:prstGeom prst="rect">
            <a:avLst/>
          </a:prstGeom>
          <a:noFill/>
          <a:ln>
            <a:noFill/>
          </a:ln>
        </p:spPr>
        <p:txBody>
          <a:bodyPr spcFirstLastPara="1" wrap="square" lIns="26775" tIns="26775" rIns="26775" bIns="26775" anchor="ctr" anchorCtr="0">
            <a:noAutofit/>
          </a:bodyPr>
          <a:lstStyle/>
          <a:p>
            <a:pPr marL="0" lvl="0" indent="0" algn="ctr" rtl="0">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Google Analytics</a:t>
            </a:r>
            <a:endParaRPr sz="3600">
              <a:solidFill>
                <a:srgbClr val="FFFFFF"/>
              </a:solidFill>
              <a:latin typeface="Open Sans Light"/>
              <a:ea typeface="Open Sans Light"/>
              <a:cs typeface="Open Sans Light"/>
              <a:sym typeface="Open Sans Light"/>
            </a:endParaRPr>
          </a:p>
        </p:txBody>
      </p:sp>
      <p:pic>
        <p:nvPicPr>
          <p:cNvPr id="160" name="Google Shape;160;p40"/>
          <p:cNvPicPr preferRelativeResize="0"/>
          <p:nvPr/>
        </p:nvPicPr>
        <p:blipFill>
          <a:blip r:embed="rId4">
            <a:alphaModFix/>
          </a:blip>
          <a:stretch>
            <a:fillRect/>
          </a:stretch>
        </p:blipFill>
        <p:spPr>
          <a:xfrm>
            <a:off x="2903648" y="2940150"/>
            <a:ext cx="1654200" cy="81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2"/>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Percentage Display: Conversion</a:t>
            </a:r>
            <a:endParaRPr sz="2400">
              <a:solidFill>
                <a:srgbClr val="02B3E4"/>
              </a:solidFill>
              <a:latin typeface="Open Sans Light"/>
              <a:ea typeface="Open Sans Light"/>
              <a:cs typeface="Open Sans Light"/>
              <a:sym typeface="Open Sans Light"/>
            </a:endParaRPr>
          </a:p>
        </p:txBody>
      </p:sp>
      <p:sp>
        <p:nvSpPr>
          <p:cNvPr id="248" name="Google Shape;248;p52"/>
          <p:cNvSpPr txBox="1">
            <a:spLocks noGrp="1"/>
          </p:cNvSpPr>
          <p:nvPr>
            <p:ph type="body" idx="1"/>
          </p:nvPr>
        </p:nvSpPr>
        <p:spPr>
          <a:xfrm>
            <a:off x="264950" y="1913675"/>
            <a:ext cx="7242600" cy="18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During the three month period you’ve selected, which Product Category contributed the highest number of unique purchases for New Users and which Product Category was responsible for the largest percentage of revenue for New Users? (Screenshot(s) only; no elaboration required.)</a:t>
            </a:r>
            <a:endParaRPr dirty="0"/>
          </a:p>
          <a:p>
            <a:pPr marL="0" lvl="0" indent="0" algn="l" rtl="0">
              <a:spcBef>
                <a:spcPts val="1600"/>
              </a:spcBef>
              <a:spcAft>
                <a:spcPts val="0"/>
              </a:spcAft>
              <a:buNone/>
            </a:pPr>
            <a:endParaRPr i="1" dirty="0"/>
          </a:p>
          <a:p>
            <a:pPr marL="0" indent="0">
              <a:spcBef>
                <a:spcPts val="1600"/>
              </a:spcBef>
              <a:spcAft>
                <a:spcPts val="1600"/>
              </a:spcAft>
              <a:buNone/>
            </a:pPr>
            <a:r>
              <a:rPr lang="en-US" i="1" dirty="0"/>
              <a:t>( Record from 01 October 2019- 01 January 2020)</a:t>
            </a:r>
          </a:p>
          <a:p>
            <a:pPr marL="0" indent="0">
              <a:spcBef>
                <a:spcPts val="1600"/>
              </a:spcBef>
              <a:spcAft>
                <a:spcPts val="1600"/>
              </a:spcAft>
              <a:buNone/>
            </a:pPr>
            <a:endParaRPr lang="en-US" i="1" dirty="0"/>
          </a:p>
          <a:p>
            <a:pPr marL="0" lvl="0" indent="0" algn="l" rtl="0">
              <a:spcBef>
                <a:spcPts val="1600"/>
              </a:spcBef>
              <a:spcAft>
                <a:spcPts val="1600"/>
              </a:spcAft>
              <a:buNone/>
            </a:pPr>
            <a:endParaRPr dirty="0"/>
          </a:p>
        </p:txBody>
      </p:sp>
      <p:sp>
        <p:nvSpPr>
          <p:cNvPr id="251" name="Google Shape;251;p52"/>
          <p:cNvSpPr txBox="1"/>
          <p:nvPr/>
        </p:nvSpPr>
        <p:spPr>
          <a:xfrm>
            <a:off x="682550" y="481170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rgbClr val="FFFFFF"/>
                </a:solidFill>
                <a:latin typeface="Open Sans"/>
                <a:ea typeface="Open Sans"/>
                <a:cs typeface="Open Sans"/>
                <a:sym typeface="Open Sans"/>
              </a:rPr>
              <a:t>Replace this box with screenshot fm report </a:t>
            </a:r>
            <a:endParaRPr sz="3600"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71FFE2E1-6E04-41E3-962E-6AEF841B9196}"/>
              </a:ext>
            </a:extLst>
          </p:cNvPr>
          <p:cNvPicPr>
            <a:picLocks noChangeAspect="1"/>
          </p:cNvPicPr>
          <p:nvPr/>
        </p:nvPicPr>
        <p:blipFill>
          <a:blip r:embed="rId3"/>
          <a:stretch>
            <a:fillRect/>
          </a:stretch>
        </p:blipFill>
        <p:spPr>
          <a:xfrm>
            <a:off x="1000125" y="4648200"/>
            <a:ext cx="5491815" cy="2409826"/>
          </a:xfrm>
          <a:prstGeom prst="rect">
            <a:avLst/>
          </a:prstGeom>
        </p:spPr>
      </p:pic>
      <p:pic>
        <p:nvPicPr>
          <p:cNvPr id="5" name="Picture 4">
            <a:extLst>
              <a:ext uri="{FF2B5EF4-FFF2-40B4-BE49-F238E27FC236}">
                <a16:creationId xmlns:a16="http://schemas.microsoft.com/office/drawing/2014/main" id="{E77273B4-6C3E-4458-9A90-C6F208CAEF13}"/>
              </a:ext>
            </a:extLst>
          </p:cNvPr>
          <p:cNvPicPr>
            <a:picLocks noChangeAspect="1"/>
          </p:cNvPicPr>
          <p:nvPr/>
        </p:nvPicPr>
        <p:blipFill>
          <a:blip r:embed="rId4"/>
          <a:stretch>
            <a:fillRect/>
          </a:stretch>
        </p:blipFill>
        <p:spPr>
          <a:xfrm>
            <a:off x="264950" y="7259952"/>
            <a:ext cx="6945475" cy="29045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3"/>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Comparison Display:  Behavior</a:t>
            </a:r>
            <a:endParaRPr sz="2400">
              <a:solidFill>
                <a:srgbClr val="02B3E4"/>
              </a:solidFill>
              <a:latin typeface="Open Sans Light"/>
              <a:ea typeface="Open Sans Light"/>
              <a:cs typeface="Open Sans Light"/>
              <a:sym typeface="Open Sans Light"/>
            </a:endParaRPr>
          </a:p>
        </p:txBody>
      </p:sp>
      <p:sp>
        <p:nvSpPr>
          <p:cNvPr id="257" name="Google Shape;257;p53"/>
          <p:cNvSpPr txBox="1">
            <a:spLocks noGrp="1"/>
          </p:cNvSpPr>
          <p:nvPr>
            <p:ph type="body" idx="1"/>
          </p:nvPr>
        </p:nvSpPr>
        <p:spPr>
          <a:xfrm>
            <a:off x="264950" y="1913675"/>
            <a:ext cx="72426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traffic from All Users between the start and end of your three month period, please provide a comparison report showing Site Speed Page timings for our top ten pages (based on pageviews) and identify any potential troublespots.  </a:t>
            </a:r>
            <a:endParaRPr lang="en" i="1" dirty="0"/>
          </a:p>
          <a:p>
            <a:pPr marL="0" lvl="0" indent="0" algn="l" rtl="0">
              <a:spcBef>
                <a:spcPts val="0"/>
              </a:spcBef>
              <a:spcAft>
                <a:spcPts val="0"/>
              </a:spcAft>
              <a:buNone/>
            </a:pPr>
            <a:r>
              <a:rPr lang="en-US" i="1" dirty="0"/>
              <a:t>(Record from 01 October 2019- 01 January 2020)</a:t>
            </a:r>
          </a:p>
          <a:p>
            <a:pPr marL="0" lvl="0" indent="0" algn="l" rtl="0">
              <a:spcBef>
                <a:spcPts val="0"/>
              </a:spcBef>
              <a:spcAft>
                <a:spcPts val="0"/>
              </a:spcAft>
              <a:buNone/>
            </a:pPr>
            <a:r>
              <a:rPr lang="en-US" sz="1200" i="1" dirty="0"/>
              <a:t>We can see that /store.html,/store.html/</a:t>
            </a:r>
            <a:r>
              <a:rPr lang="en-US" sz="1200" i="1" dirty="0" err="1"/>
              <a:t>quickview</a:t>
            </a:r>
            <a:r>
              <a:rPr lang="en-US" sz="1200" i="1" dirty="0"/>
              <a:t>,/</a:t>
            </a:r>
            <a:r>
              <a:rPr lang="en-US" sz="1200" i="1" dirty="0" err="1"/>
              <a:t>google+redesign</a:t>
            </a:r>
            <a:r>
              <a:rPr lang="en-US" sz="1200" i="1" dirty="0"/>
              <a:t>/</a:t>
            </a:r>
            <a:r>
              <a:rPr lang="en-US" sz="1200" i="1" dirty="0" err="1"/>
              <a:t>shop+by+brand</a:t>
            </a:r>
            <a:r>
              <a:rPr lang="en-US" sz="1200" i="1" dirty="0"/>
              <a:t>/</a:t>
            </a:r>
            <a:r>
              <a:rPr lang="en-US" sz="1200" i="1" dirty="0" err="1"/>
              <a:t>youtube</a:t>
            </a:r>
            <a:r>
              <a:rPr lang="en-US" sz="1200" i="1" dirty="0"/>
              <a:t> are having site loading speed greater than the average time of all pages to load. These pages can be reworked or troubleshot so that they can have good loading speeds or takes less time to load. </a:t>
            </a:r>
          </a:p>
          <a:p>
            <a:pPr marL="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497DE09F-11F4-48D6-A1DD-BDC0A3711BAB}"/>
              </a:ext>
            </a:extLst>
          </p:cNvPr>
          <p:cNvPicPr>
            <a:picLocks noChangeAspect="1"/>
          </p:cNvPicPr>
          <p:nvPr/>
        </p:nvPicPr>
        <p:blipFill>
          <a:blip r:embed="rId3"/>
          <a:stretch>
            <a:fillRect/>
          </a:stretch>
        </p:blipFill>
        <p:spPr>
          <a:xfrm>
            <a:off x="495298" y="4690088"/>
            <a:ext cx="6257925" cy="2437544"/>
          </a:xfrm>
          <a:prstGeom prst="rect">
            <a:avLst/>
          </a:prstGeom>
        </p:spPr>
      </p:pic>
      <p:pic>
        <p:nvPicPr>
          <p:cNvPr id="5" name="Picture 4">
            <a:extLst>
              <a:ext uri="{FF2B5EF4-FFF2-40B4-BE49-F238E27FC236}">
                <a16:creationId xmlns:a16="http://schemas.microsoft.com/office/drawing/2014/main" id="{68F6058B-488B-48F0-A291-ED96B6440ABF}"/>
              </a:ext>
            </a:extLst>
          </p:cNvPr>
          <p:cNvPicPr>
            <a:picLocks noChangeAspect="1"/>
          </p:cNvPicPr>
          <p:nvPr/>
        </p:nvPicPr>
        <p:blipFill>
          <a:blip r:embed="rId4"/>
          <a:stretch>
            <a:fillRect/>
          </a:stretch>
        </p:blipFill>
        <p:spPr>
          <a:xfrm>
            <a:off x="856469" y="7239000"/>
            <a:ext cx="5535585" cy="25360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4"/>
          <p:cNvSpPr txBox="1">
            <a:spLocks noGrp="1"/>
          </p:cNvSpPr>
          <p:nvPr>
            <p:ph type="title"/>
          </p:nvPr>
        </p:nvSpPr>
        <p:spPr>
          <a:xfrm>
            <a:off x="264950" y="742700"/>
            <a:ext cx="7242600" cy="13794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Percentage Display:  Audience</a:t>
            </a:r>
            <a:endParaRPr sz="2400">
              <a:solidFill>
                <a:srgbClr val="02B3E4"/>
              </a:solidFill>
              <a:latin typeface="Open Sans Light"/>
              <a:ea typeface="Open Sans Light"/>
              <a:cs typeface="Open Sans Light"/>
              <a:sym typeface="Open Sans Light"/>
            </a:endParaRPr>
          </a:p>
        </p:txBody>
      </p:sp>
      <p:sp>
        <p:nvSpPr>
          <p:cNvPr id="266" name="Google Shape;266;p54"/>
          <p:cNvSpPr txBox="1">
            <a:spLocks noGrp="1"/>
          </p:cNvSpPr>
          <p:nvPr>
            <p:ph type="body" idx="1"/>
          </p:nvPr>
        </p:nvSpPr>
        <p:spPr>
          <a:xfrm>
            <a:off x="264950" y="1913675"/>
            <a:ext cx="7242600" cy="22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Please go into the Audience → Overview → Mobile report and provide a screenshot or screenshots that show the following:  Between the start and end of the three month period you’ve chosen, please provide percentage charts (pie charts) that show what percentage of All Users came from mobile, desktop, and tablet devices and what percentage of Paid Traffic Users came from mobile, desktop, and tablet devices.  </a:t>
            </a:r>
          </a:p>
          <a:p>
            <a:pPr marL="0" indent="0">
              <a:buNone/>
            </a:pPr>
            <a:r>
              <a:rPr lang="en-US" i="1" dirty="0"/>
              <a:t>(Record from 01 October 2019- 01 January 2020)</a:t>
            </a:r>
          </a:p>
          <a:p>
            <a:pPr marL="0" lvl="0" indent="0" algn="l" rtl="0">
              <a:spcBef>
                <a:spcPts val="0"/>
              </a:spcBef>
              <a:spcAft>
                <a:spcPts val="0"/>
              </a:spcAft>
              <a:buNone/>
            </a:pPr>
            <a:endParaRPr i="1" dirty="0"/>
          </a:p>
          <a:p>
            <a:pPr marL="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0917FEF2-A1CC-4BF6-A060-70051E05BC1C}"/>
              </a:ext>
            </a:extLst>
          </p:cNvPr>
          <p:cNvPicPr>
            <a:picLocks noChangeAspect="1"/>
          </p:cNvPicPr>
          <p:nvPr/>
        </p:nvPicPr>
        <p:blipFill>
          <a:blip r:embed="rId3"/>
          <a:stretch>
            <a:fillRect/>
          </a:stretch>
        </p:blipFill>
        <p:spPr>
          <a:xfrm>
            <a:off x="723899" y="4591050"/>
            <a:ext cx="6011497" cy="2336879"/>
          </a:xfrm>
          <a:prstGeom prst="rect">
            <a:avLst/>
          </a:prstGeom>
        </p:spPr>
      </p:pic>
      <p:pic>
        <p:nvPicPr>
          <p:cNvPr id="5" name="Picture 4">
            <a:extLst>
              <a:ext uri="{FF2B5EF4-FFF2-40B4-BE49-F238E27FC236}">
                <a16:creationId xmlns:a16="http://schemas.microsoft.com/office/drawing/2014/main" id="{01051385-9140-440A-98B7-660E7AAF5DD6}"/>
              </a:ext>
            </a:extLst>
          </p:cNvPr>
          <p:cNvPicPr>
            <a:picLocks noChangeAspect="1"/>
          </p:cNvPicPr>
          <p:nvPr/>
        </p:nvPicPr>
        <p:blipFill>
          <a:blip r:embed="rId4"/>
          <a:stretch>
            <a:fillRect/>
          </a:stretch>
        </p:blipFill>
        <p:spPr>
          <a:xfrm>
            <a:off x="628650" y="6927929"/>
            <a:ext cx="6515100" cy="29103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sp>
        <p:nvSpPr>
          <p:cNvPr id="274" name="Google Shape;274;p55"/>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275" name="Google Shape;275;p55"/>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sp>
        <p:nvSpPr>
          <p:cNvPr id="280" name="Google Shape;280;p56"/>
          <p:cNvSpPr txBox="1">
            <a:spLocks noGrp="1"/>
          </p:cNvSpPr>
          <p:nvPr>
            <p:ph type="title"/>
          </p:nvPr>
        </p:nvSpPr>
        <p:spPr>
          <a:xfrm>
            <a:off x="264895" y="9379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2E3D49"/>
                </a:solidFill>
                <a:latin typeface="Open Sans Light"/>
                <a:ea typeface="Open Sans Light"/>
                <a:cs typeface="Open Sans Light"/>
                <a:sym typeface="Open Sans Light"/>
              </a:rPr>
              <a:t>Segmentation: Instructions</a:t>
            </a:r>
            <a:endParaRPr sz="3200">
              <a:solidFill>
                <a:srgbClr val="2E3D49"/>
              </a:solidFill>
              <a:latin typeface="Open Sans Light"/>
              <a:ea typeface="Open Sans Light"/>
              <a:cs typeface="Open Sans Light"/>
              <a:sym typeface="Open Sans Light"/>
            </a:endParaRPr>
          </a:p>
        </p:txBody>
      </p:sp>
      <p:sp>
        <p:nvSpPr>
          <p:cNvPr id="281" name="Google Shape;281;p56"/>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a:solidFill>
                  <a:srgbClr val="525C65"/>
                </a:solidFill>
                <a:latin typeface="Open Sans Light"/>
                <a:ea typeface="Open Sans Light"/>
                <a:cs typeface="Open Sans Light"/>
                <a:sym typeface="Open Sans Light"/>
              </a:rPr>
              <a:t>Segmentation helps provide clarity, insight, and confidence in data by making it more specific and actionable.</a:t>
            </a:r>
            <a:endParaRPr sz="1800"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None/>
            </a:pPr>
            <a:r>
              <a:rPr lang="en" sz="1800" i="1" u="sng" dirty="0">
                <a:solidFill>
                  <a:srgbClr val="525C65"/>
                </a:solidFill>
                <a:latin typeface="Open Sans Light"/>
                <a:ea typeface="Open Sans Light"/>
                <a:cs typeface="Open Sans Light"/>
                <a:sym typeface="Open Sans Light"/>
              </a:rPr>
              <a:t>To demonstrate your knowledge:</a:t>
            </a:r>
            <a:r>
              <a:rPr lang="en" sz="1800" u="sng" dirty="0">
                <a:solidFill>
                  <a:srgbClr val="525C65"/>
                </a:solidFill>
                <a:latin typeface="Open Sans Light"/>
                <a:ea typeface="Open Sans Light"/>
                <a:cs typeface="Open Sans Light"/>
                <a:sym typeface="Open Sans Light"/>
              </a:rPr>
              <a:t> </a:t>
            </a:r>
            <a:endParaRPr sz="1800" u="sng" dirty="0">
              <a:solidFill>
                <a:srgbClr val="525C65"/>
              </a:solidFill>
              <a:latin typeface="Open Sans Light"/>
              <a:ea typeface="Open Sans Light"/>
              <a:cs typeface="Open Sans Light"/>
              <a:sym typeface="Open Sans Light"/>
            </a:endParaRPr>
          </a:p>
          <a:p>
            <a:pPr marL="457200" lvl="0" indent="-342900" algn="l" rtl="0">
              <a:lnSpc>
                <a:spcPct val="100000"/>
              </a:lnSpc>
              <a:spcBef>
                <a:spcPts val="1100"/>
              </a:spcBef>
              <a:spcAft>
                <a:spcPts val="0"/>
              </a:spcAft>
              <a:buClr>
                <a:srgbClr val="525C65"/>
              </a:buClr>
              <a:buSzPts val="1800"/>
              <a:buFont typeface="Open Sans Light"/>
              <a:buChar char="●"/>
            </a:pPr>
            <a:r>
              <a:rPr lang="en" sz="1800" dirty="0">
                <a:solidFill>
                  <a:srgbClr val="525C65"/>
                </a:solidFill>
                <a:latin typeface="Open Sans Light"/>
                <a:ea typeface="Open Sans Light"/>
                <a:cs typeface="Open Sans Light"/>
                <a:sym typeface="Open Sans Light"/>
              </a:rPr>
              <a:t>Identify and create three different audience segments and apply them to your data:</a:t>
            </a:r>
            <a:endParaRPr sz="1800" dirty="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dirty="0">
                <a:solidFill>
                  <a:srgbClr val="525C65"/>
                </a:solidFill>
                <a:latin typeface="Open Sans Light"/>
                <a:ea typeface="Open Sans Light"/>
                <a:cs typeface="Open Sans Light"/>
                <a:sym typeface="Open Sans Light"/>
              </a:rPr>
              <a:t>one based on audience characteristic (such as technology or demographics)</a:t>
            </a:r>
            <a:endParaRPr sz="1800" dirty="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dirty="0">
                <a:solidFill>
                  <a:srgbClr val="525C65"/>
                </a:solidFill>
                <a:latin typeface="Open Sans Light"/>
                <a:ea typeface="Open Sans Light"/>
                <a:cs typeface="Open Sans Light"/>
                <a:sym typeface="Open Sans Light"/>
              </a:rPr>
              <a:t>one based on geography</a:t>
            </a:r>
            <a:endParaRPr sz="1800" dirty="0">
              <a:solidFill>
                <a:srgbClr val="525C65"/>
              </a:solidFill>
              <a:latin typeface="Open Sans Light"/>
              <a:ea typeface="Open Sans Light"/>
              <a:cs typeface="Open Sans Light"/>
              <a:sym typeface="Open Sans Light"/>
            </a:endParaRPr>
          </a:p>
          <a:p>
            <a:pPr marL="914400" lvl="1" indent="-317500" algn="l" rtl="0">
              <a:lnSpc>
                <a:spcPct val="100000"/>
              </a:lnSpc>
              <a:spcBef>
                <a:spcPts val="0"/>
              </a:spcBef>
              <a:spcAft>
                <a:spcPts val="0"/>
              </a:spcAft>
              <a:buClr>
                <a:srgbClr val="525C65"/>
              </a:buClr>
              <a:buSzPts val="1400"/>
              <a:buFont typeface="Open Sans Light"/>
              <a:buChar char="○"/>
            </a:pPr>
            <a:r>
              <a:rPr lang="en" sz="1800" dirty="0">
                <a:solidFill>
                  <a:srgbClr val="525C65"/>
                </a:solidFill>
                <a:latin typeface="Open Sans Light"/>
                <a:ea typeface="Open Sans Light"/>
                <a:cs typeface="Open Sans Light"/>
                <a:sym typeface="Open Sans Light"/>
              </a:rPr>
              <a:t>one based on user behaviors</a:t>
            </a:r>
            <a:endParaRPr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r>
              <a:rPr lang="en" sz="1800" dirty="0">
                <a:solidFill>
                  <a:srgbClr val="525C65"/>
                </a:solidFill>
                <a:latin typeface="Open Sans Light"/>
                <a:ea typeface="Open Sans Light"/>
                <a:cs typeface="Open Sans Light"/>
                <a:sym typeface="Open Sans Light"/>
              </a:rPr>
              <a:t>Change the scope for the behavior segment between </a:t>
            </a:r>
            <a:r>
              <a:rPr lang="en" sz="1800" i="1" dirty="0">
                <a:solidFill>
                  <a:srgbClr val="525C65"/>
                </a:solidFill>
                <a:latin typeface="Open Sans Light"/>
                <a:ea typeface="Open Sans Light"/>
                <a:cs typeface="Open Sans Light"/>
                <a:sym typeface="Open Sans Light"/>
              </a:rPr>
              <a:t>Sessions</a:t>
            </a:r>
            <a:r>
              <a:rPr lang="en" sz="1800" dirty="0">
                <a:solidFill>
                  <a:srgbClr val="525C65"/>
                </a:solidFill>
                <a:latin typeface="Open Sans Light"/>
                <a:ea typeface="Open Sans Light"/>
                <a:cs typeface="Open Sans Light"/>
                <a:sym typeface="Open Sans Light"/>
              </a:rPr>
              <a:t> and </a:t>
            </a:r>
            <a:r>
              <a:rPr lang="en" sz="1800" i="1" dirty="0">
                <a:solidFill>
                  <a:srgbClr val="525C65"/>
                </a:solidFill>
                <a:latin typeface="Open Sans Light"/>
                <a:ea typeface="Open Sans Light"/>
                <a:cs typeface="Open Sans Light"/>
                <a:sym typeface="Open Sans Light"/>
              </a:rPr>
              <a:t>Users</a:t>
            </a:r>
            <a:r>
              <a:rPr lang="en" sz="1800" dirty="0">
                <a:solidFill>
                  <a:srgbClr val="525C65"/>
                </a:solidFill>
                <a:latin typeface="Open Sans Light"/>
                <a:ea typeface="Open Sans Light"/>
                <a:cs typeface="Open Sans Light"/>
                <a:sym typeface="Open Sans Light"/>
              </a:rPr>
              <a:t> to see how this impacts metrics such as goal conversion rate.</a:t>
            </a:r>
            <a:endParaRPr sz="1800" dirty="0">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b="1" dirty="0">
                <a:solidFill>
                  <a:srgbClr val="525C65"/>
                </a:solidFill>
                <a:latin typeface="Open Sans"/>
                <a:ea typeface="Open Sans"/>
                <a:cs typeface="Open Sans"/>
                <a:sym typeface="Open Sans"/>
              </a:rPr>
              <a:t>Take screenshots showing each of your segments applied to the data and explain the segment and the results in the notes section. Place these items on the slides that follow. </a:t>
            </a:r>
            <a:endParaRPr sz="1800" dirty="0">
              <a:solidFill>
                <a:srgbClr val="525C65"/>
              </a:solidFill>
              <a:latin typeface="Open Sans Light"/>
              <a:ea typeface="Open Sans Light"/>
              <a:cs typeface="Open Sans Light"/>
              <a:sym typeface="Open Sans Light"/>
            </a:endParaRPr>
          </a:p>
        </p:txBody>
      </p:sp>
      <p:sp>
        <p:nvSpPr>
          <p:cNvPr id="282" name="Google Shape;282;p56"/>
          <p:cNvSpPr txBox="1"/>
          <p:nvPr/>
        </p:nvSpPr>
        <p:spPr>
          <a:xfrm>
            <a:off x="884100" y="7546801"/>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Light"/>
                <a:ea typeface="Open Sans Light"/>
                <a:cs typeface="Open Sans Light"/>
                <a:sym typeface="Open Sans Light"/>
              </a:rPr>
              <a:t>Remove this slide </a:t>
            </a:r>
            <a:endParaRPr sz="3600" i="1">
              <a:solidFill>
                <a:srgbClr val="15C26B"/>
              </a:solidFill>
              <a:latin typeface="Open Sans Light"/>
              <a:ea typeface="Open Sans Light"/>
              <a:cs typeface="Open Sans Light"/>
              <a:sym typeface="Open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dirty="0">
                <a:solidFill>
                  <a:srgbClr val="02B3E4"/>
                </a:solidFill>
                <a:latin typeface="Open Sans Light"/>
                <a:ea typeface="Open Sans Light"/>
                <a:cs typeface="Open Sans Light"/>
                <a:sym typeface="Open Sans Light"/>
              </a:rPr>
              <a:t>Audience Segment: Characteristic</a:t>
            </a:r>
            <a:br>
              <a:rPr lang="en" sz="3200" dirty="0">
                <a:solidFill>
                  <a:srgbClr val="02B3E4"/>
                </a:solidFill>
                <a:latin typeface="Open Sans Light"/>
                <a:ea typeface="Open Sans Light"/>
                <a:cs typeface="Open Sans Light"/>
                <a:sym typeface="Open Sans Light"/>
              </a:rPr>
            </a:br>
            <a:endParaRPr sz="3200" dirty="0">
              <a:solidFill>
                <a:srgbClr val="02B3E4"/>
              </a:solidFill>
              <a:latin typeface="Open Sans Light"/>
              <a:ea typeface="Open Sans Light"/>
              <a:cs typeface="Open Sans Light"/>
              <a:sym typeface="Open Sans Light"/>
            </a:endParaRPr>
          </a:p>
        </p:txBody>
      </p:sp>
      <p:sp>
        <p:nvSpPr>
          <p:cNvPr id="288" name="Google Shape;288;p57"/>
          <p:cNvSpPr txBox="1">
            <a:spLocks noGrp="1"/>
          </p:cNvSpPr>
          <p:nvPr>
            <p:ph type="body" idx="1"/>
          </p:nvPr>
        </p:nvSpPr>
        <p:spPr>
          <a:xfrm>
            <a:off x="504825" y="5222773"/>
            <a:ext cx="7242600" cy="76845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i="1" dirty="0"/>
              <a:t>I have used the Tablet and desktop Traffic segment for the characteristics segment. It was a premade segment. </a:t>
            </a:r>
            <a:endParaRPr lang="en" i="1" dirty="0"/>
          </a:p>
        </p:txBody>
      </p:sp>
      <p:pic>
        <p:nvPicPr>
          <p:cNvPr id="3" name="Picture 2">
            <a:extLst>
              <a:ext uri="{FF2B5EF4-FFF2-40B4-BE49-F238E27FC236}">
                <a16:creationId xmlns:a16="http://schemas.microsoft.com/office/drawing/2014/main" id="{93DD733C-E23D-486E-AB28-1E1F09C44AE6}"/>
              </a:ext>
            </a:extLst>
          </p:cNvPr>
          <p:cNvPicPr>
            <a:picLocks noChangeAspect="1"/>
          </p:cNvPicPr>
          <p:nvPr/>
        </p:nvPicPr>
        <p:blipFill>
          <a:blip r:embed="rId3"/>
          <a:stretch>
            <a:fillRect/>
          </a:stretch>
        </p:blipFill>
        <p:spPr>
          <a:xfrm>
            <a:off x="504825" y="2161872"/>
            <a:ext cx="6448009" cy="3060901"/>
          </a:xfrm>
          <a:prstGeom prst="rect">
            <a:avLst/>
          </a:prstGeom>
        </p:spPr>
      </p:pic>
      <p:sp>
        <p:nvSpPr>
          <p:cNvPr id="9" name="Google Shape;288;p57">
            <a:extLst>
              <a:ext uri="{FF2B5EF4-FFF2-40B4-BE49-F238E27FC236}">
                <a16:creationId xmlns:a16="http://schemas.microsoft.com/office/drawing/2014/main" id="{91DC2DC1-EA81-4773-9DDB-C4F4FC288D2A}"/>
              </a:ext>
            </a:extLst>
          </p:cNvPr>
          <p:cNvSpPr txBox="1">
            <a:spLocks/>
          </p:cNvSpPr>
          <p:nvPr/>
        </p:nvSpPr>
        <p:spPr>
          <a:xfrm>
            <a:off x="264900" y="8667900"/>
            <a:ext cx="7242600" cy="768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spcAft>
                <a:spcPts val="1600"/>
              </a:spcAft>
              <a:buNone/>
            </a:pPr>
            <a:r>
              <a:rPr lang="en-US" i="1" dirty="0"/>
              <a:t>We can see from the above picture that Tablet and Desktop accounted for 68.57% of user base, so it is a quite significant user base. This data is </a:t>
            </a:r>
            <a:r>
              <a:rPr lang="en-US" i="1" dirty="0">
                <a:latin typeface="Open Sans Light" panose="020B0604020202020204" charset="0"/>
                <a:ea typeface="Open Sans Light" panose="020B0604020202020204" charset="0"/>
                <a:cs typeface="Open Sans Light" panose="020B0604020202020204" charset="0"/>
              </a:rPr>
              <a:t>from</a:t>
            </a:r>
            <a:r>
              <a:rPr lang="en-US" i="1" dirty="0">
                <a:latin typeface="Open Sans" panose="020B0604020202020204" charset="0"/>
                <a:ea typeface="Open Sans" panose="020B0604020202020204" charset="0"/>
                <a:cs typeface="Open Sans" panose="020B0604020202020204" charset="0"/>
              </a:rPr>
              <a:t> </a:t>
            </a:r>
            <a:r>
              <a:rPr lang="en-US" sz="1600" i="1" dirty="0">
                <a:solidFill>
                  <a:srgbClr val="1C2E3D"/>
                </a:solidFill>
                <a:effectLst/>
                <a:latin typeface="Open Sans Light" panose="020B0604020202020204" charset="0"/>
                <a:ea typeface="Open Sans Light" panose="020B0604020202020204" charset="0"/>
                <a:cs typeface="Open Sans Light" panose="020B0604020202020204" charset="0"/>
              </a:rPr>
              <a:t>1 Oct 2019-1 Jan 2020</a:t>
            </a:r>
            <a:endParaRPr lang="en-US" sz="1600" i="1" dirty="0">
              <a:effectLst/>
              <a:latin typeface="Open Sans Light" panose="020B0604020202020204" charset="0"/>
              <a:ea typeface="Open Sans Light" panose="020B0604020202020204" charset="0"/>
              <a:cs typeface="Open Sans Light" panose="020B0604020202020204" charset="0"/>
            </a:endParaRPr>
          </a:p>
          <a:p>
            <a:pPr marL="0" indent="0">
              <a:spcAft>
                <a:spcPts val="1600"/>
              </a:spcAft>
              <a:buFont typeface="Open Sans"/>
              <a:buNone/>
            </a:pPr>
            <a:endParaRPr lang="en" i="1" dirty="0"/>
          </a:p>
        </p:txBody>
      </p:sp>
      <p:pic>
        <p:nvPicPr>
          <p:cNvPr id="7" name="Picture 6">
            <a:extLst>
              <a:ext uri="{FF2B5EF4-FFF2-40B4-BE49-F238E27FC236}">
                <a16:creationId xmlns:a16="http://schemas.microsoft.com/office/drawing/2014/main" id="{FC605654-242A-4A5A-B663-EF56AC2A4D95}"/>
              </a:ext>
            </a:extLst>
          </p:cNvPr>
          <p:cNvPicPr>
            <a:picLocks noChangeAspect="1"/>
          </p:cNvPicPr>
          <p:nvPr/>
        </p:nvPicPr>
        <p:blipFill>
          <a:blip r:embed="rId4"/>
          <a:stretch>
            <a:fillRect/>
          </a:stretch>
        </p:blipFill>
        <p:spPr>
          <a:xfrm>
            <a:off x="962025" y="5952031"/>
            <a:ext cx="5302818" cy="2597097"/>
          </a:xfrm>
          <a:prstGeom prst="rect">
            <a:avLst/>
          </a:prstGeom>
        </p:spPr>
      </p:pic>
      <p:graphicFrame>
        <p:nvGraphicFramePr>
          <p:cNvPr id="8" name="Table 7">
            <a:extLst>
              <a:ext uri="{FF2B5EF4-FFF2-40B4-BE49-F238E27FC236}">
                <a16:creationId xmlns:a16="http://schemas.microsoft.com/office/drawing/2014/main" id="{E1E2B98A-DB0D-4B81-8CF5-989E9BDD5DF8}"/>
              </a:ext>
            </a:extLst>
          </p:cNvPr>
          <p:cNvGraphicFramePr>
            <a:graphicFrameLocks noGrp="1"/>
          </p:cNvGraphicFramePr>
          <p:nvPr>
            <p:extLst>
              <p:ext uri="{D42A27DB-BD31-4B8C-83A1-F6EECF244321}">
                <p14:modId xmlns:p14="http://schemas.microsoft.com/office/powerpoint/2010/main" val="1754193023"/>
              </p:ext>
            </p:extLst>
          </p:nvPr>
        </p:nvGraphicFramePr>
        <p:xfrm>
          <a:off x="265113" y="5238432"/>
          <a:ext cx="7242175" cy="270510"/>
        </p:xfrm>
        <a:graphic>
          <a:graphicData uri="http://schemas.openxmlformats.org/drawingml/2006/table">
            <a:tbl>
              <a:tblPr/>
              <a:tblGrid>
                <a:gridCol w="7242175">
                  <a:extLst>
                    <a:ext uri="{9D8B030D-6E8A-4147-A177-3AD203B41FA5}">
                      <a16:colId xmlns:a16="http://schemas.microsoft.com/office/drawing/2014/main" val="1904115831"/>
                    </a:ext>
                  </a:extLst>
                </a:gridCol>
              </a:tblGrid>
              <a:tr h="0">
                <a:tc>
                  <a:txBody>
                    <a:bodyPr/>
                    <a:lstStyle/>
                    <a:p>
                      <a:endParaRPr lang="en-US" dirty="0">
                        <a:effectLst/>
                      </a:endParaRPr>
                    </a:p>
                  </a:txBody>
                  <a:tcPr marL="28575" marR="28575" marT="28575" marB="28575" anchor="ctr">
                    <a:lnL>
                      <a:noFill/>
                    </a:lnL>
                    <a:lnR>
                      <a:noFill/>
                    </a:lnR>
                    <a:lnT>
                      <a:noFill/>
                    </a:lnT>
                    <a:lnB>
                      <a:noFill/>
                    </a:lnB>
                  </a:tcPr>
                </a:tc>
                <a:extLst>
                  <a:ext uri="{0D108BD9-81ED-4DB2-BD59-A6C34878D82A}">
                    <a16:rowId xmlns:a16="http://schemas.microsoft.com/office/drawing/2014/main" val="22921739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B673A5-5658-483C-B8E8-449CE0F1F7CD}"/>
              </a:ext>
            </a:extLst>
          </p:cNvPr>
          <p:cNvPicPr>
            <a:picLocks noChangeAspect="1"/>
          </p:cNvPicPr>
          <p:nvPr/>
        </p:nvPicPr>
        <p:blipFill>
          <a:blip r:embed="rId2"/>
          <a:stretch>
            <a:fillRect/>
          </a:stretch>
        </p:blipFill>
        <p:spPr>
          <a:xfrm>
            <a:off x="476251" y="3068852"/>
            <a:ext cx="6924674" cy="3920696"/>
          </a:xfrm>
          <a:prstGeom prst="rect">
            <a:avLst/>
          </a:prstGeom>
        </p:spPr>
      </p:pic>
      <p:sp>
        <p:nvSpPr>
          <p:cNvPr id="6" name="Title 5">
            <a:extLst>
              <a:ext uri="{FF2B5EF4-FFF2-40B4-BE49-F238E27FC236}">
                <a16:creationId xmlns:a16="http://schemas.microsoft.com/office/drawing/2014/main" id="{BA53CAB5-5FAE-4910-A3A2-76621DB1CC1F}"/>
              </a:ext>
            </a:extLst>
          </p:cNvPr>
          <p:cNvSpPr>
            <a:spLocks noGrp="1"/>
          </p:cNvSpPr>
          <p:nvPr>
            <p:ph type="ctrTitle"/>
          </p:nvPr>
        </p:nvSpPr>
        <p:spPr>
          <a:xfrm>
            <a:off x="264952" y="1456058"/>
            <a:ext cx="7242600" cy="1001392"/>
          </a:xfrm>
        </p:spPr>
        <p:txBody>
          <a:bodyPr/>
          <a:lstStyle/>
          <a:p>
            <a:r>
              <a:rPr lang="en-US" sz="1800" dirty="0">
                <a:latin typeface="Open Sans Light" panose="020B0604020202020204" charset="0"/>
                <a:ea typeface="Open Sans Light" panose="020B0604020202020204" charset="0"/>
                <a:cs typeface="Open Sans Light" panose="020B0604020202020204" charset="0"/>
              </a:rPr>
              <a:t>Q. Which Channel had the largest Ecommerce conversion with Desktop and Tablet as users?</a:t>
            </a:r>
          </a:p>
        </p:txBody>
      </p:sp>
      <p:sp>
        <p:nvSpPr>
          <p:cNvPr id="7" name="Subtitle 6">
            <a:extLst>
              <a:ext uri="{FF2B5EF4-FFF2-40B4-BE49-F238E27FC236}">
                <a16:creationId xmlns:a16="http://schemas.microsoft.com/office/drawing/2014/main" id="{C73A8A23-F530-4385-A1D5-BC74C597F68F}"/>
              </a:ext>
            </a:extLst>
          </p:cNvPr>
          <p:cNvSpPr>
            <a:spLocks noGrp="1"/>
          </p:cNvSpPr>
          <p:nvPr>
            <p:ph type="subTitle" idx="1"/>
          </p:nvPr>
        </p:nvSpPr>
        <p:spPr>
          <a:xfrm>
            <a:off x="264952" y="7247264"/>
            <a:ext cx="7242600" cy="1550100"/>
          </a:xfrm>
        </p:spPr>
        <p:txBody>
          <a:bodyPr/>
          <a:lstStyle/>
          <a:p>
            <a:pPr algn="l"/>
            <a:r>
              <a:rPr lang="en-US" sz="1800" dirty="0">
                <a:latin typeface="Open Sans Light" panose="020B0604020202020204" charset="0"/>
                <a:ea typeface="Open Sans Light" panose="020B0604020202020204" charset="0"/>
                <a:cs typeface="Open Sans Light" panose="020B0604020202020204" charset="0"/>
              </a:rPr>
              <a:t>Sol: From the Picture above we can see that Direct channel had the most ecommerce conversion. The users here were Desktop and Tablet users. The percentage of conversion was 0.16%. So we can conclude that Direct channel with its user being Desktop and Tablet Users led to highest number of transaction.</a:t>
            </a:r>
          </a:p>
        </p:txBody>
      </p:sp>
    </p:spTree>
    <p:extLst>
      <p:ext uri="{BB962C8B-B14F-4D97-AF65-F5344CB8AC3E}">
        <p14:creationId xmlns:p14="http://schemas.microsoft.com/office/powerpoint/2010/main" val="268678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dirty="0">
                <a:solidFill>
                  <a:srgbClr val="02B3E4"/>
                </a:solidFill>
                <a:latin typeface="Open Sans Light"/>
                <a:ea typeface="Open Sans Light"/>
                <a:cs typeface="Open Sans Light"/>
                <a:sym typeface="Open Sans Light"/>
              </a:rPr>
              <a:t>Audience Segment: Geography</a:t>
            </a:r>
            <a:br>
              <a:rPr lang="en" sz="3200" dirty="0">
                <a:solidFill>
                  <a:srgbClr val="02B3E4"/>
                </a:solidFill>
                <a:latin typeface="Open Sans Light"/>
                <a:ea typeface="Open Sans Light"/>
                <a:cs typeface="Open Sans Light"/>
                <a:sym typeface="Open Sans Light"/>
              </a:rPr>
            </a:br>
            <a:endParaRPr sz="3200" dirty="0">
              <a:solidFill>
                <a:srgbClr val="02B3E4"/>
              </a:solidFill>
              <a:latin typeface="Open Sans Light"/>
              <a:ea typeface="Open Sans Light"/>
              <a:cs typeface="Open Sans Light"/>
              <a:sym typeface="Open Sans Light"/>
            </a:endParaRPr>
          </a:p>
        </p:txBody>
      </p:sp>
      <p:sp>
        <p:nvSpPr>
          <p:cNvPr id="297" name="Google Shape;297;p58"/>
          <p:cNvSpPr txBox="1">
            <a:spLocks noGrp="1"/>
          </p:cNvSpPr>
          <p:nvPr>
            <p:ph type="body" idx="1"/>
          </p:nvPr>
        </p:nvSpPr>
        <p:spPr>
          <a:xfrm>
            <a:off x="264900" y="5514975"/>
            <a:ext cx="7242600" cy="547400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i="1" dirty="0"/>
              <a:t>The screenshot above is an Demographic of the Asian population using Google Merchandise page. The data collected is from 1 Oct 2019 to 1 Jan 2020. For this report I have created and used the Asia Population segment. As we see Asia population has almost a 23.15% of its user so it can be considered quite significant.</a:t>
            </a:r>
          </a:p>
          <a:p>
            <a:pPr marL="0" lvl="0" indent="0" algn="l" rtl="0">
              <a:spcBef>
                <a:spcPts val="0"/>
              </a:spcBef>
              <a:spcAft>
                <a:spcPts val="1600"/>
              </a:spcAft>
              <a:buNone/>
            </a:pPr>
            <a:r>
              <a:rPr lang="en-US" i="1" dirty="0"/>
              <a:t>Q. From which age group were the users mostly found in from the Asia Continent? </a:t>
            </a:r>
          </a:p>
          <a:p>
            <a:pPr marL="0" lvl="0" indent="0" algn="l" rtl="0">
              <a:spcBef>
                <a:spcPts val="0"/>
              </a:spcBef>
              <a:spcAft>
                <a:spcPts val="1600"/>
              </a:spcAft>
              <a:buNone/>
            </a:pPr>
            <a:r>
              <a:rPr lang="en-US" i="1" dirty="0"/>
              <a:t>Ans: The age group from 25-34 had the most number of users from the Asia continent. We can say that from the picture above. The bar graph clearly shows that from age 25-34 there were maximum number of users.</a:t>
            </a:r>
            <a:endParaRPr i="1" dirty="0"/>
          </a:p>
        </p:txBody>
      </p:sp>
      <p:pic>
        <p:nvPicPr>
          <p:cNvPr id="3" name="Picture 2">
            <a:extLst>
              <a:ext uri="{FF2B5EF4-FFF2-40B4-BE49-F238E27FC236}">
                <a16:creationId xmlns:a16="http://schemas.microsoft.com/office/drawing/2014/main" id="{9CDB76C9-D578-4A47-9D87-DFC9E1D785DB}"/>
              </a:ext>
            </a:extLst>
          </p:cNvPr>
          <p:cNvPicPr>
            <a:picLocks noChangeAspect="1"/>
          </p:cNvPicPr>
          <p:nvPr/>
        </p:nvPicPr>
        <p:blipFill>
          <a:blip r:embed="rId3"/>
          <a:stretch>
            <a:fillRect/>
          </a:stretch>
        </p:blipFill>
        <p:spPr>
          <a:xfrm>
            <a:off x="0" y="1924050"/>
            <a:ext cx="7772400" cy="3590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User Behavior</a:t>
            </a:r>
            <a:endParaRPr sz="3200">
              <a:solidFill>
                <a:srgbClr val="02B3E4"/>
              </a:solidFill>
              <a:latin typeface="Open Sans Light"/>
              <a:ea typeface="Open Sans Light"/>
              <a:cs typeface="Open Sans Light"/>
              <a:sym typeface="Open Sans Light"/>
            </a:endParaRPr>
          </a:p>
        </p:txBody>
      </p:sp>
      <p:sp>
        <p:nvSpPr>
          <p:cNvPr id="306" name="Google Shape;306;p59"/>
          <p:cNvSpPr txBox="1">
            <a:spLocks noGrp="1"/>
          </p:cNvSpPr>
          <p:nvPr>
            <p:ph type="body" idx="1"/>
          </p:nvPr>
        </p:nvSpPr>
        <p:spPr>
          <a:xfrm>
            <a:off x="264963" y="6366077"/>
            <a:ext cx="7242600" cy="306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 i="1" dirty="0"/>
          </a:p>
          <a:p>
            <a:pPr marL="0" lvl="0" indent="0" algn="l" rtl="0">
              <a:spcBef>
                <a:spcPts val="0"/>
              </a:spcBef>
              <a:spcAft>
                <a:spcPts val="1600"/>
              </a:spcAft>
              <a:buNone/>
            </a:pPr>
            <a:r>
              <a:rPr lang="en" i="1" dirty="0"/>
              <a:t>The above sc</a:t>
            </a:r>
            <a:r>
              <a:rPr lang="en-US" i="1" dirty="0" err="1"/>
              <a:t>reenshot</a:t>
            </a:r>
            <a:r>
              <a:rPr lang="en-US" i="1" dirty="0"/>
              <a:t> is of Acquisition overview with the users only being new users. The data collected is from 1 Oct 2019 to 1 Jan 2020. The segment I used was premade segment. The segments filters the result only to New Users.</a:t>
            </a:r>
          </a:p>
          <a:p>
            <a:pPr marL="0" lvl="0" indent="0" algn="l" rtl="0">
              <a:spcBef>
                <a:spcPts val="0"/>
              </a:spcBef>
              <a:spcAft>
                <a:spcPts val="1600"/>
              </a:spcAft>
              <a:buNone/>
            </a:pPr>
            <a:r>
              <a:rPr lang="en-US" i="1" dirty="0"/>
              <a:t>Q. Which Channel from the New Users had the most bounce rate?</a:t>
            </a:r>
          </a:p>
          <a:p>
            <a:pPr marL="0" lvl="0" indent="0" algn="l" rtl="0">
              <a:spcBef>
                <a:spcPts val="0"/>
              </a:spcBef>
              <a:spcAft>
                <a:spcPts val="1600"/>
              </a:spcAft>
              <a:buNone/>
            </a:pPr>
            <a:r>
              <a:rPr lang="en-US" i="1" dirty="0"/>
              <a:t>Ans: The Display channel have the most bounce rate. The bounce rate is equal to 80.73%. The Display channel was doing very poor compared to other channels.</a:t>
            </a:r>
          </a:p>
          <a:p>
            <a:pPr marL="0" lvl="0" indent="0" algn="l" rtl="0">
              <a:spcBef>
                <a:spcPts val="0"/>
              </a:spcBef>
              <a:spcAft>
                <a:spcPts val="1600"/>
              </a:spcAft>
              <a:buNone/>
            </a:pPr>
            <a:endParaRPr lang="en" i="1" dirty="0"/>
          </a:p>
        </p:txBody>
      </p:sp>
      <p:pic>
        <p:nvPicPr>
          <p:cNvPr id="3" name="Picture 2">
            <a:extLst>
              <a:ext uri="{FF2B5EF4-FFF2-40B4-BE49-F238E27FC236}">
                <a16:creationId xmlns:a16="http://schemas.microsoft.com/office/drawing/2014/main" id="{8068178E-6CB4-44DD-A5A3-97A41B1D3C7C}"/>
              </a:ext>
            </a:extLst>
          </p:cNvPr>
          <p:cNvPicPr>
            <a:picLocks noChangeAspect="1"/>
          </p:cNvPicPr>
          <p:nvPr/>
        </p:nvPicPr>
        <p:blipFill>
          <a:blip r:embed="rId3"/>
          <a:stretch>
            <a:fillRect/>
          </a:stretch>
        </p:blipFill>
        <p:spPr>
          <a:xfrm>
            <a:off x="691650" y="1798580"/>
            <a:ext cx="5672547" cy="2278120"/>
          </a:xfrm>
          <a:prstGeom prst="rect">
            <a:avLst/>
          </a:prstGeom>
        </p:spPr>
      </p:pic>
      <p:pic>
        <p:nvPicPr>
          <p:cNvPr id="5" name="Picture 4">
            <a:extLst>
              <a:ext uri="{FF2B5EF4-FFF2-40B4-BE49-F238E27FC236}">
                <a16:creationId xmlns:a16="http://schemas.microsoft.com/office/drawing/2014/main" id="{860225F7-D325-4A69-AB6A-E5E93E49E8E1}"/>
              </a:ext>
            </a:extLst>
          </p:cNvPr>
          <p:cNvPicPr>
            <a:picLocks noChangeAspect="1"/>
          </p:cNvPicPr>
          <p:nvPr/>
        </p:nvPicPr>
        <p:blipFill>
          <a:blip r:embed="rId4"/>
          <a:stretch>
            <a:fillRect/>
          </a:stretch>
        </p:blipFill>
        <p:spPr>
          <a:xfrm>
            <a:off x="752034" y="4076700"/>
            <a:ext cx="5810691" cy="25241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60"/>
          <p:cNvSpPr txBox="1">
            <a:spLocks noGrp="1"/>
          </p:cNvSpPr>
          <p:nvPr>
            <p:ph type="ctrTitle"/>
          </p:nvPr>
        </p:nvSpPr>
        <p:spPr>
          <a:xfrm>
            <a:off x="347400" y="1421750"/>
            <a:ext cx="7077600" cy="29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4800">
              <a:solidFill>
                <a:srgbClr val="FAFBFC"/>
              </a:solidFill>
              <a:latin typeface="Open Sans Light"/>
              <a:ea typeface="Open Sans Light"/>
              <a:cs typeface="Open Sans Light"/>
              <a:sym typeface="Open Sans Light"/>
            </a:endParaRPr>
          </a:p>
          <a:p>
            <a:pPr marL="0" lvl="0" indent="0" algn="ctr" rtl="0">
              <a:spcBef>
                <a:spcPts val="0"/>
              </a:spcBef>
              <a:spcAft>
                <a:spcPts val="0"/>
              </a:spcAft>
              <a:buNone/>
            </a:pPr>
            <a:r>
              <a:rPr lang="en" sz="4800">
                <a:solidFill>
                  <a:srgbClr val="FAFBFC"/>
                </a:solidFill>
                <a:latin typeface="Open Sans Light"/>
                <a:ea typeface="Open Sans Light"/>
                <a:cs typeface="Open Sans Light"/>
                <a:sym typeface="Open Sans Light"/>
              </a:rPr>
              <a:t>ANND Portfolio</a:t>
            </a:r>
            <a:br>
              <a:rPr lang="en" sz="4800">
                <a:solidFill>
                  <a:srgbClr val="FAFBFC"/>
                </a:solidFill>
                <a:latin typeface="Open Sans Light"/>
                <a:ea typeface="Open Sans Light"/>
                <a:cs typeface="Open Sans Light"/>
                <a:sym typeface="Open Sans Light"/>
              </a:rPr>
            </a:br>
            <a:endParaRPr sz="3600">
              <a:solidFill>
                <a:srgbClr val="FAFBFC"/>
              </a:solidFill>
              <a:latin typeface="Open Sans"/>
              <a:ea typeface="Open Sans"/>
              <a:cs typeface="Open Sans"/>
              <a:sym typeface="Open Sans"/>
            </a:endParaRPr>
          </a:p>
        </p:txBody>
      </p:sp>
      <p:sp>
        <p:nvSpPr>
          <p:cNvPr id="315" name="Google Shape;315;p60"/>
          <p:cNvSpPr/>
          <p:nvPr/>
        </p:nvSpPr>
        <p:spPr>
          <a:xfrm>
            <a:off x="3527849" y="35033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316" name="Google Shape;316;p60"/>
          <p:cNvPicPr preferRelativeResize="0"/>
          <p:nvPr/>
        </p:nvPicPr>
        <p:blipFill>
          <a:blip r:embed="rId4">
            <a:alphaModFix/>
          </a:blip>
          <a:stretch>
            <a:fillRect/>
          </a:stretch>
        </p:blipFill>
        <p:spPr>
          <a:xfrm>
            <a:off x="347400" y="281900"/>
            <a:ext cx="1395250" cy="690650"/>
          </a:xfrm>
          <a:prstGeom prst="rect">
            <a:avLst/>
          </a:prstGeom>
          <a:noFill/>
          <a:ln>
            <a:noFill/>
          </a:ln>
        </p:spPr>
      </p:pic>
      <p:sp>
        <p:nvSpPr>
          <p:cNvPr id="317" name="Google Shape;317;p60"/>
          <p:cNvSpPr txBox="1"/>
          <p:nvPr/>
        </p:nvSpPr>
        <p:spPr>
          <a:xfrm>
            <a:off x="347400" y="4337150"/>
            <a:ext cx="7077600" cy="27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chemeClr val="lt1"/>
                </a:solidFill>
                <a:latin typeface="Open Sans Light"/>
                <a:ea typeface="Open Sans Light"/>
                <a:cs typeface="Open Sans Light"/>
                <a:sym typeface="Open Sans Light"/>
              </a:rPr>
              <a:t>Advanced Displays, Segmentation &amp; Filtering</a:t>
            </a:r>
            <a:br>
              <a:rPr lang="en" sz="4800">
                <a:solidFill>
                  <a:schemeClr val="lt1"/>
                </a:solidFill>
                <a:latin typeface="Open Sans Light"/>
                <a:ea typeface="Open Sans Light"/>
                <a:cs typeface="Open Sans Light"/>
                <a:sym typeface="Open Sans Light"/>
              </a:rPr>
            </a:br>
            <a:endParaRPr sz="4800">
              <a:solidFill>
                <a:schemeClr val="lt1"/>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43"/>
          <p:cNvSpPr txBox="1">
            <a:spLocks noGrp="1"/>
          </p:cNvSpPr>
          <p:nvPr>
            <p:ph type="ctrTitle"/>
          </p:nvPr>
        </p:nvSpPr>
        <p:spPr>
          <a:xfrm>
            <a:off x="347400" y="1947675"/>
            <a:ext cx="7077600" cy="291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Primary Views &amp; Filters</a:t>
            </a:r>
            <a:br>
              <a:rPr lang="en" sz="3600">
                <a:solidFill>
                  <a:srgbClr val="FAFBFC"/>
                </a:solidFill>
              </a:rPr>
            </a:br>
            <a:endParaRPr sz="3600">
              <a:solidFill>
                <a:srgbClr val="FAFBFC"/>
              </a:solidFill>
              <a:latin typeface="Open Sans"/>
              <a:ea typeface="Open Sans"/>
              <a:cs typeface="Open Sans"/>
              <a:sym typeface="Open Sans"/>
            </a:endParaRPr>
          </a:p>
        </p:txBody>
      </p:sp>
      <p:sp>
        <p:nvSpPr>
          <p:cNvPr id="180" name="Google Shape;180;p43"/>
          <p:cNvSpPr txBox="1"/>
          <p:nvPr/>
        </p:nvSpPr>
        <p:spPr>
          <a:xfrm>
            <a:off x="-226600" y="5226950"/>
            <a:ext cx="4925100" cy="12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a:solidFill>
                <a:schemeClr val="lt1"/>
              </a:solidFill>
              <a:latin typeface="Open Sans Light"/>
              <a:ea typeface="Open Sans Light"/>
              <a:cs typeface="Open Sans Light"/>
              <a:sym typeface="Open Sans Light"/>
            </a:endParaRPr>
          </a:p>
        </p:txBody>
      </p:sp>
      <p:sp>
        <p:nvSpPr>
          <p:cNvPr id="181" name="Google Shape;181;p43"/>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7DF3-D92D-4D57-89D8-B4B448935A85}"/>
              </a:ext>
            </a:extLst>
          </p:cNvPr>
          <p:cNvSpPr>
            <a:spLocks noGrp="1"/>
          </p:cNvSpPr>
          <p:nvPr>
            <p:ph type="title"/>
          </p:nvPr>
        </p:nvSpPr>
        <p:spPr>
          <a:xfrm>
            <a:off x="264900" y="2843300"/>
            <a:ext cx="7242600" cy="4724400"/>
          </a:xfrm>
        </p:spPr>
        <p:txBody>
          <a:bodyPr/>
          <a:lstStyle/>
          <a:p>
            <a:pPr algn="l"/>
            <a:r>
              <a:rPr lang="en-US" sz="4800" dirty="0">
                <a:latin typeface="Open Sans Light" panose="020B0604020202020204" charset="0"/>
                <a:ea typeface="Open Sans Light" panose="020B0604020202020204" charset="0"/>
                <a:cs typeface="Open Sans Light" panose="020B0604020202020204" charset="0"/>
              </a:rPr>
              <a:t>PART </a:t>
            </a:r>
            <a:r>
              <a:rPr lang="en-US" sz="4800" dirty="0">
                <a:solidFill>
                  <a:schemeClr val="bg1"/>
                </a:solidFill>
                <a:latin typeface="Open Sans Light" panose="020B0604020202020204" charset="0"/>
                <a:ea typeface="Open Sans Light" panose="020B0604020202020204" charset="0"/>
                <a:cs typeface="Open Sans Light" panose="020B0604020202020204" charset="0"/>
              </a:rPr>
              <a:t>TWO: </a:t>
            </a:r>
            <a:r>
              <a:rPr lang="en-US" sz="4800" b="1" i="0" dirty="0">
                <a:solidFill>
                  <a:schemeClr val="bg1"/>
                </a:solidFill>
                <a:effectLst/>
                <a:latin typeface="Open Sans Light" panose="020B0604020202020204" charset="0"/>
                <a:ea typeface="Open Sans Light" panose="020B0604020202020204" charset="0"/>
                <a:cs typeface="Open Sans Light" panose="020B0604020202020204" charset="0"/>
              </a:rPr>
              <a:t>Creating Custom Reports, Dashboards, and Custom </a:t>
            </a:r>
            <a:r>
              <a:rPr lang="en-US" sz="4800" b="1" i="0" dirty="0">
                <a:solidFill>
                  <a:srgbClr val="2E3D49"/>
                </a:solidFill>
                <a:effectLst/>
                <a:latin typeface="Open Sans Light" panose="020B0604020202020204" charset="0"/>
                <a:ea typeface="Open Sans Light" panose="020B0604020202020204" charset="0"/>
                <a:cs typeface="Open Sans Light" panose="020B0604020202020204" charset="0"/>
              </a:rPr>
              <a:t>Alerts</a:t>
            </a:r>
            <a:br>
              <a:rPr lang="en-US" sz="4800" b="1" i="0" dirty="0">
                <a:solidFill>
                  <a:srgbClr val="2E3D49"/>
                </a:solidFill>
                <a:effectLst/>
                <a:latin typeface="Open Sans Light" panose="020B0604020202020204" charset="0"/>
                <a:ea typeface="Open Sans Light" panose="020B0604020202020204" charset="0"/>
                <a:cs typeface="Open Sans Light" panose="020B0604020202020204" charset="0"/>
              </a:rPr>
            </a:br>
            <a:endParaRPr lang="en-US" sz="4800" dirty="0">
              <a:latin typeface="Open Sans Light" panose="020B0604020202020204" charset="0"/>
              <a:ea typeface="Open Sans Light" panose="020B0604020202020204" charset="0"/>
              <a:cs typeface="Open Sans Light" panose="020B0604020202020204" charset="0"/>
            </a:endParaRPr>
          </a:p>
        </p:txBody>
      </p:sp>
      <p:pic>
        <p:nvPicPr>
          <p:cNvPr id="3" name="Google Shape;316;p60">
            <a:extLst>
              <a:ext uri="{FF2B5EF4-FFF2-40B4-BE49-F238E27FC236}">
                <a16:creationId xmlns:a16="http://schemas.microsoft.com/office/drawing/2014/main" id="{B8B02C91-0851-4157-9108-6AE9B5466CB5}"/>
              </a:ext>
            </a:extLst>
          </p:cNvPr>
          <p:cNvPicPr preferRelativeResize="0"/>
          <p:nvPr/>
        </p:nvPicPr>
        <p:blipFill>
          <a:blip r:embed="rId2">
            <a:alphaModFix/>
          </a:blip>
          <a:stretch>
            <a:fillRect/>
          </a:stretch>
        </p:blipFill>
        <p:spPr>
          <a:xfrm>
            <a:off x="347400" y="281900"/>
            <a:ext cx="1395250" cy="690650"/>
          </a:xfrm>
          <a:prstGeom prst="rect">
            <a:avLst/>
          </a:prstGeom>
          <a:noFill/>
          <a:ln>
            <a:noFill/>
          </a:ln>
        </p:spPr>
      </p:pic>
    </p:spTree>
    <p:extLst>
      <p:ext uri="{BB962C8B-B14F-4D97-AF65-F5344CB8AC3E}">
        <p14:creationId xmlns:p14="http://schemas.microsoft.com/office/powerpoint/2010/main" val="1759943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401B-D022-41D1-A50C-41C40CDA83CE}"/>
              </a:ext>
            </a:extLst>
          </p:cNvPr>
          <p:cNvSpPr>
            <a:spLocks noGrp="1"/>
          </p:cNvSpPr>
          <p:nvPr>
            <p:ph type="title"/>
          </p:nvPr>
        </p:nvSpPr>
        <p:spPr>
          <a:xfrm>
            <a:off x="264945" y="1386021"/>
            <a:ext cx="7242600" cy="1119900"/>
          </a:xfrm>
        </p:spPr>
        <p:txBody>
          <a:bodyPr/>
          <a:lstStyle/>
          <a:p>
            <a:r>
              <a:rPr lang="en-US" dirty="0"/>
              <a:t>1. Google Merchandise Store connected with Master view.</a:t>
            </a:r>
          </a:p>
        </p:txBody>
      </p:sp>
      <p:sp>
        <p:nvSpPr>
          <p:cNvPr id="3" name="Text Placeholder 2">
            <a:extLst>
              <a:ext uri="{FF2B5EF4-FFF2-40B4-BE49-F238E27FC236}">
                <a16:creationId xmlns:a16="http://schemas.microsoft.com/office/drawing/2014/main" id="{0C442F12-95ED-437D-B26E-165E7F942414}"/>
              </a:ext>
            </a:extLst>
          </p:cNvPr>
          <p:cNvSpPr>
            <a:spLocks noGrp="1"/>
          </p:cNvSpPr>
          <p:nvPr>
            <p:ph type="body" idx="1"/>
          </p:nvPr>
        </p:nvSpPr>
        <p:spPr>
          <a:xfrm>
            <a:off x="264945" y="6496049"/>
            <a:ext cx="7242600" cy="1997379"/>
          </a:xfrm>
        </p:spPr>
        <p:txBody>
          <a:bodyPr/>
          <a:lstStyle/>
          <a:p>
            <a:r>
              <a:rPr lang="en-US" dirty="0"/>
              <a:t>The above picture shows that the Google Merchandise Store is connected to Data Studio by the Master View</a:t>
            </a:r>
          </a:p>
        </p:txBody>
      </p:sp>
      <p:pic>
        <p:nvPicPr>
          <p:cNvPr id="5" name="Picture 4">
            <a:extLst>
              <a:ext uri="{FF2B5EF4-FFF2-40B4-BE49-F238E27FC236}">
                <a16:creationId xmlns:a16="http://schemas.microsoft.com/office/drawing/2014/main" id="{A9CD9FB3-F53E-4E7D-80FD-DFD22F3DA456}"/>
              </a:ext>
            </a:extLst>
          </p:cNvPr>
          <p:cNvPicPr>
            <a:picLocks noChangeAspect="1"/>
          </p:cNvPicPr>
          <p:nvPr/>
        </p:nvPicPr>
        <p:blipFill>
          <a:blip r:embed="rId2"/>
          <a:stretch>
            <a:fillRect/>
          </a:stretch>
        </p:blipFill>
        <p:spPr>
          <a:xfrm>
            <a:off x="0" y="2781301"/>
            <a:ext cx="7772400" cy="3467100"/>
          </a:xfrm>
          <a:prstGeom prst="rect">
            <a:avLst/>
          </a:prstGeom>
        </p:spPr>
      </p:pic>
    </p:spTree>
    <p:extLst>
      <p:ext uri="{BB962C8B-B14F-4D97-AF65-F5344CB8AC3E}">
        <p14:creationId xmlns:p14="http://schemas.microsoft.com/office/powerpoint/2010/main" val="2192506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B139-3FA2-472A-9183-4913C26D6A33}"/>
              </a:ext>
            </a:extLst>
          </p:cNvPr>
          <p:cNvSpPr>
            <a:spLocks noGrp="1"/>
          </p:cNvSpPr>
          <p:nvPr>
            <p:ph type="title"/>
          </p:nvPr>
        </p:nvSpPr>
        <p:spPr>
          <a:xfrm>
            <a:off x="225090" y="1280471"/>
            <a:ext cx="7242600" cy="1310330"/>
          </a:xfrm>
        </p:spPr>
        <p:txBody>
          <a:bodyPr/>
          <a:lstStyle/>
          <a:p>
            <a:r>
              <a:rPr lang="en-US" sz="3200" dirty="0">
                <a:latin typeface="Open Sans Light" panose="020B0604020202020204" charset="0"/>
                <a:ea typeface="Open Sans Light" panose="020B0604020202020204" charset="0"/>
                <a:cs typeface="Open Sans Light" panose="020B0604020202020204" charset="0"/>
              </a:rPr>
              <a:t>2. A</a:t>
            </a:r>
            <a:r>
              <a:rPr lang="en-US" sz="3200" b="0" i="0" dirty="0">
                <a:solidFill>
                  <a:srgbClr val="4F4F4F"/>
                </a:solidFill>
                <a:effectLst/>
                <a:latin typeface="Open Sans Light" panose="020B0604020202020204" charset="0"/>
                <a:ea typeface="Open Sans Light" panose="020B0604020202020204" charset="0"/>
                <a:cs typeface="Open Sans Light" panose="020B0604020202020204" charset="0"/>
              </a:rPr>
              <a:t> Time Series chart: configured to show unique pageviews, sessions, and users.</a:t>
            </a:r>
            <a:endParaRPr lang="en-US" sz="3200" dirty="0">
              <a:latin typeface="Open Sans Light" panose="020B0604020202020204" charset="0"/>
              <a:ea typeface="Open Sans Light" panose="020B0604020202020204" charset="0"/>
              <a:cs typeface="Open Sans Light" panose="020B0604020202020204" charset="0"/>
            </a:endParaRPr>
          </a:p>
        </p:txBody>
      </p:sp>
      <p:sp>
        <p:nvSpPr>
          <p:cNvPr id="3" name="Text Placeholder 2">
            <a:extLst>
              <a:ext uri="{FF2B5EF4-FFF2-40B4-BE49-F238E27FC236}">
                <a16:creationId xmlns:a16="http://schemas.microsoft.com/office/drawing/2014/main" id="{4ED2BE55-87EA-494E-AAA9-8183EF9A029C}"/>
              </a:ext>
            </a:extLst>
          </p:cNvPr>
          <p:cNvSpPr>
            <a:spLocks noGrp="1"/>
          </p:cNvSpPr>
          <p:nvPr>
            <p:ph type="body" idx="1"/>
          </p:nvPr>
        </p:nvSpPr>
        <p:spPr>
          <a:xfrm>
            <a:off x="264945" y="6286499"/>
            <a:ext cx="7242600" cy="2206929"/>
          </a:xfrm>
        </p:spPr>
        <p:txBody>
          <a:bodyPr/>
          <a:lstStyle/>
          <a:p>
            <a:r>
              <a:rPr lang="en-US" sz="2400" dirty="0"/>
              <a:t>The above Time series chart is configured to show unique pageviews, sessions, and users for the time 1 August 2018 to 5</a:t>
            </a:r>
            <a:r>
              <a:rPr lang="en-US" sz="2400" baseline="30000" dirty="0"/>
              <a:t>th</a:t>
            </a:r>
            <a:r>
              <a:rPr lang="en-US" sz="2400" dirty="0"/>
              <a:t> September 2018.</a:t>
            </a:r>
          </a:p>
        </p:txBody>
      </p:sp>
      <p:pic>
        <p:nvPicPr>
          <p:cNvPr id="5" name="Picture 4">
            <a:extLst>
              <a:ext uri="{FF2B5EF4-FFF2-40B4-BE49-F238E27FC236}">
                <a16:creationId xmlns:a16="http://schemas.microsoft.com/office/drawing/2014/main" id="{B850D468-0E72-4245-A1DA-A946ED0BB3C7}"/>
              </a:ext>
            </a:extLst>
          </p:cNvPr>
          <p:cNvPicPr>
            <a:picLocks noChangeAspect="1"/>
          </p:cNvPicPr>
          <p:nvPr/>
        </p:nvPicPr>
        <p:blipFill>
          <a:blip r:embed="rId2"/>
          <a:stretch>
            <a:fillRect/>
          </a:stretch>
        </p:blipFill>
        <p:spPr>
          <a:xfrm>
            <a:off x="0" y="3052594"/>
            <a:ext cx="7772400" cy="2948155"/>
          </a:xfrm>
          <a:prstGeom prst="rect">
            <a:avLst/>
          </a:prstGeom>
        </p:spPr>
      </p:pic>
    </p:spTree>
    <p:extLst>
      <p:ext uri="{BB962C8B-B14F-4D97-AF65-F5344CB8AC3E}">
        <p14:creationId xmlns:p14="http://schemas.microsoft.com/office/powerpoint/2010/main" val="2834118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1FF76B-C1CA-4622-9F7F-6E7A10B401C9}"/>
              </a:ext>
            </a:extLst>
          </p:cNvPr>
          <p:cNvPicPr>
            <a:picLocks noChangeAspect="1"/>
          </p:cNvPicPr>
          <p:nvPr/>
        </p:nvPicPr>
        <p:blipFill>
          <a:blip r:embed="rId2"/>
          <a:stretch>
            <a:fillRect/>
          </a:stretch>
        </p:blipFill>
        <p:spPr>
          <a:xfrm>
            <a:off x="0" y="2725308"/>
            <a:ext cx="7772400" cy="3065892"/>
          </a:xfrm>
          <a:prstGeom prst="rect">
            <a:avLst/>
          </a:prstGeom>
        </p:spPr>
      </p:pic>
      <p:sp>
        <p:nvSpPr>
          <p:cNvPr id="2" name="Title 1">
            <a:extLst>
              <a:ext uri="{FF2B5EF4-FFF2-40B4-BE49-F238E27FC236}">
                <a16:creationId xmlns:a16="http://schemas.microsoft.com/office/drawing/2014/main" id="{C5AE8F68-6979-403B-A529-30F2A345517B}"/>
              </a:ext>
            </a:extLst>
          </p:cNvPr>
          <p:cNvSpPr>
            <a:spLocks noGrp="1"/>
          </p:cNvSpPr>
          <p:nvPr>
            <p:ph type="title"/>
          </p:nvPr>
        </p:nvSpPr>
        <p:spPr/>
        <p:txBody>
          <a:bodyPr/>
          <a:lstStyle/>
          <a:p>
            <a:r>
              <a:rPr lang="en-US" b="0" i="0" dirty="0">
                <a:solidFill>
                  <a:srgbClr val="4F4F4F"/>
                </a:solidFill>
                <a:effectLst/>
                <a:latin typeface="Open Sans" panose="020B0604020202020204" charset="0"/>
              </a:rPr>
              <a:t>2.Contains a Pie chart, 7 slices: configured to show revenue, broken down by product categories.</a:t>
            </a:r>
            <a:endParaRPr lang="en-US" dirty="0"/>
          </a:p>
        </p:txBody>
      </p:sp>
      <p:sp>
        <p:nvSpPr>
          <p:cNvPr id="3" name="Text Placeholder 2">
            <a:extLst>
              <a:ext uri="{FF2B5EF4-FFF2-40B4-BE49-F238E27FC236}">
                <a16:creationId xmlns:a16="http://schemas.microsoft.com/office/drawing/2014/main" id="{07C3B175-2D59-4A5A-A5DB-075792A0D333}"/>
              </a:ext>
            </a:extLst>
          </p:cNvPr>
          <p:cNvSpPr>
            <a:spLocks noGrp="1"/>
          </p:cNvSpPr>
          <p:nvPr>
            <p:ph type="body" idx="1"/>
          </p:nvPr>
        </p:nvSpPr>
        <p:spPr>
          <a:xfrm>
            <a:off x="264900" y="7265577"/>
            <a:ext cx="7242600" cy="2225948"/>
          </a:xfrm>
        </p:spPr>
        <p:txBody>
          <a:bodyPr/>
          <a:lstStyle/>
          <a:p>
            <a:r>
              <a:rPr lang="en-US" sz="2400" dirty="0"/>
              <a:t>The above picture contains a pie  chart showing revenue broken down into 7 slices within the time period 1 August 2018 to 5</a:t>
            </a:r>
            <a:r>
              <a:rPr lang="en-US" sz="2400" baseline="30000" dirty="0"/>
              <a:t>th</a:t>
            </a:r>
            <a:r>
              <a:rPr lang="en-US" sz="2400" dirty="0"/>
              <a:t> September 2018.</a:t>
            </a:r>
          </a:p>
        </p:txBody>
      </p:sp>
      <p:pic>
        <p:nvPicPr>
          <p:cNvPr id="7" name="Picture 6">
            <a:extLst>
              <a:ext uri="{FF2B5EF4-FFF2-40B4-BE49-F238E27FC236}">
                <a16:creationId xmlns:a16="http://schemas.microsoft.com/office/drawing/2014/main" id="{DF7BFDC9-3E09-4E3A-960C-4466F11F561E}"/>
              </a:ext>
            </a:extLst>
          </p:cNvPr>
          <p:cNvPicPr>
            <a:picLocks noChangeAspect="1"/>
          </p:cNvPicPr>
          <p:nvPr/>
        </p:nvPicPr>
        <p:blipFill>
          <a:blip r:embed="rId3"/>
          <a:stretch>
            <a:fillRect/>
          </a:stretch>
        </p:blipFill>
        <p:spPr>
          <a:xfrm>
            <a:off x="5831100" y="3877254"/>
            <a:ext cx="1543050" cy="3453025"/>
          </a:xfrm>
          <a:prstGeom prst="rect">
            <a:avLst/>
          </a:prstGeom>
        </p:spPr>
      </p:pic>
    </p:spTree>
    <p:extLst>
      <p:ext uri="{BB962C8B-B14F-4D97-AF65-F5344CB8AC3E}">
        <p14:creationId xmlns:p14="http://schemas.microsoft.com/office/powerpoint/2010/main" val="2415054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66DFAC-4B76-4DE4-AAE4-0237544F8472}"/>
              </a:ext>
            </a:extLst>
          </p:cNvPr>
          <p:cNvPicPr>
            <a:picLocks noChangeAspect="1"/>
          </p:cNvPicPr>
          <p:nvPr/>
        </p:nvPicPr>
        <p:blipFill>
          <a:blip r:embed="rId2"/>
          <a:stretch>
            <a:fillRect/>
          </a:stretch>
        </p:blipFill>
        <p:spPr>
          <a:xfrm>
            <a:off x="0" y="2705100"/>
            <a:ext cx="7772400" cy="3657600"/>
          </a:xfrm>
          <a:prstGeom prst="rect">
            <a:avLst/>
          </a:prstGeom>
        </p:spPr>
      </p:pic>
      <p:sp>
        <p:nvSpPr>
          <p:cNvPr id="2" name="Title 1">
            <a:extLst>
              <a:ext uri="{FF2B5EF4-FFF2-40B4-BE49-F238E27FC236}">
                <a16:creationId xmlns:a16="http://schemas.microsoft.com/office/drawing/2014/main" id="{74568627-3B2C-4979-A868-1316B9DDF88A}"/>
              </a:ext>
            </a:extLst>
          </p:cNvPr>
          <p:cNvSpPr>
            <a:spLocks noGrp="1"/>
          </p:cNvSpPr>
          <p:nvPr>
            <p:ph type="title"/>
          </p:nvPr>
        </p:nvSpPr>
        <p:spPr>
          <a:xfrm>
            <a:off x="244140" y="1327470"/>
            <a:ext cx="7242600" cy="1377629"/>
          </a:xfrm>
        </p:spPr>
        <p:txBody>
          <a:bodyPr/>
          <a:lstStyle/>
          <a:p>
            <a:r>
              <a:rPr lang="en-US" b="0" i="0" dirty="0">
                <a:solidFill>
                  <a:srgbClr val="4F4F4F"/>
                </a:solidFill>
                <a:effectLst/>
                <a:latin typeface="Open Sans" panose="020B0604020202020204" charset="0"/>
              </a:rPr>
              <a:t>3.Contains a Pie chart, 5 slices: configured to show what sources are driving new users to the site.</a:t>
            </a:r>
            <a:endParaRPr lang="en-US" dirty="0"/>
          </a:p>
        </p:txBody>
      </p:sp>
      <p:sp>
        <p:nvSpPr>
          <p:cNvPr id="3" name="Text Placeholder 2">
            <a:extLst>
              <a:ext uri="{FF2B5EF4-FFF2-40B4-BE49-F238E27FC236}">
                <a16:creationId xmlns:a16="http://schemas.microsoft.com/office/drawing/2014/main" id="{E3AA78F2-88F1-44BF-B9B6-27431BEFE3F1}"/>
              </a:ext>
            </a:extLst>
          </p:cNvPr>
          <p:cNvSpPr>
            <a:spLocks noGrp="1"/>
          </p:cNvSpPr>
          <p:nvPr>
            <p:ph type="body" idx="1"/>
          </p:nvPr>
        </p:nvSpPr>
        <p:spPr>
          <a:xfrm>
            <a:off x="244140" y="8077199"/>
            <a:ext cx="7242600" cy="2149779"/>
          </a:xfrm>
        </p:spPr>
        <p:txBody>
          <a:bodyPr/>
          <a:lstStyle/>
          <a:p>
            <a:r>
              <a:rPr lang="en-US" dirty="0"/>
              <a:t>The above picture shows the new users and their sources between 1 August 2018 to 5 September 2018.</a:t>
            </a:r>
          </a:p>
        </p:txBody>
      </p:sp>
      <p:pic>
        <p:nvPicPr>
          <p:cNvPr id="7" name="Picture 6">
            <a:extLst>
              <a:ext uri="{FF2B5EF4-FFF2-40B4-BE49-F238E27FC236}">
                <a16:creationId xmlns:a16="http://schemas.microsoft.com/office/drawing/2014/main" id="{BC80FF05-34C1-4ADB-9992-CB1AD4A85666}"/>
              </a:ext>
            </a:extLst>
          </p:cNvPr>
          <p:cNvPicPr>
            <a:picLocks noChangeAspect="1"/>
          </p:cNvPicPr>
          <p:nvPr/>
        </p:nvPicPr>
        <p:blipFill>
          <a:blip r:embed="rId3"/>
          <a:stretch>
            <a:fillRect/>
          </a:stretch>
        </p:blipFill>
        <p:spPr>
          <a:xfrm>
            <a:off x="5724525" y="4114799"/>
            <a:ext cx="1504950" cy="3962400"/>
          </a:xfrm>
          <a:prstGeom prst="rect">
            <a:avLst/>
          </a:prstGeom>
        </p:spPr>
      </p:pic>
    </p:spTree>
    <p:extLst>
      <p:ext uri="{BB962C8B-B14F-4D97-AF65-F5344CB8AC3E}">
        <p14:creationId xmlns:p14="http://schemas.microsoft.com/office/powerpoint/2010/main" val="1855540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3F6C-23A1-4640-B5A8-9D1DD7E37D87}"/>
              </a:ext>
            </a:extLst>
          </p:cNvPr>
          <p:cNvSpPr>
            <a:spLocks noGrp="1"/>
          </p:cNvSpPr>
          <p:nvPr>
            <p:ph type="title"/>
          </p:nvPr>
        </p:nvSpPr>
        <p:spPr>
          <a:xfrm>
            <a:off x="264900" y="1232221"/>
            <a:ext cx="7242600" cy="1119900"/>
          </a:xfrm>
        </p:spPr>
        <p:txBody>
          <a:bodyPr/>
          <a:lstStyle/>
          <a:p>
            <a:r>
              <a:rPr lang="en-US" dirty="0"/>
              <a:t>4.</a:t>
            </a:r>
            <a:r>
              <a:rPr lang="en-US" b="0" i="0" dirty="0">
                <a:solidFill>
                  <a:srgbClr val="4F4F4F"/>
                </a:solidFill>
                <a:effectLst/>
                <a:latin typeface="Open Sans" panose="020B0604020202020204" charset="0"/>
              </a:rPr>
              <a:t> Contains a Scorecard: configured to display average order value</a:t>
            </a:r>
            <a:endParaRPr lang="en-US" dirty="0"/>
          </a:p>
        </p:txBody>
      </p:sp>
      <p:sp>
        <p:nvSpPr>
          <p:cNvPr id="3" name="Text Placeholder 2">
            <a:extLst>
              <a:ext uri="{FF2B5EF4-FFF2-40B4-BE49-F238E27FC236}">
                <a16:creationId xmlns:a16="http://schemas.microsoft.com/office/drawing/2014/main" id="{5D305723-7B63-4C9C-A1A0-22E29B82BE59}"/>
              </a:ext>
            </a:extLst>
          </p:cNvPr>
          <p:cNvSpPr>
            <a:spLocks noGrp="1"/>
          </p:cNvSpPr>
          <p:nvPr>
            <p:ph type="body" idx="1"/>
          </p:nvPr>
        </p:nvSpPr>
        <p:spPr>
          <a:xfrm>
            <a:off x="264945" y="6615115"/>
            <a:ext cx="7242600" cy="2833685"/>
          </a:xfrm>
        </p:spPr>
        <p:txBody>
          <a:bodyPr/>
          <a:lstStyle/>
          <a:p>
            <a:r>
              <a:rPr lang="en-US" sz="2400" dirty="0"/>
              <a:t>The Scorecard above shows the average ordered value from the 1 August 2018 to 5</a:t>
            </a:r>
            <a:r>
              <a:rPr lang="en-US" sz="2400" baseline="30000" dirty="0"/>
              <a:t>th</a:t>
            </a:r>
            <a:r>
              <a:rPr lang="en-US" sz="2400" dirty="0"/>
              <a:t> September 2018.</a:t>
            </a:r>
          </a:p>
        </p:txBody>
      </p:sp>
      <p:pic>
        <p:nvPicPr>
          <p:cNvPr id="5" name="Picture 4">
            <a:extLst>
              <a:ext uri="{FF2B5EF4-FFF2-40B4-BE49-F238E27FC236}">
                <a16:creationId xmlns:a16="http://schemas.microsoft.com/office/drawing/2014/main" id="{8D2D17FB-C71A-4290-B586-246FA672ECDC}"/>
              </a:ext>
            </a:extLst>
          </p:cNvPr>
          <p:cNvPicPr>
            <a:picLocks noChangeAspect="1"/>
          </p:cNvPicPr>
          <p:nvPr/>
        </p:nvPicPr>
        <p:blipFill>
          <a:blip r:embed="rId2"/>
          <a:stretch>
            <a:fillRect/>
          </a:stretch>
        </p:blipFill>
        <p:spPr>
          <a:xfrm>
            <a:off x="5029200" y="3100388"/>
            <a:ext cx="1485900" cy="3324225"/>
          </a:xfrm>
          <a:prstGeom prst="rect">
            <a:avLst/>
          </a:prstGeom>
        </p:spPr>
      </p:pic>
      <p:pic>
        <p:nvPicPr>
          <p:cNvPr id="7" name="Picture 6">
            <a:extLst>
              <a:ext uri="{FF2B5EF4-FFF2-40B4-BE49-F238E27FC236}">
                <a16:creationId xmlns:a16="http://schemas.microsoft.com/office/drawing/2014/main" id="{90062D58-E545-42EF-B465-8B9E2AA3DF96}"/>
              </a:ext>
            </a:extLst>
          </p:cNvPr>
          <p:cNvPicPr>
            <a:picLocks noChangeAspect="1"/>
          </p:cNvPicPr>
          <p:nvPr/>
        </p:nvPicPr>
        <p:blipFill>
          <a:blip r:embed="rId3"/>
          <a:stretch>
            <a:fillRect/>
          </a:stretch>
        </p:blipFill>
        <p:spPr>
          <a:xfrm>
            <a:off x="476250" y="2566986"/>
            <a:ext cx="6553200" cy="876300"/>
          </a:xfrm>
          <a:prstGeom prst="rect">
            <a:avLst/>
          </a:prstGeom>
        </p:spPr>
      </p:pic>
    </p:spTree>
    <p:extLst>
      <p:ext uri="{BB962C8B-B14F-4D97-AF65-F5344CB8AC3E}">
        <p14:creationId xmlns:p14="http://schemas.microsoft.com/office/powerpoint/2010/main" val="2602648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20D2-59AF-4B58-9911-0CA08CF2E0CC}"/>
              </a:ext>
            </a:extLst>
          </p:cNvPr>
          <p:cNvSpPr>
            <a:spLocks noGrp="1"/>
          </p:cNvSpPr>
          <p:nvPr>
            <p:ph type="title"/>
          </p:nvPr>
        </p:nvSpPr>
        <p:spPr>
          <a:xfrm>
            <a:off x="0" y="1136971"/>
            <a:ext cx="7242600" cy="1119900"/>
          </a:xfrm>
        </p:spPr>
        <p:txBody>
          <a:bodyPr/>
          <a:lstStyle/>
          <a:p>
            <a:r>
              <a:rPr lang="en-US" b="0" i="0" dirty="0">
                <a:solidFill>
                  <a:srgbClr val="4F4F4F"/>
                </a:solidFill>
                <a:effectLst/>
                <a:latin typeface="Open Sans" panose="020B0604020202020204" charset="0"/>
              </a:rPr>
              <a:t>Contains a Date Range Control that governs all of the charts, set to the range of August 1st-September 5th, 2018.</a:t>
            </a:r>
            <a:endParaRPr lang="en-US" dirty="0"/>
          </a:p>
        </p:txBody>
      </p:sp>
      <p:sp>
        <p:nvSpPr>
          <p:cNvPr id="3" name="Text Placeholder 2">
            <a:extLst>
              <a:ext uri="{FF2B5EF4-FFF2-40B4-BE49-F238E27FC236}">
                <a16:creationId xmlns:a16="http://schemas.microsoft.com/office/drawing/2014/main" id="{7D88EA53-19AF-4F59-8FBF-1E50C249ADC5}"/>
              </a:ext>
            </a:extLst>
          </p:cNvPr>
          <p:cNvSpPr>
            <a:spLocks noGrp="1"/>
          </p:cNvSpPr>
          <p:nvPr>
            <p:ph type="body" idx="1"/>
          </p:nvPr>
        </p:nvSpPr>
        <p:spPr>
          <a:xfrm>
            <a:off x="264945" y="8382000"/>
            <a:ext cx="7242600" cy="1295400"/>
          </a:xfrm>
        </p:spPr>
        <p:txBody>
          <a:bodyPr/>
          <a:lstStyle/>
          <a:p>
            <a:r>
              <a:rPr lang="en-US" sz="2400" dirty="0"/>
              <a:t>The above picture contains Date Range control that governs all the charts, set to the range August 1</a:t>
            </a:r>
            <a:r>
              <a:rPr lang="en-US" sz="2400" baseline="30000" dirty="0"/>
              <a:t>st</a:t>
            </a:r>
            <a:r>
              <a:rPr lang="en-US" sz="2400" dirty="0"/>
              <a:t> to September 5</a:t>
            </a:r>
            <a:r>
              <a:rPr lang="en-US" sz="2400" baseline="30000" dirty="0"/>
              <a:t>th</a:t>
            </a:r>
            <a:r>
              <a:rPr lang="en-US" sz="2400" dirty="0"/>
              <a:t> 2018.</a:t>
            </a:r>
          </a:p>
        </p:txBody>
      </p:sp>
      <p:pic>
        <p:nvPicPr>
          <p:cNvPr id="7" name="Picture 6">
            <a:extLst>
              <a:ext uri="{FF2B5EF4-FFF2-40B4-BE49-F238E27FC236}">
                <a16:creationId xmlns:a16="http://schemas.microsoft.com/office/drawing/2014/main" id="{41E23801-7F16-42A1-9F06-CD2C4E17716F}"/>
              </a:ext>
            </a:extLst>
          </p:cNvPr>
          <p:cNvPicPr>
            <a:picLocks noChangeAspect="1"/>
          </p:cNvPicPr>
          <p:nvPr/>
        </p:nvPicPr>
        <p:blipFill>
          <a:blip r:embed="rId2"/>
          <a:stretch>
            <a:fillRect/>
          </a:stretch>
        </p:blipFill>
        <p:spPr>
          <a:xfrm>
            <a:off x="0" y="2571749"/>
            <a:ext cx="7772400" cy="3165815"/>
          </a:xfrm>
          <a:prstGeom prst="rect">
            <a:avLst/>
          </a:prstGeom>
        </p:spPr>
      </p:pic>
      <p:pic>
        <p:nvPicPr>
          <p:cNvPr id="9" name="Picture 8">
            <a:extLst>
              <a:ext uri="{FF2B5EF4-FFF2-40B4-BE49-F238E27FC236}">
                <a16:creationId xmlns:a16="http://schemas.microsoft.com/office/drawing/2014/main" id="{17CA504A-C5AD-461A-B0F5-E03C9F4D4111}"/>
              </a:ext>
            </a:extLst>
          </p:cNvPr>
          <p:cNvPicPr>
            <a:picLocks noChangeAspect="1"/>
          </p:cNvPicPr>
          <p:nvPr/>
        </p:nvPicPr>
        <p:blipFill>
          <a:blip r:embed="rId3"/>
          <a:stretch>
            <a:fillRect/>
          </a:stretch>
        </p:blipFill>
        <p:spPr>
          <a:xfrm>
            <a:off x="0" y="5795511"/>
            <a:ext cx="7772400" cy="2586489"/>
          </a:xfrm>
          <a:prstGeom prst="rect">
            <a:avLst/>
          </a:prstGeom>
        </p:spPr>
      </p:pic>
    </p:spTree>
    <p:extLst>
      <p:ext uri="{BB962C8B-B14F-4D97-AF65-F5344CB8AC3E}">
        <p14:creationId xmlns:p14="http://schemas.microsoft.com/office/powerpoint/2010/main" val="1411091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4DF2ED-1746-4108-B321-67575DCC624D}"/>
              </a:ext>
            </a:extLst>
          </p:cNvPr>
          <p:cNvSpPr>
            <a:spLocks noGrp="1"/>
          </p:cNvSpPr>
          <p:nvPr>
            <p:ph type="body" idx="1"/>
          </p:nvPr>
        </p:nvSpPr>
        <p:spPr>
          <a:xfrm>
            <a:off x="264945" y="6800849"/>
            <a:ext cx="7242600" cy="1692579"/>
          </a:xfrm>
        </p:spPr>
        <p:txBody>
          <a:bodyPr/>
          <a:lstStyle/>
          <a:p>
            <a:r>
              <a:rPr lang="en-US" sz="2400" dirty="0"/>
              <a:t>As we set the date 1 December 2018 to 31</a:t>
            </a:r>
            <a:r>
              <a:rPr lang="en-US" sz="2400" baseline="30000" dirty="0"/>
              <a:t>st</a:t>
            </a:r>
            <a:r>
              <a:rPr lang="en-US" sz="2400" dirty="0"/>
              <a:t> January 2019 we see all the values change. </a:t>
            </a:r>
          </a:p>
        </p:txBody>
      </p:sp>
      <p:pic>
        <p:nvPicPr>
          <p:cNvPr id="5" name="Picture 4">
            <a:extLst>
              <a:ext uri="{FF2B5EF4-FFF2-40B4-BE49-F238E27FC236}">
                <a16:creationId xmlns:a16="http://schemas.microsoft.com/office/drawing/2014/main" id="{0F443E9E-B98F-45F2-8219-C74666EEC6EE}"/>
              </a:ext>
            </a:extLst>
          </p:cNvPr>
          <p:cNvPicPr>
            <a:picLocks noChangeAspect="1"/>
          </p:cNvPicPr>
          <p:nvPr/>
        </p:nvPicPr>
        <p:blipFill>
          <a:blip r:embed="rId2"/>
          <a:stretch>
            <a:fillRect/>
          </a:stretch>
        </p:blipFill>
        <p:spPr>
          <a:xfrm>
            <a:off x="0" y="1149970"/>
            <a:ext cx="7772400" cy="3110259"/>
          </a:xfrm>
          <a:prstGeom prst="rect">
            <a:avLst/>
          </a:prstGeom>
        </p:spPr>
      </p:pic>
      <p:pic>
        <p:nvPicPr>
          <p:cNvPr id="7" name="Picture 6">
            <a:extLst>
              <a:ext uri="{FF2B5EF4-FFF2-40B4-BE49-F238E27FC236}">
                <a16:creationId xmlns:a16="http://schemas.microsoft.com/office/drawing/2014/main" id="{DE0F457F-569E-433A-B061-2418A927B357}"/>
              </a:ext>
            </a:extLst>
          </p:cNvPr>
          <p:cNvPicPr>
            <a:picLocks noChangeAspect="1"/>
          </p:cNvPicPr>
          <p:nvPr/>
        </p:nvPicPr>
        <p:blipFill>
          <a:blip r:embed="rId3"/>
          <a:stretch>
            <a:fillRect/>
          </a:stretch>
        </p:blipFill>
        <p:spPr>
          <a:xfrm>
            <a:off x="0" y="4260229"/>
            <a:ext cx="7772400" cy="2461260"/>
          </a:xfrm>
          <a:prstGeom prst="rect">
            <a:avLst/>
          </a:prstGeom>
        </p:spPr>
      </p:pic>
    </p:spTree>
    <p:extLst>
      <p:ext uri="{BB962C8B-B14F-4D97-AF65-F5344CB8AC3E}">
        <p14:creationId xmlns:p14="http://schemas.microsoft.com/office/powerpoint/2010/main" val="95702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457200" lvl="0" indent="-431800" algn="l" rtl="0">
              <a:lnSpc>
                <a:spcPct val="115000"/>
              </a:lnSpc>
              <a:spcBef>
                <a:spcPts val="0"/>
              </a:spcBef>
              <a:spcAft>
                <a:spcPts val="0"/>
              </a:spcAft>
              <a:buClr>
                <a:srgbClr val="02B3E4"/>
              </a:buClr>
              <a:buSzPts val="3200"/>
              <a:buFont typeface="Open Sans"/>
              <a:buAutoNum type="arabicPeriod"/>
            </a:pPr>
            <a:r>
              <a:rPr lang="en" sz="3200" dirty="0">
                <a:solidFill>
                  <a:srgbClr val="02B3E4"/>
                </a:solidFill>
                <a:latin typeface="Open Sans"/>
                <a:ea typeface="Open Sans"/>
                <a:cs typeface="Open Sans"/>
                <a:sym typeface="Open Sans"/>
              </a:rPr>
              <a:t>Best Practice Check: </a:t>
            </a:r>
            <a:endParaRPr sz="3200" dirty="0">
              <a:solidFill>
                <a:srgbClr val="02B3E4"/>
              </a:solidFill>
              <a:latin typeface="Open Sans"/>
              <a:ea typeface="Open Sans"/>
              <a:cs typeface="Open Sans"/>
              <a:sym typeface="Open Sans"/>
            </a:endParaRPr>
          </a:p>
          <a:p>
            <a:pPr marL="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    Three Primary Views</a:t>
            </a:r>
            <a:endParaRPr sz="3200" dirty="0">
              <a:solidFill>
                <a:srgbClr val="02B3E4"/>
              </a:solidFill>
              <a:latin typeface="Open Sans Light"/>
              <a:ea typeface="Open Sans Light"/>
              <a:cs typeface="Open Sans Light"/>
              <a:sym typeface="Open Sans Light"/>
            </a:endParaRPr>
          </a:p>
        </p:txBody>
      </p:sp>
      <p:sp>
        <p:nvSpPr>
          <p:cNvPr id="187" name="Google Shape;187;p44"/>
          <p:cNvSpPr txBox="1"/>
          <p:nvPr/>
        </p:nvSpPr>
        <p:spPr>
          <a:xfrm>
            <a:off x="296450" y="2244600"/>
            <a:ext cx="7211100" cy="58987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525C65"/>
                </a:solidFill>
                <a:latin typeface="Open Sans Light"/>
                <a:ea typeface="Open Sans Light"/>
                <a:cs typeface="Open Sans Light"/>
                <a:sym typeface="Open Sans Light"/>
              </a:rPr>
              <a:t>I </a:t>
            </a:r>
            <a:r>
              <a:rPr lang="en-US" sz="1800" dirty="0">
                <a:solidFill>
                  <a:srgbClr val="525C65"/>
                </a:solidFill>
                <a:latin typeface="Open Sans Light"/>
                <a:ea typeface="Open Sans Light"/>
                <a:cs typeface="Open Sans Light"/>
                <a:sym typeface="Open Sans Light"/>
              </a:rPr>
              <a:t>am using </a:t>
            </a:r>
            <a:r>
              <a:rPr lang="en-US" sz="1800" b="1" dirty="0">
                <a:solidFill>
                  <a:srgbClr val="525C65"/>
                </a:solidFill>
                <a:latin typeface="Open Sans Light"/>
                <a:ea typeface="Open Sans Light"/>
                <a:cs typeface="Open Sans Light"/>
                <a:sym typeface="Open Sans Light"/>
              </a:rPr>
              <a:t>the Google Merchandise Store Account </a:t>
            </a:r>
            <a:r>
              <a:rPr lang="en-US" sz="1800" dirty="0">
                <a:solidFill>
                  <a:srgbClr val="525C65"/>
                </a:solidFill>
                <a:latin typeface="Open Sans Light"/>
                <a:ea typeface="Open Sans Light"/>
                <a:cs typeface="Open Sans Light"/>
                <a:sym typeface="Open Sans Light"/>
              </a:rPr>
              <a:t>for this project. It has already three views created.</a:t>
            </a:r>
          </a:p>
          <a:p>
            <a:pPr marL="0" lvl="0" indent="0" algn="l" rtl="0">
              <a:lnSpc>
                <a:spcPct val="100000"/>
              </a:lnSpc>
              <a:spcBef>
                <a:spcPts val="1100"/>
              </a:spcBef>
              <a:spcAft>
                <a:spcPts val="0"/>
              </a:spcAft>
              <a:buClr>
                <a:schemeClr val="dk1"/>
              </a:buClr>
              <a:buSzPts val="1100"/>
              <a:buFont typeface="Arial"/>
              <a:buNone/>
            </a:pPr>
            <a:endParaRPr lang="en-US" sz="1800" i="1"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r>
              <a:rPr lang="en-US" sz="1800" u="sng" dirty="0">
                <a:solidFill>
                  <a:srgbClr val="525C65"/>
                </a:solidFill>
                <a:latin typeface="Open Sans Light"/>
                <a:ea typeface="Open Sans Light"/>
                <a:cs typeface="Open Sans Light"/>
                <a:sym typeface="Open Sans Light"/>
              </a:rPr>
              <a:t>                                                                                                                         </a:t>
            </a:r>
          </a:p>
          <a:p>
            <a:pPr marL="0" lvl="0" indent="0" algn="l" rtl="0">
              <a:lnSpc>
                <a:spcPct val="100000"/>
              </a:lnSpc>
              <a:spcBef>
                <a:spcPts val="1100"/>
              </a:spcBef>
              <a:spcAft>
                <a:spcPts val="0"/>
              </a:spcAft>
              <a:buClr>
                <a:schemeClr val="dk1"/>
              </a:buClr>
              <a:buSzPts val="1100"/>
              <a:buFont typeface="Arial"/>
              <a:buNone/>
            </a:pPr>
            <a:endParaRPr lang="en-US" sz="1800"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endParaRPr lang="en-US" sz="1800"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endParaRPr lang="en-US" sz="1800"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endParaRPr lang="en-US" sz="1800"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endParaRPr lang="en-US" sz="1800" u="sng" dirty="0">
              <a:solidFill>
                <a:srgbClr val="525C65"/>
              </a:solidFill>
              <a:latin typeface="Open Sans Light"/>
              <a:ea typeface="Open Sans Light"/>
              <a:cs typeface="Open Sans Light"/>
              <a:sym typeface="Open Sans Light"/>
            </a:endParaRPr>
          </a:p>
          <a:p>
            <a:pPr marL="0" lvl="0" indent="0" algn="l" rtl="0">
              <a:lnSpc>
                <a:spcPct val="100000"/>
              </a:lnSpc>
              <a:spcBef>
                <a:spcPts val="1100"/>
              </a:spcBef>
              <a:spcAft>
                <a:spcPts val="0"/>
              </a:spcAft>
              <a:buClr>
                <a:schemeClr val="dk1"/>
              </a:buClr>
              <a:buSzPts val="1100"/>
              <a:buFont typeface="Arial"/>
              <a:buNone/>
            </a:pPr>
            <a:r>
              <a:rPr lang="en-US" sz="1800" dirty="0">
                <a:solidFill>
                  <a:srgbClr val="525C65"/>
                </a:solidFill>
                <a:latin typeface="Open Sans Light"/>
                <a:ea typeface="Open Sans Light"/>
                <a:cs typeface="Open Sans Light"/>
                <a:sym typeface="Open Sans Light"/>
              </a:rPr>
              <a:t>I do not have access to create views but one can create views by 1. Going on to the admin page </a:t>
            </a:r>
          </a:p>
          <a:p>
            <a:pPr marL="0" lvl="0" indent="0" algn="l" rtl="0">
              <a:lnSpc>
                <a:spcPct val="100000"/>
              </a:lnSpc>
              <a:spcBef>
                <a:spcPts val="1100"/>
              </a:spcBef>
              <a:spcAft>
                <a:spcPts val="0"/>
              </a:spcAft>
              <a:buClr>
                <a:schemeClr val="dk1"/>
              </a:buClr>
              <a:buSzPts val="1100"/>
              <a:buFont typeface="Arial"/>
              <a:buNone/>
            </a:pPr>
            <a:r>
              <a:rPr lang="en-US" sz="1800" dirty="0">
                <a:solidFill>
                  <a:srgbClr val="525C65"/>
                </a:solidFill>
                <a:latin typeface="Open Sans Light"/>
                <a:ea typeface="Open Sans Light"/>
                <a:cs typeface="Open Sans Light"/>
                <a:sym typeface="Open Sans Light"/>
              </a:rPr>
              <a:t>2.Then by clicking on create view. </a:t>
            </a:r>
          </a:p>
          <a:p>
            <a:pPr marL="0" lvl="0" indent="0" algn="l" rtl="0">
              <a:lnSpc>
                <a:spcPct val="100000"/>
              </a:lnSpc>
              <a:spcBef>
                <a:spcPts val="1100"/>
              </a:spcBef>
              <a:spcAft>
                <a:spcPts val="0"/>
              </a:spcAft>
              <a:buClr>
                <a:schemeClr val="dk1"/>
              </a:buClr>
              <a:buSzPts val="1100"/>
              <a:buFont typeface="Arial"/>
              <a:buNone/>
            </a:pPr>
            <a:r>
              <a:rPr lang="en-US" sz="1800" u="sng" dirty="0">
                <a:solidFill>
                  <a:srgbClr val="525C65"/>
                </a:solidFill>
                <a:latin typeface="Open Sans Light"/>
                <a:ea typeface="Open Sans Light"/>
                <a:cs typeface="Open Sans Light"/>
                <a:sym typeface="Open Sans Light"/>
              </a:rPr>
              <a:t>                </a:t>
            </a:r>
            <a:endParaRPr sz="1800" u="sng" dirty="0">
              <a:solidFill>
                <a:srgbClr val="525C65"/>
              </a:solidFill>
              <a:latin typeface="Open Sans Light"/>
              <a:ea typeface="Open Sans Light"/>
              <a:cs typeface="Open Sans Light"/>
              <a:sym typeface="Open Sans Light"/>
            </a:endParaRPr>
          </a:p>
        </p:txBody>
      </p:sp>
      <p:pic>
        <p:nvPicPr>
          <p:cNvPr id="5" name="Picture 4">
            <a:extLst>
              <a:ext uri="{FF2B5EF4-FFF2-40B4-BE49-F238E27FC236}">
                <a16:creationId xmlns:a16="http://schemas.microsoft.com/office/drawing/2014/main" id="{00E00F34-8057-4F38-8A9B-C5547D28FB83}"/>
              </a:ext>
            </a:extLst>
          </p:cNvPr>
          <p:cNvPicPr>
            <a:picLocks noChangeAspect="1"/>
          </p:cNvPicPr>
          <p:nvPr/>
        </p:nvPicPr>
        <p:blipFill>
          <a:blip r:embed="rId4"/>
          <a:stretch>
            <a:fillRect/>
          </a:stretch>
        </p:blipFill>
        <p:spPr>
          <a:xfrm>
            <a:off x="264850" y="3081130"/>
            <a:ext cx="6146461" cy="2763078"/>
          </a:xfrm>
          <a:prstGeom prst="rect">
            <a:avLst/>
          </a:prstGeom>
        </p:spPr>
      </p:pic>
      <p:pic>
        <p:nvPicPr>
          <p:cNvPr id="7" name="Picture 6">
            <a:extLst>
              <a:ext uri="{FF2B5EF4-FFF2-40B4-BE49-F238E27FC236}">
                <a16:creationId xmlns:a16="http://schemas.microsoft.com/office/drawing/2014/main" id="{5DAC0FC5-DEC8-42A1-A37C-0ABCD720D20D}"/>
              </a:ext>
            </a:extLst>
          </p:cNvPr>
          <p:cNvPicPr>
            <a:picLocks noChangeAspect="1"/>
          </p:cNvPicPr>
          <p:nvPr/>
        </p:nvPicPr>
        <p:blipFill>
          <a:blip r:embed="rId5"/>
          <a:stretch>
            <a:fillRect/>
          </a:stretch>
        </p:blipFill>
        <p:spPr>
          <a:xfrm>
            <a:off x="264850" y="6882755"/>
            <a:ext cx="7274300" cy="25212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45"/>
          <p:cNvSpPr txBox="1">
            <a:spLocks noGrp="1"/>
          </p:cNvSpPr>
          <p:nvPr>
            <p:ph type="title"/>
          </p:nvPr>
        </p:nvSpPr>
        <p:spPr>
          <a:xfrm>
            <a:off x="264895" y="959146"/>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dirty="0">
                <a:solidFill>
                  <a:srgbClr val="02B3E4"/>
                </a:solidFill>
                <a:latin typeface="Open Sans"/>
                <a:ea typeface="Open Sans"/>
                <a:cs typeface="Open Sans"/>
                <a:sym typeface="Open Sans"/>
              </a:rPr>
              <a:t>2. Best Practice Check: </a:t>
            </a:r>
            <a:endParaRPr sz="3200" dirty="0">
              <a:solidFill>
                <a:srgbClr val="02B3E4"/>
              </a:solidFill>
              <a:latin typeface="Open Sans"/>
              <a:ea typeface="Open Sans"/>
              <a:cs typeface="Open Sans"/>
              <a:sym typeface="Open Sans"/>
            </a:endParaRPr>
          </a:p>
          <a:p>
            <a:pPr marL="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    Filtering Internal Traffic</a:t>
            </a:r>
            <a:endParaRPr sz="3200" dirty="0">
              <a:solidFill>
                <a:srgbClr val="02B3E4"/>
              </a:solidFill>
              <a:latin typeface="Open Sans Light"/>
              <a:ea typeface="Open Sans Light"/>
              <a:cs typeface="Open Sans Light"/>
              <a:sym typeface="Open Sans Light"/>
            </a:endParaRPr>
          </a:p>
        </p:txBody>
      </p:sp>
      <p:sp>
        <p:nvSpPr>
          <p:cNvPr id="193" name="Google Shape;193;p45"/>
          <p:cNvSpPr txBox="1"/>
          <p:nvPr/>
        </p:nvSpPr>
        <p:spPr>
          <a:xfrm>
            <a:off x="296450" y="2244600"/>
            <a:ext cx="7211100" cy="70515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114300" lvl="0" algn="l" rtl="0">
              <a:lnSpc>
                <a:spcPct val="100000"/>
              </a:lnSpc>
              <a:spcBef>
                <a:spcPts val="0"/>
              </a:spcBef>
              <a:spcAft>
                <a:spcPts val="0"/>
              </a:spcAft>
              <a:buClr>
                <a:srgbClr val="525C65"/>
              </a:buClr>
              <a:buSzPts val="1800"/>
            </a:pPr>
            <a:r>
              <a:rPr lang="en-US" sz="1800" dirty="0">
                <a:solidFill>
                  <a:srgbClr val="525C65"/>
                </a:solidFill>
                <a:latin typeface="Open Sans Light"/>
                <a:ea typeface="Open Sans Light"/>
                <a:cs typeface="Open Sans Light"/>
                <a:sym typeface="Open Sans Light"/>
              </a:rPr>
              <a:t>In the Google Merchandise Store it doesn’t have any filter to exclude the internal traffic in any of the views. The result below is of the Test view.</a:t>
            </a: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457200" lvl="0" indent="-342900" algn="l" rtl="0">
              <a:lnSpc>
                <a:spcPct val="100000"/>
              </a:lnSpc>
              <a:spcBef>
                <a:spcPts val="0"/>
              </a:spcBef>
              <a:spcAft>
                <a:spcPts val="0"/>
              </a:spcAft>
              <a:buClr>
                <a:srgbClr val="525C65"/>
              </a:buClr>
              <a:buSzPts val="1800"/>
              <a:buFont typeface="Open Sans Light"/>
              <a:buChar char="●"/>
            </a:pPr>
            <a:endParaRPr lang="en" sz="1800" dirty="0">
              <a:solidFill>
                <a:srgbClr val="525C65"/>
              </a:solidFill>
              <a:latin typeface="Open Sans Light"/>
              <a:ea typeface="Open Sans Light"/>
              <a:cs typeface="Open Sans Light"/>
              <a:sym typeface="Open Sans Light"/>
            </a:endParaRPr>
          </a:p>
          <a:p>
            <a:pPr marL="114300" lvl="0" algn="l" rtl="0">
              <a:lnSpc>
                <a:spcPct val="100000"/>
              </a:lnSpc>
              <a:spcBef>
                <a:spcPts val="0"/>
              </a:spcBef>
              <a:spcAft>
                <a:spcPts val="0"/>
              </a:spcAft>
              <a:buClr>
                <a:srgbClr val="525C65"/>
              </a:buClr>
              <a:buSzPts val="1800"/>
            </a:pPr>
            <a:r>
              <a:rPr lang="en"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The steps to create this filter are-</a:t>
            </a:r>
          </a:p>
          <a:p>
            <a:pPr marL="114300" lvl="0" algn="l" rtl="0">
              <a:lnSpc>
                <a:spcPct val="100000"/>
              </a:lnSpc>
              <a:spcBef>
                <a:spcPts val="0"/>
              </a:spcBef>
              <a:spcAft>
                <a:spcPts val="0"/>
              </a:spcAft>
              <a:buClr>
                <a:srgbClr val="525C65"/>
              </a:buClr>
              <a:buSzPts val="1800"/>
            </a:pPr>
            <a:r>
              <a:rPr lang="en"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1.Change the view to test view </a:t>
            </a: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on the admin pane.</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2. Click on filter and then create a new filter. And then enter a file name.</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3. Click Custom under filter type. </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rPr>
              <a:t>4. In the filter field choose the Exclude radio button and click field and choose IP address from it. </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rPr>
              <a:t>5.In the Filter Pattern field, enter the internal IP address. If there are a range of IP addresses, enter an regular expression like ^231\.88\.156\.</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rPr>
              <a:t>([1-9]|1[0-5])$ which will filter out IP range from [231.88.156.1] through [231.88.156.15] </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rPr>
              <a:t>6. Click [Save] Button </a:t>
            </a:r>
          </a:p>
          <a:p>
            <a:pPr marL="114300" lvl="0" algn="l" rtl="0">
              <a:lnSpc>
                <a:spcPct val="100000"/>
              </a:lnSpc>
              <a:spcBef>
                <a:spcPts val="0"/>
              </a:spcBef>
              <a:spcAft>
                <a:spcPts val="0"/>
              </a:spcAft>
              <a:buClr>
                <a:srgbClr val="525C65"/>
              </a:buClr>
              <a:buSzPts val="1800"/>
            </a:pPr>
            <a:r>
              <a:rPr lang="en-US"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rPr>
              <a:t>7. Leave this filter in Test View (like 7-10 days) to ensure it is working as expected, before copy it to Master View</a:t>
            </a:r>
            <a:endParaRPr lang="en" sz="1600" dirty="0">
              <a:solidFill>
                <a:schemeClr val="tx1">
                  <a:lumMod val="65000"/>
                  <a:lumOff val="35000"/>
                </a:schemeClr>
              </a:solidFill>
              <a:latin typeface="Open Sans Light" panose="020B0604020202020204" charset="0"/>
              <a:ea typeface="Open Sans Light" panose="020B0604020202020204" charset="0"/>
              <a:cs typeface="Open Sans Light" panose="020B0604020202020204" charset="0"/>
              <a:sym typeface="Open Sans Light"/>
            </a:endParaRPr>
          </a:p>
          <a:p>
            <a:pPr marL="114300" lvl="0" algn="l" rtl="0">
              <a:lnSpc>
                <a:spcPct val="100000"/>
              </a:lnSpc>
              <a:spcBef>
                <a:spcPts val="0"/>
              </a:spcBef>
              <a:spcAft>
                <a:spcPts val="0"/>
              </a:spcAft>
              <a:buClr>
                <a:srgbClr val="525C65"/>
              </a:buClr>
              <a:buSzPts val="1800"/>
            </a:pPr>
            <a:endParaRPr lang="en" sz="1800" dirty="0">
              <a:solidFill>
                <a:srgbClr val="525C65"/>
              </a:solidFill>
              <a:latin typeface="Open Sans Light"/>
              <a:ea typeface="Open Sans Light"/>
              <a:cs typeface="Open Sans Light"/>
              <a:sym typeface="Open Sans Light"/>
            </a:endParaRPr>
          </a:p>
        </p:txBody>
      </p:sp>
      <p:pic>
        <p:nvPicPr>
          <p:cNvPr id="7" name="Picture 6">
            <a:extLst>
              <a:ext uri="{FF2B5EF4-FFF2-40B4-BE49-F238E27FC236}">
                <a16:creationId xmlns:a16="http://schemas.microsoft.com/office/drawing/2014/main" id="{0472E5E1-E3A9-46ED-A3D4-AA8BD9D6BD63}"/>
              </a:ext>
            </a:extLst>
          </p:cNvPr>
          <p:cNvPicPr>
            <a:picLocks noChangeAspect="1"/>
          </p:cNvPicPr>
          <p:nvPr/>
        </p:nvPicPr>
        <p:blipFill>
          <a:blip r:embed="rId4"/>
          <a:stretch>
            <a:fillRect/>
          </a:stretch>
        </p:blipFill>
        <p:spPr>
          <a:xfrm>
            <a:off x="394900" y="3514725"/>
            <a:ext cx="6278911" cy="1514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46"/>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lang="en" sz="4800" b="1">
                <a:solidFill>
                  <a:srgbClr val="FAFBFC"/>
                </a:solidFill>
              </a:rPr>
              <a:t> </a:t>
            </a:r>
            <a:endParaRPr sz="4800">
              <a:solidFill>
                <a:srgbClr val="FAFBFC"/>
              </a:solidFill>
              <a:latin typeface="Open Sans Light"/>
              <a:ea typeface="Open Sans Light"/>
              <a:cs typeface="Open Sans Light"/>
              <a:sym typeface="Open Sans Light"/>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199" name="Google Shape;199;p46"/>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212" name="Google Shape;212;p48"/>
          <p:cNvSpPr txBox="1">
            <a:spLocks noGrp="1"/>
          </p:cNvSpPr>
          <p:nvPr>
            <p:ph type="body" idx="1"/>
          </p:nvPr>
        </p:nvSpPr>
        <p:spPr>
          <a:xfrm>
            <a:off x="264950" y="1686225"/>
            <a:ext cx="7242600" cy="13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t>
            </a:r>
            <a:r>
              <a:rPr lang="en-US" dirty="0"/>
              <a:t>or</a:t>
            </a:r>
            <a:r>
              <a:rPr lang="en" dirty="0"/>
              <a:t> the Audience Overview Report, </a:t>
            </a:r>
            <a:r>
              <a:rPr lang="en-US" dirty="0"/>
              <a:t>we</a:t>
            </a:r>
            <a:r>
              <a:rPr lang="en" dirty="0"/>
              <a:t> select</a:t>
            </a:r>
            <a:r>
              <a:rPr lang="en-US" dirty="0"/>
              <a:t>ed</a:t>
            </a:r>
            <a:r>
              <a:rPr lang="en" dirty="0"/>
              <a:t> a three month time period </a:t>
            </a:r>
            <a:r>
              <a:rPr lang="en-US" dirty="0"/>
              <a:t>ranging from 1 October 2019 to 1</a:t>
            </a:r>
            <a:r>
              <a:rPr lang="en-US" baseline="30000" dirty="0"/>
              <a:t>st</a:t>
            </a:r>
            <a:r>
              <a:rPr lang="en-US" dirty="0"/>
              <a:t> January 2020. The week from 1</a:t>
            </a:r>
            <a:r>
              <a:rPr lang="en-US" baseline="30000" dirty="0"/>
              <a:t>st</a:t>
            </a:r>
            <a:r>
              <a:rPr lang="en-US" dirty="0"/>
              <a:t> Dec 2019 to 7</a:t>
            </a:r>
            <a:r>
              <a:rPr lang="en-US" baseline="30000" dirty="0"/>
              <a:t>th</a:t>
            </a:r>
            <a:r>
              <a:rPr lang="en-US" dirty="0"/>
              <a:t> Dec saw the highest visitors at 17,200. And the week from 29 Dec 2019 to 1 Jan 2020 saw the lowest visitors at 4,521.</a:t>
            </a:r>
            <a:endParaRPr dirty="0"/>
          </a:p>
          <a:p>
            <a:pPr marL="0" lvl="0" indent="0" algn="l" rtl="0">
              <a:spcBef>
                <a:spcPts val="1600"/>
              </a:spcBef>
              <a:spcAft>
                <a:spcPts val="1600"/>
              </a:spcAft>
              <a:buNone/>
            </a:pPr>
            <a:endParaRPr dirty="0"/>
          </a:p>
        </p:txBody>
      </p:sp>
      <p:sp>
        <p:nvSpPr>
          <p:cNvPr id="213" name="Google Shape;213;p48"/>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3598147-DB22-49CC-A990-2A75731B4729}"/>
              </a:ext>
            </a:extLst>
          </p:cNvPr>
          <p:cNvPicPr>
            <a:picLocks noChangeAspect="1"/>
          </p:cNvPicPr>
          <p:nvPr/>
        </p:nvPicPr>
        <p:blipFill>
          <a:blip r:embed="rId3"/>
          <a:stretch>
            <a:fillRect/>
          </a:stretch>
        </p:blipFill>
        <p:spPr>
          <a:xfrm>
            <a:off x="381000" y="3609957"/>
            <a:ext cx="6953649" cy="2838486"/>
          </a:xfrm>
          <a:prstGeom prst="rect">
            <a:avLst/>
          </a:prstGeom>
        </p:spPr>
      </p:pic>
      <p:pic>
        <p:nvPicPr>
          <p:cNvPr id="5" name="Picture 4">
            <a:extLst>
              <a:ext uri="{FF2B5EF4-FFF2-40B4-BE49-F238E27FC236}">
                <a16:creationId xmlns:a16="http://schemas.microsoft.com/office/drawing/2014/main" id="{B53B4D82-A1BB-46BB-AE1C-7398CD711C16}"/>
              </a:ext>
            </a:extLst>
          </p:cNvPr>
          <p:cNvPicPr>
            <a:picLocks noChangeAspect="1"/>
          </p:cNvPicPr>
          <p:nvPr/>
        </p:nvPicPr>
        <p:blipFill>
          <a:blip r:embed="rId4"/>
          <a:stretch>
            <a:fillRect/>
          </a:stretch>
        </p:blipFill>
        <p:spPr>
          <a:xfrm>
            <a:off x="338125" y="6982828"/>
            <a:ext cx="6996524" cy="25291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 Audience</a:t>
            </a:r>
            <a:endParaRPr sz="3200">
              <a:solidFill>
                <a:srgbClr val="02B3E4"/>
              </a:solidFill>
              <a:latin typeface="Open Sans Light"/>
              <a:ea typeface="Open Sans Light"/>
              <a:cs typeface="Open Sans Light"/>
              <a:sym typeface="Open Sans Light"/>
            </a:endParaRPr>
          </a:p>
          <a:p>
            <a:pPr marL="0" marR="0" lvl="0" indent="0" algn="l" rtl="0">
              <a:lnSpc>
                <a:spcPct val="115000"/>
              </a:lnSpc>
              <a:spcBef>
                <a:spcPts val="0"/>
              </a:spcBef>
              <a:spcAft>
                <a:spcPts val="0"/>
              </a:spcAft>
              <a:buNone/>
            </a:pPr>
            <a:endParaRPr sz="2400">
              <a:solidFill>
                <a:srgbClr val="02B3E4"/>
              </a:solidFill>
              <a:latin typeface="Open Sans Light"/>
              <a:ea typeface="Open Sans Light"/>
              <a:cs typeface="Open Sans Light"/>
              <a:sym typeface="Open Sans Light"/>
            </a:endParaRPr>
          </a:p>
        </p:txBody>
      </p:sp>
      <p:sp>
        <p:nvSpPr>
          <p:cNvPr id="225" name="Google Shape;225;p49"/>
          <p:cNvSpPr txBox="1">
            <a:spLocks noGrp="1"/>
          </p:cNvSpPr>
          <p:nvPr>
            <p:ph type="body" idx="1"/>
          </p:nvPr>
        </p:nvSpPr>
        <p:spPr>
          <a:xfrm>
            <a:off x="264950" y="1686225"/>
            <a:ext cx="7242600" cy="13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ideas why certain trends are associated with these specific weeks?</a:t>
            </a:r>
            <a:endParaRPr dirty="0"/>
          </a:p>
          <a:p>
            <a:pPr marL="0" lvl="0" indent="0" algn="l" rtl="0">
              <a:spcBef>
                <a:spcPts val="1600"/>
              </a:spcBef>
              <a:spcAft>
                <a:spcPts val="1600"/>
              </a:spcAft>
              <a:buNone/>
            </a:pPr>
            <a:r>
              <a:rPr lang="en-US" dirty="0"/>
              <a:t>While I can’t be certain why the number of visitors peaked in the week of 1-7 Dec 2019, and then dropped to the lowest in the week of 29  Dec 2019 – 1st January 2020 by just looking at this Audience Overview report, but I know that  25</a:t>
            </a:r>
            <a:r>
              <a:rPr lang="en-US" baseline="30000" dirty="0"/>
              <a:t>th</a:t>
            </a:r>
            <a:r>
              <a:rPr lang="en-US" dirty="0"/>
              <a:t> was Christmas, so people were buying Christmas gifts beforehand which increased the visitors on the site. 29 Dec to 1</a:t>
            </a:r>
            <a:r>
              <a:rPr lang="en-US" baseline="30000" dirty="0"/>
              <a:t>st</a:t>
            </a:r>
            <a:r>
              <a:rPr lang="en-US" dirty="0"/>
              <a:t> January were basically the end days of the year, where people stayed with their family and enjoyed the holidays rather than online shopping.  This can be one of possible reason for this trend.   </a:t>
            </a:r>
            <a:endParaRPr dirty="0"/>
          </a:p>
        </p:txBody>
      </p:sp>
      <p:sp>
        <p:nvSpPr>
          <p:cNvPr id="226" name="Google Shape;226;p49"/>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32" name="Google Shape;232;p50"/>
          <p:cNvSpPr txBox="1">
            <a:spLocks noGrp="1"/>
          </p:cNvSpPr>
          <p:nvPr>
            <p:ph type="body" idx="1"/>
          </p:nvPr>
        </p:nvSpPr>
        <p:spPr>
          <a:xfrm>
            <a:off x="264950" y="1913675"/>
            <a:ext cx="7242600" cy="15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During the three month period you’ve selected, excluding </a:t>
            </a:r>
            <a:r>
              <a:rPr lang="en" i="1" dirty="0"/>
              <a:t>Direct </a:t>
            </a:r>
            <a:r>
              <a:rPr lang="en" dirty="0"/>
              <a:t>and </a:t>
            </a:r>
            <a:r>
              <a:rPr lang="en" i="1" dirty="0"/>
              <a:t>(Other),</a:t>
            </a:r>
            <a:r>
              <a:rPr lang="en" dirty="0"/>
              <a:t> which channels had the highest and lowest bounce rates and the highest and lowest eCommerce conversion rates?  What do these metrics mean, based on your experience?</a:t>
            </a:r>
            <a:endParaRPr dirty="0"/>
          </a:p>
          <a:p>
            <a:pPr marL="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8323B78D-1249-4639-95BB-C9439E9ECABE}"/>
              </a:ext>
            </a:extLst>
          </p:cNvPr>
          <p:cNvPicPr>
            <a:picLocks noChangeAspect="1"/>
          </p:cNvPicPr>
          <p:nvPr/>
        </p:nvPicPr>
        <p:blipFill>
          <a:blip r:embed="rId3"/>
          <a:stretch>
            <a:fillRect/>
          </a:stretch>
        </p:blipFill>
        <p:spPr>
          <a:xfrm>
            <a:off x="0" y="3427775"/>
            <a:ext cx="7772400" cy="2830958"/>
          </a:xfrm>
          <a:prstGeom prst="rect">
            <a:avLst/>
          </a:prstGeom>
        </p:spPr>
      </p:pic>
      <p:pic>
        <p:nvPicPr>
          <p:cNvPr id="5" name="Picture 4">
            <a:extLst>
              <a:ext uri="{FF2B5EF4-FFF2-40B4-BE49-F238E27FC236}">
                <a16:creationId xmlns:a16="http://schemas.microsoft.com/office/drawing/2014/main" id="{77437FB8-0C58-4F85-ACEF-06CEDB9A4B6C}"/>
              </a:ext>
            </a:extLst>
          </p:cNvPr>
          <p:cNvPicPr>
            <a:picLocks noChangeAspect="1"/>
          </p:cNvPicPr>
          <p:nvPr/>
        </p:nvPicPr>
        <p:blipFill>
          <a:blip r:embed="rId4"/>
          <a:stretch>
            <a:fillRect/>
          </a:stretch>
        </p:blipFill>
        <p:spPr>
          <a:xfrm>
            <a:off x="0" y="6397190"/>
            <a:ext cx="7772400" cy="40839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Standard Display: Acquisition</a:t>
            </a:r>
            <a:endParaRPr sz="2400">
              <a:solidFill>
                <a:srgbClr val="02B3E4"/>
              </a:solidFill>
              <a:latin typeface="Open Sans Light"/>
              <a:ea typeface="Open Sans Light"/>
              <a:cs typeface="Open Sans Light"/>
              <a:sym typeface="Open Sans Light"/>
            </a:endParaRPr>
          </a:p>
        </p:txBody>
      </p:sp>
      <p:sp>
        <p:nvSpPr>
          <p:cNvPr id="241" name="Google Shape;241;p51"/>
          <p:cNvSpPr txBox="1">
            <a:spLocks noGrp="1"/>
          </p:cNvSpPr>
          <p:nvPr>
            <p:ph type="body" idx="1"/>
          </p:nvPr>
        </p:nvSpPr>
        <p:spPr>
          <a:xfrm>
            <a:off x="264950" y="1913675"/>
            <a:ext cx="7242600" cy="78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During the three month period you’ve selected, excluding </a:t>
            </a:r>
            <a:r>
              <a:rPr lang="en" i="1" dirty="0"/>
              <a:t>Direct </a:t>
            </a:r>
            <a:r>
              <a:rPr lang="en" dirty="0"/>
              <a:t>and </a:t>
            </a:r>
            <a:r>
              <a:rPr lang="en" i="1" dirty="0"/>
              <a:t>(Other),</a:t>
            </a:r>
            <a:r>
              <a:rPr lang="en" dirty="0"/>
              <a:t> which channels had the highest and lowest bounce rates and the highest and lowest eCommerce conversion rates?  What do these metrics mean, based on your experience?</a:t>
            </a:r>
            <a:endParaRPr dirty="0"/>
          </a:p>
          <a:p>
            <a:pPr marL="0" lvl="0" indent="0" algn="l" rtl="0">
              <a:spcBef>
                <a:spcPts val="1600"/>
              </a:spcBef>
              <a:spcAft>
                <a:spcPts val="0"/>
              </a:spcAft>
              <a:buNone/>
            </a:pPr>
            <a:r>
              <a:rPr lang="en-US" i="1" dirty="0"/>
              <a:t>(Conversion record from 01 October 2019- 01 January 2020)</a:t>
            </a:r>
          </a:p>
          <a:p>
            <a:pPr marL="0" lvl="0" indent="0" algn="l" rtl="0">
              <a:spcBef>
                <a:spcPts val="1600"/>
              </a:spcBef>
              <a:spcAft>
                <a:spcPts val="0"/>
              </a:spcAft>
              <a:buNone/>
            </a:pPr>
            <a:r>
              <a:rPr lang="en-US" i="1" dirty="0"/>
              <a:t>For finding out this we went to overview section of the Acquisition, and selected Top channels from Primary Dimension and Ecommerce from conversion. We can check the highest and lowest values easily from the bar graph. </a:t>
            </a:r>
          </a:p>
          <a:p>
            <a:pPr marL="0" lvl="0" indent="0" algn="l" rtl="0">
              <a:spcBef>
                <a:spcPts val="1600"/>
              </a:spcBef>
              <a:spcAft>
                <a:spcPts val="0"/>
              </a:spcAft>
              <a:buNone/>
            </a:pPr>
            <a:r>
              <a:rPr lang="en-US" i="1" dirty="0"/>
              <a:t>From the above slide we can see that Display has the highest bounce rate and minimum conversion. We can conclude that the display channel is not doing well or the page is unsatisfactory to the users. While the branded page search channel is doing good in terms of bounce rate and Ecommerce conversion rate. Generic paid search is doing much better compared to other channels in terms of Ecommerce conversion rate .i.e. this channel is leading to more transactions. The other paid search and referrals has also has the lowest Ecommerce conversion rates or are not leading to any conversion. These channels can be improved or can be given a second thought.</a:t>
            </a:r>
            <a:endParaRPr i="1" dirty="0"/>
          </a:p>
        </p:txBody>
      </p:sp>
      <p:sp>
        <p:nvSpPr>
          <p:cNvPr id="242" name="Google Shape;242;p51"/>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TotalTime>
  <Words>1775</Words>
  <Application>Microsoft Office PowerPoint</Application>
  <PresentationFormat>Custom</PresentationFormat>
  <Paragraphs>105</Paragraphs>
  <Slides>27</Slides>
  <Notes>18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Open Sans Light</vt:lpstr>
      <vt:lpstr>Arial</vt:lpstr>
      <vt:lpstr>Open Sans SemiBold</vt:lpstr>
      <vt:lpstr>Helvetica Neue</vt:lpstr>
      <vt:lpstr>Open Sans</vt:lpstr>
      <vt:lpstr>Simple Light</vt:lpstr>
      <vt:lpstr>Simple Light</vt:lpstr>
      <vt:lpstr>Simple Light</vt:lpstr>
      <vt:lpstr>PowerPoint Presentation</vt:lpstr>
      <vt:lpstr>Part One:  Primary Views &amp; Filters </vt:lpstr>
      <vt:lpstr>Best Practice Check:      Three Primary Views</vt:lpstr>
      <vt:lpstr>2. Best Practice Check:      Filtering Internal Traffic</vt:lpstr>
      <vt:lpstr>Part Two:  Data Exploration</vt:lpstr>
      <vt:lpstr>Standard Display - Audience </vt:lpstr>
      <vt:lpstr>Standard Display - Audience </vt:lpstr>
      <vt:lpstr>Standard Display: Acquisition</vt:lpstr>
      <vt:lpstr>Standard Display: Acquisition</vt:lpstr>
      <vt:lpstr>Percentage Display: Conversion</vt:lpstr>
      <vt:lpstr>Comparison Display:  Behavior</vt:lpstr>
      <vt:lpstr>Percentage Display:  Audience</vt:lpstr>
      <vt:lpstr>Part Three:  Segmentation</vt:lpstr>
      <vt:lpstr>Segmentation: Instructions</vt:lpstr>
      <vt:lpstr>Audience Segment: Characteristic </vt:lpstr>
      <vt:lpstr>Q. Which Channel had the largest Ecommerce conversion with Desktop and Tablet as users?</vt:lpstr>
      <vt:lpstr>Audience Segment: Geography </vt:lpstr>
      <vt:lpstr>Audience Segment: User Behavior</vt:lpstr>
      <vt:lpstr> ANND Portfolio </vt:lpstr>
      <vt:lpstr>PART TWO: Creating Custom Reports, Dashboards, and Custom Alerts </vt:lpstr>
      <vt:lpstr>1. Google Merchandise Store connected with Master view.</vt:lpstr>
      <vt:lpstr>2. A Time Series chart: configured to show unique pageviews, sessions, and users.</vt:lpstr>
      <vt:lpstr>2.Contains a Pie chart, 7 slices: configured to show revenue, broken down by product categories.</vt:lpstr>
      <vt:lpstr>3.Contains a Pie chart, 5 slices: configured to show what sources are driving new users to the site.</vt:lpstr>
      <vt:lpstr>4. Contains a Scorecard: configured to display average order value</vt:lpstr>
      <vt:lpstr>Contains a Date Range Control that governs all of the charts, set to the range of August 1st-September 5th, 2018.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Amlan</dc:creator>
  <cp:lastModifiedBy>Amlan</cp:lastModifiedBy>
  <cp:revision>36</cp:revision>
  <dcterms:modified xsi:type="dcterms:W3CDTF">2020-07-16T21:42:15Z</dcterms:modified>
</cp:coreProperties>
</file>