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32"/>
  </p:notesMasterIdLst>
  <p:handoutMasterIdLst>
    <p:handoutMasterId r:id="rId33"/>
  </p:handoutMasterIdLst>
  <p:sldIdLst>
    <p:sldId id="400" r:id="rId5"/>
    <p:sldId id="385" r:id="rId6"/>
    <p:sldId id="405" r:id="rId7"/>
    <p:sldId id="256" r:id="rId8"/>
    <p:sldId id="258" r:id="rId9"/>
    <p:sldId id="410" r:id="rId10"/>
    <p:sldId id="418" r:id="rId11"/>
    <p:sldId id="259" r:id="rId12"/>
    <p:sldId id="417" r:id="rId13"/>
    <p:sldId id="260" r:id="rId14"/>
    <p:sldId id="261" r:id="rId15"/>
    <p:sldId id="262" r:id="rId16"/>
    <p:sldId id="414" r:id="rId17"/>
    <p:sldId id="265" r:id="rId18"/>
    <p:sldId id="425" r:id="rId19"/>
    <p:sldId id="421" r:id="rId20"/>
    <p:sldId id="271" r:id="rId21"/>
    <p:sldId id="427" r:id="rId22"/>
    <p:sldId id="426" r:id="rId23"/>
    <p:sldId id="415" r:id="rId24"/>
    <p:sldId id="389" r:id="rId25"/>
    <p:sldId id="346" r:id="rId26"/>
    <p:sldId id="422" r:id="rId27"/>
    <p:sldId id="263" r:id="rId28"/>
    <p:sldId id="264" r:id="rId29"/>
    <p:sldId id="267" r:id="rId30"/>
    <p:sldId id="412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8107F-36A8-A8D9-A450-80D0C4109E52}" v="2" dt="2025-03-13T11:58:19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7"/>
    <p:restoredTop sz="91310"/>
  </p:normalViewPr>
  <p:slideViewPr>
    <p:cSldViewPr snapToGrid="0">
      <p:cViewPr varScale="1">
        <p:scale>
          <a:sx n="105" d="100"/>
          <a:sy n="105" d="100"/>
        </p:scale>
        <p:origin x="7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Cranny" userId="S::mijames@microsoft.com::1f2d3b60-5574-4909-bdf4-5617a7f7f73a" providerId="AD" clId="Web-{2FB8107F-36A8-A8D9-A450-80D0C4109E52}"/>
    <pc:docChg chg="addSld delSld">
      <pc:chgData name="Michelle Cranny" userId="S::mijames@microsoft.com::1f2d3b60-5574-4909-bdf4-5617a7f7f73a" providerId="AD" clId="Web-{2FB8107F-36A8-A8D9-A450-80D0C4109E52}" dt="2025-03-13T11:58:19.532" v="1"/>
      <pc:docMkLst>
        <pc:docMk/>
      </pc:docMkLst>
      <pc:sldChg chg="new del">
        <pc:chgData name="Michelle Cranny" userId="S::mijames@microsoft.com::1f2d3b60-5574-4909-bdf4-5617a7f7f73a" providerId="AD" clId="Web-{2FB8107F-36A8-A8D9-A450-80D0C4109E52}" dt="2025-03-13T11:58:19.532" v="1"/>
        <pc:sldMkLst>
          <pc:docMk/>
          <pc:sldMk cId="838637727" sldId="4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6/19/25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6/19/25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 per capita is the total value of a country's finished goods and services (gross domestic product) divided by its total population (per capita).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prevent if another pandemic were to occur?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2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density is the concentration of individuals within a species in a specific geographic locale.  200 400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0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long and healthy life, access to knowledge, and a decent standard of living. The HDI is a score between 0 and 1, with higher values indicating a higher level of human development.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11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10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90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7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4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4" y="1244745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90" y="1244745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81" y="2492163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80" y="4096389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42" y="2492163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7" y="1268413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8" y="1268414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5" y="1268413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8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290344"/>
            <a:ext cx="11239215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189" indent="0">
              <a:lnSpc>
                <a:spcPct val="120000"/>
              </a:lnSpc>
              <a:buNone/>
              <a:defRPr sz="1200"/>
            </a:lvl2pPr>
            <a:lvl3pPr marL="914377" indent="0">
              <a:lnSpc>
                <a:spcPct val="120000"/>
              </a:lnSpc>
              <a:buNone/>
              <a:defRPr sz="1100"/>
            </a:lvl3pPr>
            <a:lvl4pPr marL="1371566" indent="0">
              <a:lnSpc>
                <a:spcPct val="120000"/>
              </a:lnSpc>
              <a:buNone/>
              <a:defRPr sz="1051"/>
            </a:lvl4pPr>
            <a:lvl5pPr marL="1828754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3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189" indent="0">
              <a:lnSpc>
                <a:spcPct val="120000"/>
              </a:lnSpc>
              <a:buNone/>
              <a:defRPr sz="1200"/>
            </a:lvl2pPr>
            <a:lvl3pPr marL="914377" indent="0">
              <a:lnSpc>
                <a:spcPct val="120000"/>
              </a:lnSpc>
              <a:buNone/>
              <a:defRPr sz="1100"/>
            </a:lvl3pPr>
            <a:lvl4pPr marL="1371566" indent="0">
              <a:lnSpc>
                <a:spcPct val="120000"/>
              </a:lnSpc>
              <a:buNone/>
              <a:defRPr sz="1051"/>
            </a:lvl4pPr>
            <a:lvl5pPr marL="1828754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8" y="644209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8" y="1635089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189" indent="0">
              <a:lnSpc>
                <a:spcPct val="120000"/>
              </a:lnSpc>
              <a:buNone/>
              <a:defRPr sz="1200"/>
            </a:lvl2pPr>
            <a:lvl3pPr marL="914377" indent="0">
              <a:lnSpc>
                <a:spcPct val="120000"/>
              </a:lnSpc>
              <a:buNone/>
              <a:defRPr sz="1100"/>
            </a:lvl3pPr>
            <a:lvl4pPr marL="1371566" indent="0">
              <a:lnSpc>
                <a:spcPct val="120000"/>
              </a:lnSpc>
              <a:buNone/>
              <a:defRPr sz="1051"/>
            </a:lvl4pPr>
            <a:lvl5pPr marL="1828754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10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5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5" y="2258571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9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5" y="623959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622571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2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5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5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9" y="469912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9" y="4284645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400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9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6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2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2" y="1244744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7" y="1244745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9" y="1244744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80" y="2492161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8" y="4096389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7" y="2485701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41" y="249216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20" y="622571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20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4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3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3" y="2059709"/>
            <a:ext cx="7212711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45321"/>
            <a:ext cx="3730323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9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9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6/19/25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3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9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6/19/25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9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9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9" y="2752439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6/19/25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6/19/25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9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8" y="2784853"/>
            <a:ext cx="4801407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594" indent="0">
              <a:lnSpc>
                <a:spcPct val="120000"/>
              </a:lnSpc>
              <a:buNone/>
              <a:defRPr sz="1200"/>
            </a:lvl2pPr>
            <a:lvl3pPr marL="457189" indent="0">
              <a:lnSpc>
                <a:spcPct val="120000"/>
              </a:lnSpc>
              <a:buNone/>
              <a:defRPr sz="1100"/>
            </a:lvl3pPr>
            <a:lvl4pPr marL="685783" indent="0">
              <a:lnSpc>
                <a:spcPct val="120000"/>
              </a:lnSpc>
              <a:buNone/>
              <a:defRPr sz="1051"/>
            </a:lvl4pPr>
            <a:lvl5pPr marL="914377" indent="0">
              <a:lnSpc>
                <a:spcPct val="120000"/>
              </a:lnSpc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9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6/19/25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4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594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189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783" indent="0">
              <a:lnSpc>
                <a:spcPct val="120000"/>
              </a:lnSpc>
              <a:buFont typeface="Arial" panose="020B0604020202020204" pitchFamily="34" charset="0"/>
              <a:buNone/>
              <a:defRPr sz="1051"/>
            </a:lvl4pPr>
            <a:lvl5pPr marL="914377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2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5800"/>
            <a:ext cx="2953619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594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189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783" indent="0">
              <a:lnSpc>
                <a:spcPct val="120000"/>
              </a:lnSpc>
              <a:buFont typeface="Arial" panose="020B0604020202020204" pitchFamily="34" charset="0"/>
              <a:buNone/>
              <a:defRPr sz="1051"/>
            </a:lvl4pPr>
            <a:lvl5pPr marL="914377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2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7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8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6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4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4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9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42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" y="1649067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7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2953619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51" y="831919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594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189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783" indent="0">
              <a:lnSpc>
                <a:spcPct val="120000"/>
              </a:lnSpc>
              <a:buFont typeface="Arial" panose="020B0604020202020204" pitchFamily="34" charset="0"/>
              <a:buNone/>
              <a:defRPr sz="1051"/>
            </a:lvl4pPr>
            <a:lvl5pPr marL="914377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2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2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8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40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594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189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783" indent="0">
              <a:lnSpc>
                <a:spcPct val="120000"/>
              </a:lnSpc>
              <a:buFont typeface="Arial" panose="020B0604020202020204" pitchFamily="34" charset="0"/>
              <a:buNone/>
              <a:defRPr sz="1051"/>
            </a:lvl4pPr>
            <a:lvl5pPr marL="914377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4" y="2081048"/>
            <a:ext cx="6157459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8" y="852886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594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189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783" indent="0">
              <a:lnSpc>
                <a:spcPct val="120000"/>
              </a:lnSpc>
              <a:buFont typeface="Arial" panose="020B0604020202020204" pitchFamily="34" charset="0"/>
              <a:buNone/>
              <a:defRPr sz="1051"/>
            </a:lvl4pPr>
            <a:lvl5pPr marL="914377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4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9" y="873725"/>
            <a:ext cx="6613727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594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189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783" indent="0">
              <a:lnSpc>
                <a:spcPct val="120000"/>
              </a:lnSpc>
              <a:buFont typeface="Arial" panose="020B0604020202020204" pitchFamily="34" charset="0"/>
              <a:buNone/>
              <a:defRPr sz="1051"/>
            </a:lvl4pPr>
            <a:lvl5pPr marL="914377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490955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199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000" y="5076498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199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70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199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72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594" indent="0">
              <a:lnSpc>
                <a:spcPct val="100000"/>
              </a:lnSpc>
              <a:buNone/>
              <a:defRPr sz="4800" b="1"/>
            </a:lvl2pPr>
            <a:lvl3pPr marL="457189" indent="0">
              <a:lnSpc>
                <a:spcPct val="100000"/>
              </a:lnSpc>
              <a:buNone/>
              <a:defRPr sz="4400" b="1"/>
            </a:lvl3pPr>
            <a:lvl4pPr marL="685783" indent="0">
              <a:lnSpc>
                <a:spcPct val="100000"/>
              </a:lnSpc>
              <a:buNone/>
              <a:defRPr sz="4000" b="1"/>
            </a:lvl4pPr>
            <a:lvl5pPr marL="914377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90" y="1934208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90" y="3179538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42" y="4426955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594" indent="0">
              <a:lnSpc>
                <a:spcPct val="100000"/>
              </a:lnSpc>
              <a:buNone/>
              <a:defRPr sz="4400" b="1"/>
            </a:lvl2pPr>
            <a:lvl3pPr marL="457189" indent="0">
              <a:lnSpc>
                <a:spcPct val="100000"/>
              </a:lnSpc>
              <a:buNone/>
              <a:defRPr sz="4000" b="1"/>
            </a:lvl3pPr>
            <a:lvl4pPr marL="685783" indent="0">
              <a:lnSpc>
                <a:spcPct val="100000"/>
              </a:lnSpc>
              <a:buNone/>
              <a:defRPr sz="3600" b="1"/>
            </a:lvl4pPr>
            <a:lvl5pPr marL="914377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90" y="1934208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90" y="3179538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42" y="4426955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594" indent="0">
              <a:lnSpc>
                <a:spcPct val="100000"/>
              </a:lnSpc>
              <a:buNone/>
              <a:defRPr sz="4400" b="1"/>
            </a:lvl2pPr>
            <a:lvl3pPr marL="457189" indent="0">
              <a:lnSpc>
                <a:spcPct val="100000"/>
              </a:lnSpc>
              <a:buNone/>
              <a:defRPr sz="4000" b="1"/>
            </a:lvl3pPr>
            <a:lvl4pPr marL="685783" indent="0">
              <a:lnSpc>
                <a:spcPct val="100000"/>
              </a:lnSpc>
              <a:buNone/>
              <a:defRPr sz="3600" b="1"/>
            </a:lvl4pPr>
            <a:lvl5pPr marL="914377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90" y="1308849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7" y="1308849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90" y="2554178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42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72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6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4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4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" y="592808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" y="639293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2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2" y="487490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2" y="2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3" y="975326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8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6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6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3" y="838988"/>
            <a:ext cx="10461627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2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4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4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6/19/25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60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2" y="3984403"/>
            <a:ext cx="1025767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5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5" y="3984400"/>
            <a:ext cx="1025767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5" y="3057473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7" y="2350267"/>
            <a:ext cx="3827475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7" y="3167183"/>
            <a:ext cx="3827475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r">
              <a:lnSpc>
                <a:spcPct val="120000"/>
              </a:lnSpc>
              <a:buFontTx/>
              <a:buNone/>
              <a:defRPr sz="1400"/>
            </a:lvl2pPr>
            <a:lvl3pPr marL="914377" indent="0" algn="r">
              <a:lnSpc>
                <a:spcPct val="120000"/>
              </a:lnSpc>
              <a:buFontTx/>
              <a:buNone/>
              <a:defRPr sz="1400"/>
            </a:lvl3pPr>
            <a:lvl4pPr marL="1371566" indent="0" algn="r">
              <a:lnSpc>
                <a:spcPct val="120000"/>
              </a:lnSpc>
              <a:buFontTx/>
              <a:buNone/>
              <a:defRPr sz="1400"/>
            </a:lvl4pPr>
            <a:lvl5pPr marL="1828754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7" y="3057473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9" y="2350267"/>
            <a:ext cx="3827475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5" y="3167183"/>
            <a:ext cx="3827475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l">
              <a:lnSpc>
                <a:spcPct val="120000"/>
              </a:lnSpc>
              <a:buFontTx/>
              <a:buNone/>
              <a:defRPr sz="1400"/>
            </a:lvl2pPr>
            <a:lvl3pPr marL="914377" indent="0" algn="l">
              <a:lnSpc>
                <a:spcPct val="120000"/>
              </a:lnSpc>
              <a:buFontTx/>
              <a:buNone/>
              <a:defRPr sz="1400"/>
            </a:lvl3pPr>
            <a:lvl4pPr marL="1371566" indent="0" algn="l">
              <a:lnSpc>
                <a:spcPct val="120000"/>
              </a:lnSpc>
              <a:buFontTx/>
              <a:buNone/>
              <a:defRPr sz="1400"/>
            </a:lvl4pPr>
            <a:lvl5pPr marL="1828754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5" y="4315570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7" y="4087738"/>
            <a:ext cx="3827475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7" y="4904654"/>
            <a:ext cx="3827475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r">
              <a:lnSpc>
                <a:spcPct val="120000"/>
              </a:lnSpc>
              <a:buFontTx/>
              <a:buNone/>
              <a:defRPr sz="1400"/>
            </a:lvl2pPr>
            <a:lvl3pPr marL="914377" indent="0" algn="r">
              <a:lnSpc>
                <a:spcPct val="120000"/>
              </a:lnSpc>
              <a:buFontTx/>
              <a:buNone/>
              <a:defRPr sz="1400"/>
            </a:lvl3pPr>
            <a:lvl4pPr marL="1371566" indent="0" algn="r">
              <a:lnSpc>
                <a:spcPct val="120000"/>
              </a:lnSpc>
              <a:buFontTx/>
              <a:buNone/>
              <a:defRPr sz="1400"/>
            </a:lvl4pPr>
            <a:lvl5pPr marL="1828754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7" y="4315570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9" y="4087738"/>
            <a:ext cx="3827475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5" y="4904654"/>
            <a:ext cx="3827475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l">
              <a:lnSpc>
                <a:spcPct val="120000"/>
              </a:lnSpc>
              <a:buFontTx/>
              <a:buNone/>
              <a:defRPr sz="1400"/>
            </a:lvl2pPr>
            <a:lvl3pPr marL="914377" indent="0" algn="l">
              <a:lnSpc>
                <a:spcPct val="120000"/>
              </a:lnSpc>
              <a:buFontTx/>
              <a:buNone/>
              <a:defRPr sz="1400"/>
            </a:lvl3pPr>
            <a:lvl4pPr marL="1371566" indent="0" algn="l">
              <a:lnSpc>
                <a:spcPct val="120000"/>
              </a:lnSpc>
              <a:buFontTx/>
              <a:buNone/>
              <a:defRPr sz="1400"/>
            </a:lvl4pPr>
            <a:lvl5pPr marL="1828754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7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1" y="1785257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3" y="3579762"/>
            <a:ext cx="2907427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3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5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189" indent="0">
              <a:buFontTx/>
              <a:buNone/>
              <a:defRPr sz="1800"/>
            </a:lvl2pPr>
            <a:lvl3pPr marL="914377" indent="0">
              <a:buFontTx/>
              <a:buNone/>
              <a:defRPr sz="1800"/>
            </a:lvl3pPr>
            <a:lvl4pPr marL="1371566" indent="0">
              <a:buFontTx/>
              <a:buNone/>
              <a:defRPr sz="1800"/>
            </a:lvl4pPr>
            <a:lvl5pPr marL="1828754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5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6" y="3876695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189" indent="0">
              <a:buFontTx/>
              <a:buNone/>
              <a:defRPr sz="1800"/>
            </a:lvl2pPr>
            <a:lvl3pPr marL="914377" indent="0">
              <a:buFontTx/>
              <a:buNone/>
              <a:defRPr sz="1800"/>
            </a:lvl3pPr>
            <a:lvl4pPr marL="1371566" indent="0">
              <a:buFontTx/>
              <a:buNone/>
              <a:defRPr sz="1800"/>
            </a:lvl4pPr>
            <a:lvl5pPr marL="1828754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5"/>
            <a:ext cx="502235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2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189" indent="0">
              <a:buFontTx/>
              <a:buNone/>
              <a:defRPr sz="1800"/>
            </a:lvl2pPr>
            <a:lvl3pPr marL="914377" indent="0">
              <a:buFontTx/>
              <a:buNone/>
              <a:defRPr sz="1800"/>
            </a:lvl3pPr>
            <a:lvl4pPr marL="1371566" indent="0">
              <a:buFontTx/>
              <a:buNone/>
              <a:defRPr sz="1800"/>
            </a:lvl4pPr>
            <a:lvl5pPr marL="1828754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2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8" y="3352458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10" y="3352457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9" y="242991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9" y="3908579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5" y="242991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5" y="391535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91" y="242991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91" y="3924514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6" y="256191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6" y="895747"/>
            <a:ext cx="2172115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6" y="1712663"/>
            <a:ext cx="2172115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4" y="256191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4" y="895747"/>
            <a:ext cx="2172115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4" y="1712663"/>
            <a:ext cx="2172115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8" y="256191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0" y="895747"/>
            <a:ext cx="2172115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0" y="1712663"/>
            <a:ext cx="2172115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8" y="4056516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0" y="4593038"/>
            <a:ext cx="2172115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0" y="5409954"/>
            <a:ext cx="2172115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4" y="4593038"/>
            <a:ext cx="2172115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4" y="5409954"/>
            <a:ext cx="2172115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6" y="4040581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6" y="4593038"/>
            <a:ext cx="2172115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6" y="5409954"/>
            <a:ext cx="2172115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189" indent="0" algn="ctr">
              <a:lnSpc>
                <a:spcPct val="120000"/>
              </a:lnSpc>
              <a:buFontTx/>
              <a:buNone/>
              <a:defRPr sz="1400"/>
            </a:lvl2pPr>
            <a:lvl3pPr marL="914377" indent="0" algn="ctr">
              <a:lnSpc>
                <a:spcPct val="120000"/>
              </a:lnSpc>
              <a:buFontTx/>
              <a:buNone/>
              <a:defRPr sz="1400"/>
            </a:lvl3pPr>
            <a:lvl4pPr marL="1371566" indent="0" algn="ctr">
              <a:lnSpc>
                <a:spcPct val="120000"/>
              </a:lnSpc>
              <a:buFontTx/>
              <a:buNone/>
              <a:defRPr sz="1400"/>
            </a:lvl4pPr>
            <a:lvl5pPr marL="1828754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6" y="316042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1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3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6"/>
            <a:ext cx="2607483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3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6"/>
            <a:ext cx="2607483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5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3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6"/>
            <a:ext cx="2607483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-3768"/>
            <a:ext cx="5162843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11" y="4653515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11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8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201" y="6356354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4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90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5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5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5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5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5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5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41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9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8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9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8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41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9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8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9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8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8" y="2536735"/>
            <a:ext cx="317579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4" y="4394302"/>
            <a:ext cx="317579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8" y="3604871"/>
            <a:ext cx="317579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7" y="4394302"/>
            <a:ext cx="317579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7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3" y="4085816"/>
            <a:ext cx="4998987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2000866"/>
            <a:ext cx="4998987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6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103"/>
            <a:ext cx="813531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4" y="3145704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51"/>
            <a:ext cx="813531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4" y="4084552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4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4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754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4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4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4" y="1796213"/>
            <a:ext cx="262462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3" y="2585644"/>
            <a:ext cx="262462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1" y="1796213"/>
            <a:ext cx="262462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3" y="3344212"/>
            <a:ext cx="262462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1" y="4133643"/>
            <a:ext cx="262462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3" y="5685471"/>
            <a:ext cx="262462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1" y="4896040"/>
            <a:ext cx="262462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40" y="5685471"/>
            <a:ext cx="262462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3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2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6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5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9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9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2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1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5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5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9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8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754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21"/>
            <a:ext cx="3595635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5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1" y="831920"/>
            <a:ext cx="6440259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21"/>
            <a:ext cx="3595635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6"/>
            <a:ext cx="3585587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20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4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9" y="2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6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6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7" y="-3768"/>
            <a:ext cx="5162843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53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2" y="6356354"/>
            <a:ext cx="2345399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9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6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4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4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7" y="831920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594" indent="0">
              <a:buNone/>
              <a:defRPr sz="1200">
                <a:solidFill>
                  <a:schemeClr val="bg2"/>
                </a:solidFill>
              </a:defRPr>
            </a:lvl2pPr>
            <a:lvl3pPr marL="457189" indent="0">
              <a:buNone/>
              <a:defRPr sz="1100">
                <a:solidFill>
                  <a:schemeClr val="bg2"/>
                </a:solidFill>
              </a:defRPr>
            </a:lvl3pPr>
            <a:lvl4pPr marL="685783" indent="0">
              <a:buNone/>
              <a:defRPr sz="1051">
                <a:solidFill>
                  <a:schemeClr val="bg2"/>
                </a:solidFill>
              </a:defRPr>
            </a:lvl4pPr>
            <a:lvl5pPr marL="914377" indent="0">
              <a:buNone/>
              <a:defRPr sz="105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3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31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594" indent="0">
              <a:buNone/>
              <a:defRPr sz="1200">
                <a:solidFill>
                  <a:schemeClr val="bg2"/>
                </a:solidFill>
              </a:defRPr>
            </a:lvl2pPr>
            <a:lvl3pPr marL="457189" indent="0">
              <a:buNone/>
              <a:defRPr sz="1100">
                <a:solidFill>
                  <a:schemeClr val="bg2"/>
                </a:solidFill>
              </a:defRPr>
            </a:lvl3pPr>
            <a:lvl4pPr marL="685783" indent="0">
              <a:buNone/>
              <a:defRPr sz="1051">
                <a:solidFill>
                  <a:schemeClr val="bg2"/>
                </a:solidFill>
              </a:defRPr>
            </a:lvl4pPr>
            <a:lvl5pPr marL="914377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3" y="5928088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3" y="6392936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20" y="2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90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2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8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6" y="2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9" y="442969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6" y="4429699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2" y="4429699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2" y="3184372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9" y="3184372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41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80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8" y="2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7" y="4425262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1396" y="2542713"/>
            <a:ext cx="1494622" cy="584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19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8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15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9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6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9" y="1244744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41" y="2492161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2" y="1244744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10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7" y="1244744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5" y="2492161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4" y="1244744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90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7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90" y="1244745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42" y="2492163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" y="3146548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4" y="1244745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2" y="4391875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6" y="4391875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2" y="1143000"/>
            <a:ext cx="7065819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  <p:sldLayoutId id="2147483760" r:id="rId6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9" y="469912"/>
            <a:ext cx="6027061" cy="3626477"/>
          </a:xfrm>
        </p:spPr>
        <p:txBody>
          <a:bodyPr anchor="b" anchorCtr="0"/>
          <a:lstStyle/>
          <a:p>
            <a:r>
              <a:rPr lang="en-US" dirty="0"/>
              <a:t>Coronavirus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95A9-88A1-EC7F-9AD4-425162D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9" y="4284648"/>
            <a:ext cx="6027061" cy="1245913"/>
          </a:xfrm>
        </p:spPr>
        <p:txBody>
          <a:bodyPr/>
          <a:lstStyle/>
          <a:p>
            <a:r>
              <a:rPr lang="en-US" dirty="0"/>
              <a:t>Which region/country has the worst Coronavirus situation?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400" y="5823597"/>
            <a:ext cx="2398389" cy="239712"/>
          </a:xfrm>
        </p:spPr>
        <p:txBody>
          <a:bodyPr/>
          <a:lstStyle/>
          <a:p>
            <a:r>
              <a:rPr lang="en-US" altLang="zh-CN" dirty="0"/>
              <a:t>Leonard Choo</a:t>
            </a:r>
          </a:p>
        </p:txBody>
      </p:sp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7415" y="723364"/>
            <a:ext cx="2013942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94" dirty="0">
                <a:latin typeface="Trebuchet MS"/>
                <a:cs typeface="Trebuchet MS"/>
              </a:rPr>
              <a:t>Death/Case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80" dirty="0">
                <a:latin typeface="Trebuchet MS"/>
                <a:cs typeface="Trebuchet MS"/>
              </a:rPr>
              <a:t>Rate</a:t>
            </a:r>
            <a:r>
              <a:rPr sz="1313" spc="-52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52" dirty="0">
                <a:latin typeface="Trebuchet MS"/>
                <a:cs typeface="Trebuchet MS"/>
              </a:rPr>
              <a:t> </a:t>
            </a:r>
            <a:r>
              <a:rPr sz="1313" spc="-66" dirty="0">
                <a:latin typeface="Trebuchet MS"/>
                <a:cs typeface="Trebuchet MS"/>
              </a:rPr>
              <a:t>Continent</a:t>
            </a:r>
            <a:endParaRPr sz="131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637" y="575667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1353" y="575667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7068" y="575667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8501" y="575667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4217" y="575667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9932" y="575667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3.0%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3304" y="5756671"/>
            <a:ext cx="976313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20241" algn="ctr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1.5%</a:t>
            </a:r>
            <a:endParaRPr sz="844">
              <a:latin typeface="Segoe UI"/>
              <a:cs typeface="Segoe UI"/>
            </a:endParaRPr>
          </a:p>
          <a:p>
            <a:pPr algn="ctr">
              <a:spcBef>
                <a:spcPts val="42"/>
              </a:spcBef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23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167" y="3105531"/>
            <a:ext cx="153888" cy="5756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66" dirty="0">
                <a:latin typeface="Trebuchet MS"/>
                <a:cs typeface="Trebuchet MS"/>
              </a:rPr>
              <a:t>Continent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2607" y="1529370"/>
            <a:ext cx="7155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latin typeface="Segoe UI"/>
                <a:cs typeface="Segoe UI"/>
              </a:rPr>
              <a:t>South </a:t>
            </a:r>
            <a:r>
              <a:rPr sz="844" spc="-9" dirty="0">
                <a:latin typeface="Segoe UI"/>
                <a:cs typeface="Segoe UI"/>
              </a:rPr>
              <a:t>America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3977" y="2241038"/>
            <a:ext cx="29408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Africa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747" y="2952708"/>
            <a:ext cx="7155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latin typeface="Segoe UI"/>
                <a:cs typeface="Segoe UI"/>
              </a:rPr>
              <a:t>North </a:t>
            </a:r>
            <a:r>
              <a:rPr sz="844" spc="-9" dirty="0">
                <a:latin typeface="Segoe UI"/>
                <a:cs typeface="Segoe UI"/>
              </a:rPr>
              <a:t>America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935" y="3664377"/>
            <a:ext cx="3577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Europe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8903" y="4376045"/>
            <a:ext cx="21907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Asia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1937" y="5087715"/>
            <a:ext cx="40600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Oceania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56235" y="2752779"/>
            <a:ext cx="4923830" cy="553045"/>
          </a:xfrm>
          <a:custGeom>
            <a:avLst/>
            <a:gdLst/>
            <a:ahLst/>
            <a:cxnLst/>
            <a:rect l="l" t="t" r="r" b="b"/>
            <a:pathLst>
              <a:path w="5252084" h="589914">
                <a:moveTo>
                  <a:pt x="5251616" y="589429"/>
                </a:moveTo>
                <a:lnTo>
                  <a:pt x="0" y="589429"/>
                </a:lnTo>
                <a:lnTo>
                  <a:pt x="0" y="0"/>
                </a:lnTo>
                <a:lnTo>
                  <a:pt x="5251616" y="0"/>
                </a:lnTo>
                <a:lnTo>
                  <a:pt x="5251616" y="5894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0" name="object 20"/>
          <p:cNvSpPr/>
          <p:nvPr/>
        </p:nvSpPr>
        <p:spPr>
          <a:xfrm>
            <a:off x="2256235" y="3464448"/>
            <a:ext cx="4555927" cy="553045"/>
          </a:xfrm>
          <a:custGeom>
            <a:avLst/>
            <a:gdLst/>
            <a:ahLst/>
            <a:cxnLst/>
            <a:rect l="l" t="t" r="r" b="b"/>
            <a:pathLst>
              <a:path w="4859655" h="589914">
                <a:moveTo>
                  <a:pt x="4859465" y="589429"/>
                </a:moveTo>
                <a:lnTo>
                  <a:pt x="0" y="589429"/>
                </a:lnTo>
                <a:lnTo>
                  <a:pt x="0" y="0"/>
                </a:lnTo>
                <a:lnTo>
                  <a:pt x="4859465" y="0"/>
                </a:lnTo>
                <a:lnTo>
                  <a:pt x="4859465" y="5894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1" name="object 21"/>
          <p:cNvSpPr/>
          <p:nvPr/>
        </p:nvSpPr>
        <p:spPr>
          <a:xfrm>
            <a:off x="2256235" y="4176117"/>
            <a:ext cx="4102298" cy="553045"/>
          </a:xfrm>
          <a:custGeom>
            <a:avLst/>
            <a:gdLst/>
            <a:ahLst/>
            <a:cxnLst/>
            <a:rect l="l" t="t" r="r" b="b"/>
            <a:pathLst>
              <a:path w="4375784" h="589914">
                <a:moveTo>
                  <a:pt x="4375171" y="589429"/>
                </a:moveTo>
                <a:lnTo>
                  <a:pt x="0" y="589429"/>
                </a:lnTo>
                <a:lnTo>
                  <a:pt x="0" y="0"/>
                </a:lnTo>
                <a:lnTo>
                  <a:pt x="4375171" y="0"/>
                </a:lnTo>
                <a:lnTo>
                  <a:pt x="4375171" y="5894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2" name="object 22"/>
          <p:cNvSpPr/>
          <p:nvPr/>
        </p:nvSpPr>
        <p:spPr>
          <a:xfrm>
            <a:off x="2256235" y="4887786"/>
            <a:ext cx="2161580" cy="553045"/>
          </a:xfrm>
          <a:custGeom>
            <a:avLst/>
            <a:gdLst/>
            <a:ahLst/>
            <a:cxnLst/>
            <a:rect l="l" t="t" r="r" b="b"/>
            <a:pathLst>
              <a:path w="2305685" h="589914">
                <a:moveTo>
                  <a:pt x="2305423" y="589429"/>
                </a:moveTo>
                <a:lnTo>
                  <a:pt x="0" y="589429"/>
                </a:lnTo>
                <a:lnTo>
                  <a:pt x="0" y="0"/>
                </a:lnTo>
                <a:lnTo>
                  <a:pt x="2305423" y="0"/>
                </a:lnTo>
                <a:lnTo>
                  <a:pt x="2305423" y="5894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4" name="object 24"/>
          <p:cNvSpPr/>
          <p:nvPr/>
        </p:nvSpPr>
        <p:spPr>
          <a:xfrm>
            <a:off x="2256222" y="1329452"/>
            <a:ext cx="8293894" cy="1264444"/>
          </a:xfrm>
          <a:custGeom>
            <a:avLst/>
            <a:gdLst/>
            <a:ahLst/>
            <a:cxnLst/>
            <a:rect l="l" t="t" r="r" b="b"/>
            <a:pathLst>
              <a:path w="8846820" h="1348739">
                <a:moveTo>
                  <a:pt x="7202525" y="759104"/>
                </a:moveTo>
                <a:lnTo>
                  <a:pt x="0" y="759104"/>
                </a:lnTo>
                <a:lnTo>
                  <a:pt x="0" y="1348536"/>
                </a:lnTo>
                <a:lnTo>
                  <a:pt x="7202525" y="1348536"/>
                </a:lnTo>
                <a:lnTo>
                  <a:pt x="7202525" y="759104"/>
                </a:lnTo>
                <a:close/>
              </a:path>
              <a:path w="8846820" h="1348739">
                <a:moveTo>
                  <a:pt x="8846642" y="0"/>
                </a:moveTo>
                <a:lnTo>
                  <a:pt x="0" y="0"/>
                </a:lnTo>
                <a:lnTo>
                  <a:pt x="0" y="589419"/>
                </a:lnTo>
                <a:lnTo>
                  <a:pt x="8846642" y="589419"/>
                </a:lnTo>
                <a:lnTo>
                  <a:pt x="8846642" y="0"/>
                </a:lnTo>
                <a:close/>
              </a:path>
            </a:pathLst>
          </a:custGeom>
          <a:solidFill>
            <a:srgbClr val="FF7E79"/>
          </a:solidFill>
          <a:ln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7" name="object 27"/>
          <p:cNvSpPr txBox="1"/>
          <p:nvPr/>
        </p:nvSpPr>
        <p:spPr>
          <a:xfrm>
            <a:off x="10622696" y="1529370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2.9%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68197" y="2235875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2.4%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9226" y="2947545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1.7%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1584" y="3659213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1.6%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17559" y="4370883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1.4%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7169" y="5082551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0.8%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7C36E220-C529-CCCD-AA53-6036F63DC1EA}"/>
              </a:ext>
            </a:extLst>
          </p:cNvPr>
          <p:cNvSpPr/>
          <p:nvPr/>
        </p:nvSpPr>
        <p:spPr>
          <a:xfrm>
            <a:off x="2256222" y="1331351"/>
            <a:ext cx="8293894" cy="1264444"/>
          </a:xfrm>
          <a:custGeom>
            <a:avLst/>
            <a:gdLst/>
            <a:ahLst/>
            <a:cxnLst/>
            <a:rect l="l" t="t" r="r" b="b"/>
            <a:pathLst>
              <a:path w="8846820" h="1348739">
                <a:moveTo>
                  <a:pt x="7202525" y="759104"/>
                </a:moveTo>
                <a:lnTo>
                  <a:pt x="0" y="759104"/>
                </a:lnTo>
                <a:lnTo>
                  <a:pt x="0" y="1348536"/>
                </a:lnTo>
                <a:lnTo>
                  <a:pt x="7202525" y="1348536"/>
                </a:lnTo>
                <a:lnTo>
                  <a:pt x="7202525" y="759104"/>
                </a:lnTo>
                <a:close/>
              </a:path>
              <a:path w="8846820" h="1348739">
                <a:moveTo>
                  <a:pt x="8846642" y="0"/>
                </a:moveTo>
                <a:lnTo>
                  <a:pt x="0" y="0"/>
                </a:lnTo>
                <a:lnTo>
                  <a:pt x="0" y="589419"/>
                </a:lnTo>
                <a:lnTo>
                  <a:pt x="8846642" y="589419"/>
                </a:lnTo>
                <a:lnTo>
                  <a:pt x="884664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6" name="object 26"/>
          <p:cNvSpPr txBox="1"/>
          <p:nvPr/>
        </p:nvSpPr>
        <p:spPr>
          <a:xfrm>
            <a:off x="7180064" y="645533"/>
            <a:ext cx="3370051" cy="28902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pc="-19" dirty="0">
                <a:solidFill>
                  <a:srgbClr val="FF7E79"/>
                </a:solidFill>
                <a:latin typeface="Segoe UI"/>
                <a:cs typeface="Segoe UI"/>
              </a:rPr>
              <a:t>1.8%</a:t>
            </a:r>
            <a:r>
              <a:rPr lang="en-US" spc="-19" dirty="0">
                <a:solidFill>
                  <a:srgbClr val="FF7E79"/>
                </a:solidFill>
                <a:latin typeface="Segoe UI"/>
                <a:cs typeface="Segoe UI"/>
              </a:rPr>
              <a:t> </a:t>
            </a:r>
            <a:r>
              <a:rPr lang="en-US" spc="-19" dirty="0">
                <a:latin typeface="Segoe UI"/>
                <a:cs typeface="Segoe UI"/>
              </a:rPr>
              <a:t>Average Death / Case Rate</a:t>
            </a:r>
            <a:endParaRPr dirty="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88812" y="1044774"/>
            <a:ext cx="0" cy="4688086"/>
          </a:xfrm>
          <a:custGeom>
            <a:avLst/>
            <a:gdLst/>
            <a:ahLst/>
            <a:cxnLst/>
            <a:rect l="l" t="t" r="r" b="b"/>
            <a:pathLst>
              <a:path h="5000625">
                <a:moveTo>
                  <a:pt x="0" y="0"/>
                </a:moveTo>
                <a:lnTo>
                  <a:pt x="0" y="5000624"/>
                </a:lnTo>
              </a:path>
            </a:pathLst>
          </a:custGeom>
          <a:ln w="28574">
            <a:solidFill>
              <a:srgbClr val="FF7E79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68413-41A0-AAB7-7420-9E11390350B6}"/>
              </a:ext>
            </a:extLst>
          </p:cNvPr>
          <p:cNvSpPr txBox="1"/>
          <p:nvPr/>
        </p:nvSpPr>
        <p:spPr>
          <a:xfrm>
            <a:off x="8109439" y="3443112"/>
            <a:ext cx="3546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South America &amp; Africa has a higher than average Death/Case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5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4795" y="5652585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795" y="4352259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7030" y="3051933"/>
            <a:ext cx="22740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030" y="1751606"/>
            <a:ext cx="22740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167" y="2905241"/>
            <a:ext cx="153888" cy="9763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47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3825" y="5756672"/>
            <a:ext cx="33873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Yemen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8278" y="5756672"/>
            <a:ext cx="23395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Peru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0326" y="5756671"/>
            <a:ext cx="513755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algn="ctr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Sudan</a:t>
            </a:r>
            <a:endParaRPr sz="844">
              <a:latin typeface="Segoe UI"/>
              <a:cs typeface="Segoe UI"/>
            </a:endParaRPr>
          </a:p>
          <a:p>
            <a:pPr algn="ctr">
              <a:spcBef>
                <a:spcPts val="42"/>
              </a:spcBef>
            </a:pPr>
            <a:r>
              <a:rPr sz="1125" spc="-47" dirty="0">
                <a:latin typeface="Trebuchet MS"/>
                <a:cs typeface="Trebuchet MS"/>
              </a:rPr>
              <a:t>Location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0780" y="5756672"/>
            <a:ext cx="39707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Somalia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59375" y="5756672"/>
            <a:ext cx="36373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Mexico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2320" y="1268107"/>
            <a:ext cx="1276350" cy="4464844"/>
          </a:xfrm>
          <a:custGeom>
            <a:avLst/>
            <a:gdLst/>
            <a:ahLst/>
            <a:cxnLst/>
            <a:rect l="l" t="t" r="r" b="b"/>
            <a:pathLst>
              <a:path w="1361439" h="4762500">
                <a:moveTo>
                  <a:pt x="1361089" y="4762401"/>
                </a:moveTo>
                <a:lnTo>
                  <a:pt x="0" y="4762401"/>
                </a:lnTo>
                <a:lnTo>
                  <a:pt x="0" y="0"/>
                </a:lnTo>
                <a:lnTo>
                  <a:pt x="1361089" y="0"/>
                </a:lnTo>
                <a:lnTo>
                  <a:pt x="1361089" y="4762401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 sz="1688" dirty="0"/>
          </a:p>
        </p:txBody>
      </p:sp>
      <p:sp>
        <p:nvSpPr>
          <p:cNvPr id="16" name="object 16"/>
          <p:cNvSpPr/>
          <p:nvPr/>
        </p:nvSpPr>
        <p:spPr>
          <a:xfrm>
            <a:off x="4024301" y="3477016"/>
            <a:ext cx="6232327" cy="2256235"/>
          </a:xfrm>
          <a:custGeom>
            <a:avLst/>
            <a:gdLst/>
            <a:ahLst/>
            <a:cxnLst/>
            <a:rect l="l" t="t" r="r" b="b"/>
            <a:pathLst>
              <a:path w="6647815" h="2406650">
                <a:moveTo>
                  <a:pt x="1361097" y="0"/>
                </a:moveTo>
                <a:lnTo>
                  <a:pt x="0" y="0"/>
                </a:lnTo>
                <a:lnTo>
                  <a:pt x="0" y="2406231"/>
                </a:lnTo>
                <a:lnTo>
                  <a:pt x="1361097" y="2406231"/>
                </a:lnTo>
                <a:lnTo>
                  <a:pt x="1361097" y="0"/>
                </a:lnTo>
                <a:close/>
              </a:path>
              <a:path w="6647815" h="2406650">
                <a:moveTo>
                  <a:pt x="3123222" y="121843"/>
                </a:moveTo>
                <a:lnTo>
                  <a:pt x="1762125" y="121843"/>
                </a:lnTo>
                <a:lnTo>
                  <a:pt x="1762125" y="2406231"/>
                </a:lnTo>
                <a:lnTo>
                  <a:pt x="3123222" y="2406231"/>
                </a:lnTo>
                <a:lnTo>
                  <a:pt x="3123222" y="121843"/>
                </a:lnTo>
                <a:close/>
              </a:path>
              <a:path w="6647815" h="2406650">
                <a:moveTo>
                  <a:pt x="4885347" y="630694"/>
                </a:moveTo>
                <a:lnTo>
                  <a:pt x="3524250" y="630694"/>
                </a:lnTo>
                <a:lnTo>
                  <a:pt x="3524250" y="2406231"/>
                </a:lnTo>
                <a:lnTo>
                  <a:pt x="4885347" y="2406231"/>
                </a:lnTo>
                <a:lnTo>
                  <a:pt x="4885347" y="630694"/>
                </a:lnTo>
                <a:close/>
              </a:path>
              <a:path w="6647815" h="2406650">
                <a:moveTo>
                  <a:pt x="6647472" y="671601"/>
                </a:moveTo>
                <a:lnTo>
                  <a:pt x="5286375" y="671601"/>
                </a:lnTo>
                <a:lnTo>
                  <a:pt x="5286375" y="2406231"/>
                </a:lnTo>
                <a:lnTo>
                  <a:pt x="6647472" y="2406231"/>
                </a:lnTo>
                <a:lnTo>
                  <a:pt x="6647472" y="671601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8" name="object 18"/>
          <p:cNvSpPr txBox="1"/>
          <p:nvPr/>
        </p:nvSpPr>
        <p:spPr>
          <a:xfrm>
            <a:off x="1085706" y="5120230"/>
            <a:ext cx="513755" cy="28902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pc="-19" dirty="0">
                <a:solidFill>
                  <a:srgbClr val="FF7E79"/>
                </a:solidFill>
                <a:latin typeface="Segoe UI"/>
                <a:cs typeface="Segoe UI"/>
              </a:rPr>
              <a:t>1.8%</a:t>
            </a:r>
            <a:endParaRPr dirty="0">
              <a:solidFill>
                <a:srgbClr val="FF7E79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7414" y="723364"/>
            <a:ext cx="3097410" cy="48503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127" dirty="0">
                <a:latin typeface="Trebuchet MS"/>
                <a:cs typeface="Trebuchet MS"/>
              </a:rPr>
              <a:t>Top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dirty="0">
                <a:latin typeface="Trebuchet MS"/>
                <a:cs typeface="Trebuchet MS"/>
              </a:rPr>
              <a:t>5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61" dirty="0">
                <a:latin typeface="Trebuchet MS"/>
                <a:cs typeface="Trebuchet MS"/>
              </a:rPr>
              <a:t>Countries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89" dirty="0">
                <a:latin typeface="Trebuchet MS"/>
                <a:cs typeface="Trebuchet MS"/>
              </a:rPr>
              <a:t>with</a:t>
            </a:r>
            <a:r>
              <a:rPr sz="1313" spc="-56" dirty="0">
                <a:latin typeface="Trebuchet MS"/>
                <a:cs typeface="Trebuchet MS"/>
              </a:rPr>
              <a:t> Highest </a:t>
            </a:r>
            <a:r>
              <a:rPr sz="1313" spc="-94" dirty="0">
                <a:latin typeface="Trebuchet MS"/>
                <a:cs typeface="Trebuchet MS"/>
              </a:rPr>
              <a:t>Death/Case</a:t>
            </a:r>
            <a:r>
              <a:rPr sz="1313" spc="-52" dirty="0">
                <a:latin typeface="Trebuchet MS"/>
                <a:cs typeface="Trebuchet MS"/>
              </a:rPr>
              <a:t> </a:t>
            </a:r>
            <a:r>
              <a:rPr sz="1313" spc="-38" dirty="0">
                <a:latin typeface="Trebuchet MS"/>
                <a:cs typeface="Trebuchet MS"/>
              </a:rPr>
              <a:t>Rate</a:t>
            </a:r>
            <a:endParaRPr sz="1313">
              <a:latin typeface="Trebuchet MS"/>
              <a:cs typeface="Trebuchet MS"/>
            </a:endParaRPr>
          </a:p>
          <a:p>
            <a:pPr marL="488751" algn="ctr">
              <a:spcBef>
                <a:spcPts val="1116"/>
              </a:spcBef>
            </a:pPr>
            <a:r>
              <a:rPr sz="844" spc="-9" dirty="0">
                <a:latin typeface="Segoe UI"/>
                <a:cs typeface="Segoe UI"/>
              </a:rPr>
              <a:t>17.2%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7260" y="3274038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8.7%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9252" y="3388271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8.2%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41245" y="3865314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6.4%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93237" y="3903665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6.3%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8FC7E7FE-2615-5BE8-7EC0-B9A9A4A72C23}"/>
              </a:ext>
            </a:extLst>
          </p:cNvPr>
          <p:cNvSpPr/>
          <p:nvPr/>
        </p:nvSpPr>
        <p:spPr>
          <a:xfrm>
            <a:off x="2366255" y="1268107"/>
            <a:ext cx="1276350" cy="4464844"/>
          </a:xfrm>
          <a:custGeom>
            <a:avLst/>
            <a:gdLst/>
            <a:ahLst/>
            <a:cxnLst/>
            <a:rect l="l" t="t" r="r" b="b"/>
            <a:pathLst>
              <a:path w="1361439" h="4762500">
                <a:moveTo>
                  <a:pt x="1361089" y="4762401"/>
                </a:moveTo>
                <a:lnTo>
                  <a:pt x="0" y="4762401"/>
                </a:lnTo>
                <a:lnTo>
                  <a:pt x="0" y="0"/>
                </a:lnTo>
                <a:lnTo>
                  <a:pt x="1361089" y="0"/>
                </a:lnTo>
                <a:lnTo>
                  <a:pt x="1361089" y="4762401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 dirty="0"/>
          </a:p>
        </p:txBody>
      </p:sp>
      <p:sp>
        <p:nvSpPr>
          <p:cNvPr id="17" name="object 17"/>
          <p:cNvSpPr/>
          <p:nvPr/>
        </p:nvSpPr>
        <p:spPr>
          <a:xfrm>
            <a:off x="1711524" y="5264741"/>
            <a:ext cx="9242227" cy="0"/>
          </a:xfrm>
          <a:custGeom>
            <a:avLst/>
            <a:gdLst/>
            <a:ahLst/>
            <a:cxnLst/>
            <a:rect l="l" t="t" r="r" b="b"/>
            <a:pathLst>
              <a:path w="9858375">
                <a:moveTo>
                  <a:pt x="0" y="0"/>
                </a:moveTo>
                <a:lnTo>
                  <a:pt x="9858374" y="0"/>
                </a:lnTo>
              </a:path>
            </a:pathLst>
          </a:custGeom>
          <a:ln w="28574">
            <a:solidFill>
              <a:srgbClr val="FF7E79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3C8ED-00C7-B9A6-7B43-888ADDD7C2D9}"/>
              </a:ext>
            </a:extLst>
          </p:cNvPr>
          <p:cNvSpPr txBox="1"/>
          <p:nvPr/>
        </p:nvSpPr>
        <p:spPr>
          <a:xfrm>
            <a:off x="10395563" y="5324927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Average </a:t>
            </a:r>
          </a:p>
          <a:p>
            <a:r>
              <a:rPr lang="en-US" sz="1100" dirty="0"/>
              <a:t>Death/Case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B92BD9-130D-8F01-C3D9-040186907FC3}"/>
              </a:ext>
            </a:extLst>
          </p:cNvPr>
          <p:cNvSpPr txBox="1"/>
          <p:nvPr/>
        </p:nvSpPr>
        <p:spPr>
          <a:xfrm>
            <a:off x="4537260" y="1714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Yemen has the highest Death/Case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17" grpId="0" animBg="1"/>
      <p:bldP spid="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217415" y="723364"/>
            <a:ext cx="3680168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127" dirty="0">
                <a:latin typeface="Trebuchet MS"/>
                <a:cs typeface="Trebuchet MS"/>
              </a:rPr>
              <a:t>Top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dirty="0">
                <a:latin typeface="Trebuchet MS"/>
                <a:cs typeface="Trebuchet MS"/>
              </a:rPr>
              <a:t>5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61" dirty="0">
                <a:latin typeface="Trebuchet MS"/>
                <a:cs typeface="Trebuchet MS"/>
              </a:rPr>
              <a:t>Countries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89" dirty="0">
                <a:latin typeface="Trebuchet MS"/>
                <a:cs typeface="Trebuchet MS"/>
              </a:rPr>
              <a:t>with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52" dirty="0">
                <a:latin typeface="Trebuchet MS"/>
                <a:cs typeface="Trebuchet MS"/>
              </a:rPr>
              <a:t>Lowest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94" dirty="0">
                <a:latin typeface="Trebuchet MS"/>
                <a:cs typeface="Trebuchet MS"/>
              </a:rPr>
              <a:t>Death/Case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33" dirty="0">
                <a:latin typeface="Trebuchet MS"/>
                <a:cs typeface="Trebuchet MS"/>
              </a:rPr>
              <a:t>Rate</a:t>
            </a:r>
            <a:endParaRPr sz="1313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657" y="5652585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657" y="4352820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657" y="3053054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0657" y="1753289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167" y="2905241"/>
            <a:ext cx="153888" cy="9763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47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7574" y="5756672"/>
            <a:ext cx="23753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Laos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9439" y="5756672"/>
            <a:ext cx="38814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Norway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8388" y="5756671"/>
            <a:ext cx="1024533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algn="ctr">
              <a:spcBef>
                <a:spcPts val="94"/>
              </a:spcBef>
            </a:pPr>
            <a:r>
              <a:rPr sz="844" dirty="0">
                <a:latin typeface="Segoe UI"/>
                <a:cs typeface="Segoe UI"/>
              </a:rPr>
              <a:t>United Arab </a:t>
            </a:r>
            <a:r>
              <a:rPr sz="844" spc="-9" dirty="0">
                <a:latin typeface="Segoe UI"/>
                <a:cs typeface="Segoe UI"/>
              </a:rPr>
              <a:t>Emirates</a:t>
            </a:r>
            <a:endParaRPr sz="844">
              <a:latin typeface="Segoe UI"/>
              <a:cs typeface="Segoe UI"/>
            </a:endParaRPr>
          </a:p>
          <a:p>
            <a:pPr algn="ctr">
              <a:spcBef>
                <a:spcPts val="42"/>
              </a:spcBef>
            </a:pPr>
            <a:r>
              <a:rPr sz="1125" spc="-9" dirty="0">
                <a:latin typeface="Trebuchet MS"/>
                <a:cs typeface="Trebuchet MS"/>
              </a:rPr>
              <a:t>Location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6328" y="5756672"/>
            <a:ext cx="64293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latin typeface="Segoe UI"/>
                <a:cs typeface="Segoe UI"/>
              </a:rPr>
              <a:t>New</a:t>
            </a:r>
            <a:r>
              <a:rPr sz="844" spc="-19" dirty="0">
                <a:latin typeface="Segoe UI"/>
                <a:cs typeface="Segoe UI"/>
              </a:rPr>
              <a:t> </a:t>
            </a:r>
            <a:r>
              <a:rPr sz="844" spc="-9" dirty="0">
                <a:latin typeface="Segoe UI"/>
                <a:cs typeface="Segoe UI"/>
              </a:rPr>
              <a:t>Zealand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8133" y="5756672"/>
            <a:ext cx="39350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Burundi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97195" y="4937258"/>
            <a:ext cx="7861696" cy="795932"/>
            <a:chOff x="2379208" y="5266409"/>
            <a:chExt cx="8385809" cy="848994"/>
          </a:xfrm>
        </p:grpSpPr>
        <p:sp>
          <p:nvSpPr>
            <p:cNvPr id="19" name="object 19"/>
            <p:cNvSpPr/>
            <p:nvPr/>
          </p:nvSpPr>
          <p:spPr>
            <a:xfrm>
              <a:off x="2379205" y="5266410"/>
              <a:ext cx="6628765" cy="848994"/>
            </a:xfrm>
            <a:custGeom>
              <a:avLst/>
              <a:gdLst/>
              <a:ahLst/>
              <a:cxnLst/>
              <a:rect l="l" t="t" r="r" b="b"/>
              <a:pathLst>
                <a:path w="6628765" h="848995">
                  <a:moveTo>
                    <a:pt x="1357147" y="0"/>
                  </a:moveTo>
                  <a:lnTo>
                    <a:pt x="0" y="0"/>
                  </a:lnTo>
                  <a:lnTo>
                    <a:pt x="0" y="848639"/>
                  </a:lnTo>
                  <a:lnTo>
                    <a:pt x="1357147" y="848639"/>
                  </a:lnTo>
                  <a:lnTo>
                    <a:pt x="1357147" y="0"/>
                  </a:lnTo>
                  <a:close/>
                </a:path>
                <a:path w="6628765" h="848995">
                  <a:moveTo>
                    <a:pt x="3114167" y="76085"/>
                  </a:moveTo>
                  <a:lnTo>
                    <a:pt x="1757019" y="76085"/>
                  </a:lnTo>
                  <a:lnTo>
                    <a:pt x="1757019" y="848639"/>
                  </a:lnTo>
                  <a:lnTo>
                    <a:pt x="3114167" y="848639"/>
                  </a:lnTo>
                  <a:lnTo>
                    <a:pt x="3114167" y="76085"/>
                  </a:lnTo>
                  <a:close/>
                </a:path>
                <a:path w="6628765" h="848995">
                  <a:moveTo>
                    <a:pt x="4871186" y="90030"/>
                  </a:moveTo>
                  <a:lnTo>
                    <a:pt x="3514039" y="90030"/>
                  </a:lnTo>
                  <a:lnTo>
                    <a:pt x="3514039" y="848639"/>
                  </a:lnTo>
                  <a:lnTo>
                    <a:pt x="4871186" y="848639"/>
                  </a:lnTo>
                  <a:lnTo>
                    <a:pt x="4871186" y="90030"/>
                  </a:lnTo>
                  <a:close/>
                </a:path>
                <a:path w="6628765" h="848995">
                  <a:moveTo>
                    <a:pt x="6628206" y="258178"/>
                  </a:moveTo>
                  <a:lnTo>
                    <a:pt x="5271059" y="258178"/>
                  </a:lnTo>
                  <a:lnTo>
                    <a:pt x="5271059" y="848639"/>
                  </a:lnTo>
                  <a:lnTo>
                    <a:pt x="6628206" y="848639"/>
                  </a:lnTo>
                  <a:lnTo>
                    <a:pt x="6628206" y="25817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9407297" y="5988001"/>
              <a:ext cx="1357630" cy="127635"/>
            </a:xfrm>
            <a:custGeom>
              <a:avLst/>
              <a:gdLst/>
              <a:ahLst/>
              <a:cxnLst/>
              <a:rect l="l" t="t" r="r" b="b"/>
              <a:pathLst>
                <a:path w="1357629" h="127635">
                  <a:moveTo>
                    <a:pt x="1357147" y="127048"/>
                  </a:moveTo>
                  <a:lnTo>
                    <a:pt x="0" y="127048"/>
                  </a:lnTo>
                  <a:lnTo>
                    <a:pt x="0" y="0"/>
                  </a:lnTo>
                  <a:lnTo>
                    <a:pt x="1357147" y="0"/>
                  </a:lnTo>
                  <a:lnTo>
                    <a:pt x="1357147" y="127048"/>
                  </a:lnTo>
                  <a:close/>
                </a:path>
              </a:pathLst>
            </a:custGeom>
            <a:solidFill>
              <a:srgbClr val="E66B37"/>
            </a:solidFill>
            <a:ln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21" name="object 21"/>
          <p:cNvSpPr/>
          <p:nvPr/>
        </p:nvSpPr>
        <p:spPr>
          <a:xfrm>
            <a:off x="1738313" y="1053703"/>
            <a:ext cx="9224367" cy="0"/>
          </a:xfrm>
          <a:custGeom>
            <a:avLst/>
            <a:gdLst/>
            <a:ahLst/>
            <a:cxnLst/>
            <a:rect l="l" t="t" r="r" b="b"/>
            <a:pathLst>
              <a:path w="9839325">
                <a:moveTo>
                  <a:pt x="0" y="0"/>
                </a:moveTo>
                <a:lnTo>
                  <a:pt x="9839324" y="0"/>
                </a:lnTo>
              </a:path>
            </a:pathLst>
          </a:custGeom>
          <a:ln w="28574">
            <a:solidFill>
              <a:srgbClr val="FF7E79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3" name="object 23"/>
          <p:cNvSpPr txBox="1"/>
          <p:nvPr/>
        </p:nvSpPr>
        <p:spPr>
          <a:xfrm>
            <a:off x="2908297" y="4734286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0.3%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5505" y="4805606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0.3%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2714" y="4818689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0.3%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9922" y="4976323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97131" y="5410778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" name="object 20">
            <a:extLst>
              <a:ext uri="{FF2B5EF4-FFF2-40B4-BE49-F238E27FC236}">
                <a16:creationId xmlns:a16="http://schemas.microsoft.com/office/drawing/2014/main" id="{DB879676-9496-AE77-B4A3-D45978D990AD}"/>
              </a:ext>
            </a:extLst>
          </p:cNvPr>
          <p:cNvSpPr/>
          <p:nvPr/>
        </p:nvSpPr>
        <p:spPr>
          <a:xfrm>
            <a:off x="8984110" y="5616084"/>
            <a:ext cx="1272778" cy="119658"/>
          </a:xfrm>
          <a:custGeom>
            <a:avLst/>
            <a:gdLst/>
            <a:ahLst/>
            <a:cxnLst/>
            <a:rect l="l" t="t" r="r" b="b"/>
            <a:pathLst>
              <a:path w="1357629" h="127635">
                <a:moveTo>
                  <a:pt x="1357147" y="127048"/>
                </a:moveTo>
                <a:lnTo>
                  <a:pt x="0" y="127048"/>
                </a:lnTo>
                <a:lnTo>
                  <a:pt x="0" y="0"/>
                </a:lnTo>
                <a:lnTo>
                  <a:pt x="1357147" y="0"/>
                </a:lnTo>
                <a:lnTo>
                  <a:pt x="1357147" y="12704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AB510-2252-C8B7-A7DF-9C353F45C640}"/>
              </a:ext>
            </a:extLst>
          </p:cNvPr>
          <p:cNvSpPr txBox="1"/>
          <p:nvPr/>
        </p:nvSpPr>
        <p:spPr>
          <a:xfrm>
            <a:off x="7350918" y="1092768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898">
              <a:spcBef>
                <a:spcPts val="806"/>
              </a:spcBef>
            </a:pPr>
            <a:r>
              <a:rPr lang="en-US" sz="1600" spc="-19" dirty="0">
                <a:solidFill>
                  <a:srgbClr val="FF7E79"/>
                </a:solidFill>
                <a:latin typeface="Segoe UI"/>
                <a:cs typeface="Segoe UI"/>
              </a:rPr>
              <a:t>1.8% </a:t>
            </a:r>
            <a:r>
              <a:rPr lang="en-US" sz="1600" spc="-19" dirty="0">
                <a:latin typeface="Segoe UI"/>
                <a:cs typeface="Segoe UI"/>
              </a:rPr>
              <a:t>Average Death/Case Rate</a:t>
            </a:r>
            <a:endParaRPr lang="en-US" sz="1600" dirty="0"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5B3-B3AC-F20C-E920-24853D8713C5}"/>
              </a:ext>
            </a:extLst>
          </p:cNvPr>
          <p:cNvSpPr txBox="1"/>
          <p:nvPr/>
        </p:nvSpPr>
        <p:spPr>
          <a:xfrm>
            <a:off x="3497929" y="2858766"/>
            <a:ext cx="6729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Burundi has the lowest Death/Case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3699D-E7A7-085D-C904-62E90C2B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9C2E-9A7D-0078-29D9-6021C288C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US" altLang="zh-CN" dirty="0"/>
              <a:t>3. Underlying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0937" y="5649608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937" y="4624200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937" y="3598790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937" y="2573381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937" y="1547972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1445" y="5649608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1445" y="3882722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1445" y="2115833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167" y="3308821"/>
            <a:ext cx="153888" cy="425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38" dirty="0">
                <a:latin typeface="Trebuchet MS"/>
                <a:cs typeface="Trebuchet MS"/>
              </a:rPr>
              <a:t>Deaths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1581" y="3033186"/>
            <a:ext cx="153888" cy="9763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47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182" y="5753695"/>
            <a:ext cx="36433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0K-</a:t>
            </a:r>
            <a:r>
              <a:rPr sz="844" spc="-23" dirty="0">
                <a:latin typeface="Segoe UI"/>
                <a:cs typeface="Segoe UI"/>
              </a:rPr>
              <a:t>20K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1565" y="5753695"/>
            <a:ext cx="40481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20k-</a:t>
            </a:r>
            <a:r>
              <a:rPr sz="844" spc="-23" dirty="0">
                <a:latin typeface="Segoe UI"/>
                <a:cs typeface="Segoe UI"/>
              </a:rPr>
              <a:t>40k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2223" y="5753695"/>
            <a:ext cx="47148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80k-</a:t>
            </a:r>
            <a:r>
              <a:rPr sz="844" spc="-19" dirty="0">
                <a:latin typeface="Segoe UI"/>
                <a:cs typeface="Segoe UI"/>
              </a:rPr>
              <a:t>100K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02763" y="5753695"/>
            <a:ext cx="33278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&gt;100K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73781" y="5713813"/>
            <a:ext cx="1034058" cy="16073"/>
          </a:xfrm>
          <a:custGeom>
            <a:avLst/>
            <a:gdLst/>
            <a:ahLst/>
            <a:cxnLst/>
            <a:rect l="l" t="t" r="r" b="b"/>
            <a:pathLst>
              <a:path w="1102995" h="17145">
                <a:moveTo>
                  <a:pt x="1102659" y="17141"/>
                </a:moveTo>
                <a:lnTo>
                  <a:pt x="0" y="17141"/>
                </a:lnTo>
                <a:lnTo>
                  <a:pt x="0" y="0"/>
                </a:lnTo>
                <a:lnTo>
                  <a:pt x="1102659" y="0"/>
                </a:lnTo>
                <a:lnTo>
                  <a:pt x="1102659" y="17141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9" name="object 19"/>
          <p:cNvSpPr/>
          <p:nvPr/>
        </p:nvSpPr>
        <p:spPr>
          <a:xfrm>
            <a:off x="7605117" y="5720953"/>
            <a:ext cx="1034058" cy="8930"/>
          </a:xfrm>
          <a:custGeom>
            <a:avLst/>
            <a:gdLst/>
            <a:ahLst/>
            <a:cxnLst/>
            <a:rect l="l" t="t" r="r" b="b"/>
            <a:pathLst>
              <a:path w="1102995" h="9525">
                <a:moveTo>
                  <a:pt x="1102658" y="9524"/>
                </a:moveTo>
                <a:lnTo>
                  <a:pt x="0" y="9524"/>
                </a:lnTo>
                <a:lnTo>
                  <a:pt x="0" y="0"/>
                </a:lnTo>
                <a:lnTo>
                  <a:pt x="1102658" y="0"/>
                </a:lnTo>
                <a:lnTo>
                  <a:pt x="1102658" y="952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0" name="object 20"/>
          <p:cNvSpPr/>
          <p:nvPr/>
        </p:nvSpPr>
        <p:spPr>
          <a:xfrm>
            <a:off x="8936452" y="5720953"/>
            <a:ext cx="1034058" cy="8930"/>
          </a:xfrm>
          <a:custGeom>
            <a:avLst/>
            <a:gdLst/>
            <a:ahLst/>
            <a:cxnLst/>
            <a:rect l="l" t="t" r="r" b="b"/>
            <a:pathLst>
              <a:path w="1102995" h="9525">
                <a:moveTo>
                  <a:pt x="1102658" y="9524"/>
                </a:moveTo>
                <a:lnTo>
                  <a:pt x="0" y="9524"/>
                </a:lnTo>
                <a:lnTo>
                  <a:pt x="0" y="0"/>
                </a:lnTo>
                <a:lnTo>
                  <a:pt x="1102658" y="0"/>
                </a:lnTo>
                <a:lnTo>
                  <a:pt x="1102658" y="952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1" name="object 21"/>
          <p:cNvSpPr/>
          <p:nvPr/>
        </p:nvSpPr>
        <p:spPr>
          <a:xfrm>
            <a:off x="2578837" y="1336388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19" h="182880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3" name="object 23"/>
          <p:cNvSpPr/>
          <p:nvPr/>
        </p:nvSpPr>
        <p:spPr>
          <a:xfrm>
            <a:off x="2279773" y="1561421"/>
            <a:ext cx="3696891" cy="4168973"/>
          </a:xfrm>
          <a:custGeom>
            <a:avLst/>
            <a:gdLst/>
            <a:ahLst/>
            <a:cxnLst/>
            <a:rect l="l" t="t" r="r" b="b"/>
            <a:pathLst>
              <a:path w="3943350" h="4446905">
                <a:moveTo>
                  <a:pt x="1102652" y="0"/>
                </a:moveTo>
                <a:lnTo>
                  <a:pt x="0" y="0"/>
                </a:lnTo>
                <a:lnTo>
                  <a:pt x="0" y="4446359"/>
                </a:lnTo>
                <a:lnTo>
                  <a:pt x="1102652" y="4446359"/>
                </a:lnTo>
                <a:lnTo>
                  <a:pt x="1102652" y="0"/>
                </a:lnTo>
                <a:close/>
              </a:path>
              <a:path w="3943350" h="4446905">
                <a:moveTo>
                  <a:pt x="2522740" y="2470442"/>
                </a:moveTo>
                <a:lnTo>
                  <a:pt x="1420088" y="2470442"/>
                </a:lnTo>
                <a:lnTo>
                  <a:pt x="1420088" y="4446359"/>
                </a:lnTo>
                <a:lnTo>
                  <a:pt x="2522740" y="4446359"/>
                </a:lnTo>
                <a:lnTo>
                  <a:pt x="2522740" y="2470442"/>
                </a:lnTo>
                <a:close/>
              </a:path>
              <a:path w="3943350" h="4446905">
                <a:moveTo>
                  <a:pt x="3942842" y="3128429"/>
                </a:moveTo>
                <a:lnTo>
                  <a:pt x="2840177" y="3128429"/>
                </a:lnTo>
                <a:lnTo>
                  <a:pt x="2840177" y="4446359"/>
                </a:lnTo>
                <a:lnTo>
                  <a:pt x="3942842" y="4446359"/>
                </a:lnTo>
                <a:lnTo>
                  <a:pt x="3942842" y="31284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4" name="object 24"/>
          <p:cNvSpPr/>
          <p:nvPr/>
        </p:nvSpPr>
        <p:spPr>
          <a:xfrm>
            <a:off x="2812310" y="1804249"/>
            <a:ext cx="6656784" cy="3302792"/>
          </a:xfrm>
          <a:custGeom>
            <a:avLst/>
            <a:gdLst/>
            <a:ahLst/>
            <a:cxnLst/>
            <a:rect l="l" t="t" r="r" b="b"/>
            <a:pathLst>
              <a:path w="7100570" h="3522979">
                <a:moveTo>
                  <a:pt x="0" y="0"/>
                </a:moveTo>
                <a:lnTo>
                  <a:pt x="1420090" y="1296449"/>
                </a:lnTo>
                <a:lnTo>
                  <a:pt x="2840181" y="1805187"/>
                </a:lnTo>
                <a:lnTo>
                  <a:pt x="4260272" y="3352197"/>
                </a:lnTo>
                <a:lnTo>
                  <a:pt x="5680363" y="3408954"/>
                </a:lnTo>
                <a:lnTo>
                  <a:pt x="7100454" y="3522539"/>
                </a:lnTo>
              </a:path>
            </a:pathLst>
          </a:custGeom>
          <a:ln w="28574"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5" name="object 25"/>
          <p:cNvSpPr/>
          <p:nvPr/>
        </p:nvSpPr>
        <p:spPr>
          <a:xfrm>
            <a:off x="3910173" y="3652423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6" name="object 26"/>
          <p:cNvSpPr txBox="1"/>
          <p:nvPr/>
        </p:nvSpPr>
        <p:spPr>
          <a:xfrm>
            <a:off x="3969713" y="3656619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0.90M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41508" y="4269287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8" name="object 28"/>
          <p:cNvSpPr txBox="1"/>
          <p:nvPr/>
        </p:nvSpPr>
        <p:spPr>
          <a:xfrm>
            <a:off x="5301048" y="4273483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0.60M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72842" y="5488784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0" name="object 30"/>
          <p:cNvSpPr txBox="1"/>
          <p:nvPr/>
        </p:nvSpPr>
        <p:spPr>
          <a:xfrm>
            <a:off x="5272900" y="5492980"/>
            <a:ext cx="1735931" cy="57320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64294" algn="r">
              <a:spcBef>
                <a:spcPts val="94"/>
              </a:spcBef>
            </a:pPr>
            <a:r>
              <a:rPr lang="en-US" sz="844" spc="-9" dirty="0">
                <a:solidFill>
                  <a:schemeClr val="bg1"/>
                </a:solidFill>
                <a:latin typeface="Segoe UI"/>
                <a:cs typeface="Segoe UI"/>
              </a:rPr>
              <a:t>0.01M</a:t>
            </a:r>
            <a:endParaRPr lang="en-US" sz="844" dirty="0">
              <a:solidFill>
                <a:schemeClr val="bg1"/>
              </a:solidFill>
              <a:latin typeface="Segoe UI"/>
              <a:cs typeface="Segoe UI"/>
            </a:endParaRPr>
          </a:p>
          <a:p>
            <a:pPr algn="ctr">
              <a:spcBef>
                <a:spcPts val="1041"/>
              </a:spcBef>
              <a:tabLst>
                <a:tab pos="1331119" algn="l"/>
              </a:tabLst>
            </a:pPr>
            <a:r>
              <a:rPr sz="844" spc="-9" dirty="0">
                <a:latin typeface="Segoe UI"/>
                <a:cs typeface="Segoe UI"/>
              </a:rPr>
              <a:t>40k-</a:t>
            </a:r>
            <a:r>
              <a:rPr sz="844" spc="-23" dirty="0">
                <a:latin typeface="Segoe UI"/>
                <a:cs typeface="Segoe UI"/>
              </a:rPr>
              <a:t>60k</a:t>
            </a:r>
            <a:r>
              <a:rPr sz="844" dirty="0">
                <a:latin typeface="Segoe UI"/>
                <a:cs typeface="Segoe UI"/>
              </a:rPr>
              <a:t>	</a:t>
            </a:r>
            <a:r>
              <a:rPr sz="844" spc="-9" dirty="0">
                <a:latin typeface="Segoe UI"/>
                <a:cs typeface="Segoe UI"/>
              </a:rPr>
              <a:t>60k-</a:t>
            </a:r>
            <a:r>
              <a:rPr sz="844" spc="-23" dirty="0">
                <a:latin typeface="Segoe UI"/>
                <a:cs typeface="Segoe UI"/>
              </a:rPr>
              <a:t>80k</a:t>
            </a:r>
            <a:endParaRPr sz="844" dirty="0">
              <a:latin typeface="Segoe UI"/>
              <a:cs typeface="Segoe UI"/>
            </a:endParaRPr>
          </a:p>
          <a:p>
            <a:pPr algn="ctr">
              <a:spcBef>
                <a:spcPts val="38"/>
              </a:spcBef>
            </a:pPr>
            <a:r>
              <a:rPr sz="1125" spc="-75" dirty="0">
                <a:latin typeface="Trebuchet MS"/>
                <a:cs typeface="Trebuchet MS"/>
              </a:rPr>
              <a:t>GDP</a:t>
            </a:r>
            <a:r>
              <a:rPr sz="1125" spc="-61" dirty="0">
                <a:latin typeface="Trebuchet MS"/>
                <a:cs typeface="Trebuchet MS"/>
              </a:rPr>
              <a:t> </a:t>
            </a:r>
            <a:r>
              <a:rPr sz="1125" spc="-52" dirty="0">
                <a:latin typeface="Trebuchet MS"/>
                <a:cs typeface="Trebuchet MS"/>
              </a:rPr>
              <a:t>Per</a:t>
            </a:r>
            <a:r>
              <a:rPr sz="1125" spc="-61" dirty="0">
                <a:latin typeface="Trebuchet MS"/>
                <a:cs typeface="Trebuchet MS"/>
              </a:rPr>
              <a:t> </a:t>
            </a:r>
            <a:r>
              <a:rPr sz="1125" spc="-75" dirty="0">
                <a:latin typeface="Trebuchet MS"/>
                <a:cs typeface="Trebuchet MS"/>
              </a:rPr>
              <a:t>Capita</a:t>
            </a:r>
            <a:r>
              <a:rPr sz="1125" spc="-61" dirty="0">
                <a:latin typeface="Trebuchet MS"/>
                <a:cs typeface="Trebuchet MS"/>
              </a:rPr>
              <a:t> </a:t>
            </a:r>
            <a:r>
              <a:rPr lang="en-US" sz="1125" spc="-9" dirty="0">
                <a:latin typeface="Trebuchet MS"/>
                <a:cs typeface="Trebuchet MS"/>
              </a:rPr>
              <a:t>Group</a:t>
            </a:r>
            <a:endParaRPr sz="1125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04179" y="5495924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2" name="object 32"/>
          <p:cNvSpPr txBox="1"/>
          <p:nvPr/>
        </p:nvSpPr>
        <p:spPr>
          <a:xfrm>
            <a:off x="7963719" y="5500120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0.00M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35513" y="5495924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4" name="object 34"/>
          <p:cNvSpPr txBox="1"/>
          <p:nvPr/>
        </p:nvSpPr>
        <p:spPr>
          <a:xfrm>
            <a:off x="9295054" y="5500120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0.00M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27647" y="1579221"/>
            <a:ext cx="369689" cy="171450"/>
          </a:xfrm>
          <a:custGeom>
            <a:avLst/>
            <a:gdLst/>
            <a:ahLst/>
            <a:cxnLst/>
            <a:rect l="l" t="t" r="r" b="b"/>
            <a:pathLst>
              <a:path w="394335" h="182880">
                <a:moveTo>
                  <a:pt x="360900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60900" y="0"/>
                </a:lnTo>
                <a:lnTo>
                  <a:pt x="392981" y="28187"/>
                </a:lnTo>
                <a:lnTo>
                  <a:pt x="393947" y="33047"/>
                </a:lnTo>
                <a:lnTo>
                  <a:pt x="393947" y="149832"/>
                </a:lnTo>
                <a:lnTo>
                  <a:pt x="365760" y="181913"/>
                </a:lnTo>
                <a:lnTo>
                  <a:pt x="360900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6" name="object 36"/>
          <p:cNvSpPr txBox="1"/>
          <p:nvPr/>
        </p:nvSpPr>
        <p:spPr>
          <a:xfrm>
            <a:off x="2687248" y="1583417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2.2%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4323" y="5160207"/>
            <a:ext cx="369689" cy="171450"/>
          </a:xfrm>
          <a:custGeom>
            <a:avLst/>
            <a:gdLst/>
            <a:ahLst/>
            <a:cxnLst/>
            <a:rect l="l" t="t" r="r" b="b"/>
            <a:pathLst>
              <a:path w="394334" h="182879">
                <a:moveTo>
                  <a:pt x="360900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60900" y="0"/>
                </a:lnTo>
                <a:lnTo>
                  <a:pt x="392981" y="28187"/>
                </a:lnTo>
                <a:lnTo>
                  <a:pt x="393947" y="33047"/>
                </a:lnTo>
                <a:lnTo>
                  <a:pt x="393947" y="149832"/>
                </a:lnTo>
                <a:lnTo>
                  <a:pt x="365760" y="181913"/>
                </a:lnTo>
                <a:lnTo>
                  <a:pt x="360900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8" name="object 38"/>
          <p:cNvSpPr txBox="1"/>
          <p:nvPr/>
        </p:nvSpPr>
        <p:spPr>
          <a:xfrm>
            <a:off x="9343924" y="5164403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0.4%</a:t>
            </a:r>
            <a:endParaRPr sz="844" dirty="0">
              <a:latin typeface="Segoe UI"/>
              <a:cs typeface="Segoe U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845" y="1064895"/>
            <a:ext cx="89296" cy="8929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696" y="1064895"/>
            <a:ext cx="89296" cy="8929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214461" y="443223"/>
            <a:ext cx="3598069" cy="10384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lang="en-US" sz="1600" spc="-56" dirty="0">
                <a:latin typeface="Trebuchet MS"/>
                <a:cs typeface="Trebuchet MS"/>
              </a:rPr>
              <a:t>Deaths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84" dirty="0">
                <a:latin typeface="Trebuchet MS"/>
                <a:cs typeface="Trebuchet MS"/>
              </a:rPr>
              <a:t>and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94" dirty="0">
                <a:latin typeface="Trebuchet MS"/>
                <a:cs typeface="Trebuchet MS"/>
              </a:rPr>
              <a:t>Death/Case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80" dirty="0">
                <a:latin typeface="Trebuchet MS"/>
                <a:cs typeface="Trebuchet MS"/>
              </a:rPr>
              <a:t>Rate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70" dirty="0">
                <a:latin typeface="Trebuchet MS"/>
                <a:cs typeface="Trebuchet MS"/>
              </a:rPr>
              <a:t>by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80" dirty="0">
                <a:latin typeface="Trebuchet MS"/>
                <a:cs typeface="Trebuchet MS"/>
              </a:rPr>
              <a:t>GDP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61" dirty="0">
                <a:latin typeface="Trebuchet MS"/>
                <a:cs typeface="Trebuchet MS"/>
              </a:rPr>
              <a:t>Per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94" dirty="0">
                <a:latin typeface="Trebuchet MS"/>
                <a:cs typeface="Trebuchet MS"/>
              </a:rPr>
              <a:t>Capita</a:t>
            </a:r>
            <a:r>
              <a:rPr lang="en-US" sz="1600" spc="-66" dirty="0">
                <a:latin typeface="Trebuchet MS"/>
                <a:cs typeface="Trebuchet MS"/>
              </a:rPr>
              <a:t> </a:t>
            </a:r>
            <a:r>
              <a:rPr lang="en-US" sz="1600" spc="-56" dirty="0">
                <a:latin typeface="Trebuchet MS"/>
                <a:cs typeface="Trebuchet MS"/>
              </a:rPr>
              <a:t>Group</a:t>
            </a:r>
            <a:endParaRPr lang="en-US" sz="1600" dirty="0">
              <a:latin typeface="Trebuchet MS"/>
              <a:cs typeface="Trebuchet MS"/>
            </a:endParaRPr>
          </a:p>
          <a:p>
            <a:pPr marL="128588">
              <a:spcBef>
                <a:spcPts val="769"/>
              </a:spcBef>
              <a:tabLst>
                <a:tab pos="656034" algn="l"/>
              </a:tabLst>
            </a:pPr>
            <a:r>
              <a:rPr lang="en-US" sz="938" spc="-9" dirty="0">
                <a:latin typeface="Segoe UI"/>
                <a:cs typeface="Segoe UI"/>
              </a:rPr>
              <a:t>Deaths</a:t>
            </a:r>
            <a:r>
              <a:rPr lang="en-US" sz="938" dirty="0">
                <a:latin typeface="Segoe UI"/>
                <a:cs typeface="Segoe UI"/>
              </a:rPr>
              <a:t>	Death/Case</a:t>
            </a:r>
            <a:r>
              <a:rPr lang="en-US" sz="938" spc="-38" dirty="0">
                <a:latin typeface="Segoe UI"/>
                <a:cs typeface="Segoe UI"/>
              </a:rPr>
              <a:t> </a:t>
            </a:r>
            <a:r>
              <a:rPr lang="en-US" sz="938" spc="-19" dirty="0">
                <a:latin typeface="Segoe UI"/>
                <a:cs typeface="Segoe UI"/>
              </a:rPr>
              <a:t>Rate</a:t>
            </a:r>
            <a:endParaRPr lang="en-US" sz="938" dirty="0">
              <a:latin typeface="Segoe UI"/>
              <a:cs typeface="Segoe UI"/>
            </a:endParaRPr>
          </a:p>
          <a:p>
            <a:pPr>
              <a:spcBef>
                <a:spcPts val="141"/>
              </a:spcBef>
            </a:pPr>
            <a:endParaRPr lang="en-US" sz="938" dirty="0">
              <a:latin typeface="Segoe UI"/>
              <a:cs typeface="Segoe UI"/>
            </a:endParaRPr>
          </a:p>
          <a:p>
            <a:pPr marR="431602" algn="ctr"/>
            <a:r>
              <a:rPr sz="844" spc="-9" dirty="0">
                <a:solidFill>
                  <a:schemeClr val="bg1"/>
                </a:solidFill>
                <a:latin typeface="Segoe UI"/>
                <a:cs typeface="Segoe UI"/>
              </a:rPr>
              <a:t>2.03M</a:t>
            </a:r>
            <a:endParaRPr sz="844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3F6A-5521-77B7-EFAE-AD4D38541386}"/>
              </a:ext>
            </a:extLst>
          </p:cNvPr>
          <p:cNvSpPr txBox="1"/>
          <p:nvPr/>
        </p:nvSpPr>
        <p:spPr>
          <a:xfrm>
            <a:off x="1451264" y="6336658"/>
            <a:ext cx="8452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GDP per capita is the total value of a country's finished goods and services divided by its total population.</a:t>
            </a:r>
            <a:endParaRPr lang="en-US" sz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10BA14-9299-0095-44B8-88C2A299E981}"/>
              </a:ext>
            </a:extLst>
          </p:cNvPr>
          <p:cNvSpPr/>
          <p:nvPr/>
        </p:nvSpPr>
        <p:spPr>
          <a:xfrm>
            <a:off x="1755648" y="1060292"/>
            <a:ext cx="97536" cy="97536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AB19C5-20C0-0B7C-96BD-6C7AD4CB1574}"/>
              </a:ext>
            </a:extLst>
          </p:cNvPr>
          <p:cNvSpPr txBox="1"/>
          <p:nvPr/>
        </p:nvSpPr>
        <p:spPr>
          <a:xfrm>
            <a:off x="4345942" y="1863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Higher </a:t>
            </a:r>
            <a:r>
              <a:rPr lang="en-US" dirty="0">
                <a:solidFill>
                  <a:schemeClr val="accent2"/>
                </a:solidFill>
              </a:rPr>
              <a:t>GDP Per Capita = </a:t>
            </a:r>
            <a:r>
              <a:rPr lang="en-US" u="sng" dirty="0">
                <a:solidFill>
                  <a:schemeClr val="accent2"/>
                </a:solidFill>
              </a:rPr>
              <a:t>Lower</a:t>
            </a:r>
            <a:r>
              <a:rPr lang="en-US" dirty="0">
                <a:solidFill>
                  <a:schemeClr val="accent2"/>
                </a:solidFill>
              </a:rPr>
              <a:t> Death/Case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36" grpId="0"/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7414" y="723364"/>
            <a:ext cx="2811066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94" dirty="0">
                <a:latin typeface="Trebuchet MS"/>
                <a:cs typeface="Trebuchet MS"/>
              </a:rPr>
              <a:t>Death/Case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80" dirty="0">
                <a:latin typeface="Trebuchet MS"/>
                <a:cs typeface="Trebuchet MS"/>
              </a:rPr>
              <a:t>Rate</a:t>
            </a:r>
            <a:r>
              <a:rPr sz="1313" spc="-61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61" dirty="0">
                <a:latin typeface="Trebuchet MS"/>
                <a:cs typeface="Trebuchet MS"/>
              </a:rPr>
              <a:t> </a:t>
            </a:r>
            <a:r>
              <a:rPr sz="1313" spc="-80" dirty="0">
                <a:latin typeface="Trebuchet MS"/>
                <a:cs typeface="Trebuchet MS"/>
              </a:rPr>
              <a:t>GDP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61" dirty="0">
                <a:latin typeface="Trebuchet MS"/>
                <a:cs typeface="Trebuchet MS"/>
              </a:rPr>
              <a:t>Per </a:t>
            </a:r>
            <a:r>
              <a:rPr sz="1313" spc="-94" dirty="0">
                <a:latin typeface="Trebuchet MS"/>
                <a:cs typeface="Trebuchet MS"/>
              </a:rPr>
              <a:t>Capita</a:t>
            </a:r>
            <a:r>
              <a:rPr sz="1313" spc="-61" dirty="0">
                <a:latin typeface="Trebuchet MS"/>
                <a:cs typeface="Trebuchet MS"/>
              </a:rPr>
              <a:t> Group</a:t>
            </a:r>
            <a:endParaRPr sz="131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6772" y="5756672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5826" y="5756672"/>
            <a:ext cx="16966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5051" y="5756672"/>
            <a:ext cx="22740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15%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8105" y="5756671"/>
            <a:ext cx="1135261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4763" algn="r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10%</a:t>
            </a:r>
            <a:endParaRPr sz="844">
              <a:latin typeface="Segoe UI"/>
              <a:cs typeface="Segoe UI"/>
            </a:endParaRPr>
          </a:p>
          <a:p>
            <a:pPr marL="11906">
              <a:spcBef>
                <a:spcPts val="42"/>
              </a:spcBef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19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167" y="2763691"/>
            <a:ext cx="153888" cy="125908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5" dirty="0">
                <a:latin typeface="Trebuchet MS"/>
                <a:cs typeface="Trebuchet MS"/>
              </a:rPr>
              <a:t>GDP</a:t>
            </a:r>
            <a:r>
              <a:rPr sz="1125" spc="-61" dirty="0">
                <a:latin typeface="Trebuchet MS"/>
                <a:cs typeface="Trebuchet MS"/>
              </a:rPr>
              <a:t> </a:t>
            </a:r>
            <a:r>
              <a:rPr sz="1125" spc="-52" dirty="0">
                <a:latin typeface="Trebuchet MS"/>
                <a:cs typeface="Trebuchet MS"/>
              </a:rPr>
              <a:t>Per</a:t>
            </a:r>
            <a:r>
              <a:rPr sz="1125" spc="-61" dirty="0">
                <a:latin typeface="Trebuchet MS"/>
                <a:cs typeface="Trebuchet MS"/>
              </a:rPr>
              <a:t> </a:t>
            </a:r>
            <a:r>
              <a:rPr sz="1125" spc="-75" dirty="0">
                <a:latin typeface="Trebuchet MS"/>
                <a:cs typeface="Trebuchet MS"/>
              </a:rPr>
              <a:t>Capita</a:t>
            </a:r>
            <a:r>
              <a:rPr sz="1125" spc="-61" dirty="0">
                <a:latin typeface="Trebuchet MS"/>
                <a:cs typeface="Trebuchet MS"/>
              </a:rPr>
              <a:t> </a:t>
            </a:r>
            <a:r>
              <a:rPr sz="1125" spc="-56" dirty="0">
                <a:latin typeface="Trebuchet MS"/>
                <a:cs typeface="Trebuchet MS"/>
              </a:rPr>
              <a:t>Group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144" y="2003816"/>
            <a:ext cx="40481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60k-</a:t>
            </a:r>
            <a:r>
              <a:rPr sz="844" spc="-23" dirty="0">
                <a:latin typeface="Segoe UI"/>
                <a:cs typeface="Segoe UI"/>
              </a:rPr>
              <a:t>80k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4144" y="3308542"/>
            <a:ext cx="40481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20k-</a:t>
            </a:r>
            <a:r>
              <a:rPr sz="844" spc="-23" dirty="0">
                <a:latin typeface="Segoe UI"/>
                <a:cs typeface="Segoe UI"/>
              </a:rPr>
              <a:t>40k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049" y="4613268"/>
            <a:ext cx="36433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0K-</a:t>
            </a:r>
            <a:r>
              <a:rPr sz="844" spc="-23" dirty="0">
                <a:latin typeface="Segoe UI"/>
                <a:cs typeface="Segoe UI"/>
              </a:rPr>
              <a:t>20K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07977" y="2862461"/>
            <a:ext cx="124420" cy="117277"/>
            <a:chOff x="1857375" y="3053291"/>
            <a:chExt cx="132715" cy="125095"/>
          </a:xfrm>
        </p:grpSpPr>
        <p:sp>
          <p:nvSpPr>
            <p:cNvPr id="14" name="object 14"/>
            <p:cNvSpPr/>
            <p:nvPr/>
          </p:nvSpPr>
          <p:spPr>
            <a:xfrm>
              <a:off x="1866899" y="3062816"/>
              <a:ext cx="113664" cy="106045"/>
            </a:xfrm>
            <a:custGeom>
              <a:avLst/>
              <a:gdLst/>
              <a:ahLst/>
              <a:cxnLst/>
              <a:rect l="l" t="t" r="r" b="b"/>
              <a:pathLst>
                <a:path w="113664" h="106044">
                  <a:moveTo>
                    <a:pt x="113528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113528" y="0"/>
                  </a:lnTo>
                  <a:lnTo>
                    <a:pt x="113528" y="105476"/>
                  </a:lnTo>
                  <a:close/>
                </a:path>
              </a:pathLst>
            </a:custGeom>
            <a:solidFill>
              <a:srgbClr val="54D99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6899" y="3062816"/>
              <a:ext cx="113664" cy="106045"/>
            </a:xfrm>
            <a:custGeom>
              <a:avLst/>
              <a:gdLst/>
              <a:ahLst/>
              <a:cxnLst/>
              <a:rect l="l" t="t" r="r" b="b"/>
              <a:pathLst>
                <a:path w="113664" h="106044">
                  <a:moveTo>
                    <a:pt x="0" y="0"/>
                  </a:moveTo>
                  <a:lnTo>
                    <a:pt x="113528" y="0"/>
                  </a:lnTo>
                  <a:lnTo>
                    <a:pt x="113528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07976" y="1557734"/>
            <a:ext cx="157163" cy="216098"/>
            <a:chOff x="1857375" y="1661583"/>
            <a:chExt cx="167640" cy="230504"/>
          </a:xfrm>
        </p:grpSpPr>
        <p:sp>
          <p:nvSpPr>
            <p:cNvPr id="17" name="object 17"/>
            <p:cNvSpPr/>
            <p:nvPr/>
          </p:nvSpPr>
          <p:spPr>
            <a:xfrm>
              <a:off x="1866899" y="1671108"/>
              <a:ext cx="148590" cy="106045"/>
            </a:xfrm>
            <a:custGeom>
              <a:avLst/>
              <a:gdLst/>
              <a:ahLst/>
              <a:cxnLst/>
              <a:rect l="l" t="t" r="r" b="b"/>
              <a:pathLst>
                <a:path w="148589" h="106044">
                  <a:moveTo>
                    <a:pt x="148540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148540" y="0"/>
                  </a:lnTo>
                  <a:lnTo>
                    <a:pt x="148540" y="105476"/>
                  </a:lnTo>
                  <a:close/>
                </a:path>
              </a:pathLst>
            </a:custGeom>
            <a:solidFill>
              <a:srgbClr val="54D99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66899" y="1671108"/>
              <a:ext cx="148590" cy="106045"/>
            </a:xfrm>
            <a:custGeom>
              <a:avLst/>
              <a:gdLst/>
              <a:ahLst/>
              <a:cxnLst/>
              <a:rect l="l" t="t" r="r" b="b"/>
              <a:pathLst>
                <a:path w="148589" h="106044">
                  <a:moveTo>
                    <a:pt x="0" y="0"/>
                  </a:moveTo>
                  <a:lnTo>
                    <a:pt x="148540" y="0"/>
                  </a:lnTo>
                  <a:lnTo>
                    <a:pt x="148540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6899" y="1776585"/>
              <a:ext cx="146050" cy="106045"/>
            </a:xfrm>
            <a:custGeom>
              <a:avLst/>
              <a:gdLst/>
              <a:ahLst/>
              <a:cxnLst/>
              <a:rect l="l" t="t" r="r" b="b"/>
              <a:pathLst>
                <a:path w="146050" h="106044">
                  <a:moveTo>
                    <a:pt x="145857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145857" y="0"/>
                  </a:lnTo>
                  <a:lnTo>
                    <a:pt x="145857" y="105476"/>
                  </a:lnTo>
                  <a:close/>
                </a:path>
              </a:pathLst>
            </a:custGeom>
            <a:solidFill>
              <a:srgbClr val="54D99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6899" y="1776585"/>
              <a:ext cx="146050" cy="106045"/>
            </a:xfrm>
            <a:custGeom>
              <a:avLst/>
              <a:gdLst/>
              <a:ahLst/>
              <a:cxnLst/>
              <a:rect l="l" t="t" r="r" b="b"/>
              <a:pathLst>
                <a:path w="146050" h="106044">
                  <a:moveTo>
                    <a:pt x="0" y="0"/>
                  </a:moveTo>
                  <a:lnTo>
                    <a:pt x="145857" y="0"/>
                  </a:lnTo>
                  <a:lnTo>
                    <a:pt x="145857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07976" y="4167187"/>
            <a:ext cx="8598694" cy="710208"/>
            <a:chOff x="1857375" y="4444999"/>
            <a:chExt cx="9171940" cy="757555"/>
          </a:xfrm>
        </p:grpSpPr>
        <p:sp>
          <p:nvSpPr>
            <p:cNvPr id="22" name="object 22"/>
            <p:cNvSpPr/>
            <p:nvPr/>
          </p:nvSpPr>
          <p:spPr>
            <a:xfrm>
              <a:off x="1866899" y="5087385"/>
              <a:ext cx="24765" cy="106045"/>
            </a:xfrm>
            <a:custGeom>
              <a:avLst/>
              <a:gdLst/>
              <a:ahLst/>
              <a:cxnLst/>
              <a:rect l="l" t="t" r="r" b="b"/>
              <a:pathLst>
                <a:path w="24764" h="106045">
                  <a:moveTo>
                    <a:pt x="24427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24427" y="0"/>
                  </a:lnTo>
                  <a:lnTo>
                    <a:pt x="24427" y="105476"/>
                  </a:lnTo>
                  <a:close/>
                </a:path>
              </a:pathLst>
            </a:custGeom>
            <a:solidFill>
              <a:srgbClr val="54D99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6899" y="5087385"/>
              <a:ext cx="24765" cy="106045"/>
            </a:xfrm>
            <a:custGeom>
              <a:avLst/>
              <a:gdLst/>
              <a:ahLst/>
              <a:cxnLst/>
              <a:rect l="l" t="t" r="r" b="b"/>
              <a:pathLst>
                <a:path w="24764" h="106045">
                  <a:moveTo>
                    <a:pt x="0" y="0"/>
                  </a:moveTo>
                  <a:lnTo>
                    <a:pt x="24427" y="0"/>
                  </a:lnTo>
                  <a:lnTo>
                    <a:pt x="24427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6899" y="4876431"/>
              <a:ext cx="3155950" cy="106045"/>
            </a:xfrm>
            <a:custGeom>
              <a:avLst/>
              <a:gdLst/>
              <a:ahLst/>
              <a:cxnLst/>
              <a:rect l="l" t="t" r="r" b="b"/>
              <a:pathLst>
                <a:path w="3155950" h="106045">
                  <a:moveTo>
                    <a:pt x="3155662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3155662" y="0"/>
                  </a:lnTo>
                  <a:lnTo>
                    <a:pt x="3155662" y="105476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6899" y="4876431"/>
              <a:ext cx="3155950" cy="106045"/>
            </a:xfrm>
            <a:custGeom>
              <a:avLst/>
              <a:gdLst/>
              <a:ahLst/>
              <a:cxnLst/>
              <a:rect l="l" t="t" r="r" b="b"/>
              <a:pathLst>
                <a:path w="3155950" h="106045">
                  <a:moveTo>
                    <a:pt x="0" y="0"/>
                  </a:moveTo>
                  <a:lnTo>
                    <a:pt x="3155662" y="0"/>
                  </a:lnTo>
                  <a:lnTo>
                    <a:pt x="3155662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E79"/>
            </a:solidFill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6899" y="4981908"/>
              <a:ext cx="163195" cy="106045"/>
            </a:xfrm>
            <a:custGeom>
              <a:avLst/>
              <a:gdLst/>
              <a:ahLst/>
              <a:cxnLst/>
              <a:rect l="l" t="t" r="r" b="b"/>
              <a:pathLst>
                <a:path w="163194" h="106045">
                  <a:moveTo>
                    <a:pt x="163167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163167" y="0"/>
                  </a:lnTo>
                  <a:lnTo>
                    <a:pt x="163167" y="105476"/>
                  </a:lnTo>
                  <a:close/>
                </a:path>
              </a:pathLst>
            </a:custGeom>
            <a:solidFill>
              <a:srgbClr val="54D99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866899" y="4981908"/>
              <a:ext cx="163195" cy="106045"/>
            </a:xfrm>
            <a:custGeom>
              <a:avLst/>
              <a:gdLst/>
              <a:ahLst/>
              <a:cxnLst/>
              <a:rect l="l" t="t" r="r" b="b"/>
              <a:pathLst>
                <a:path w="163194" h="106045">
                  <a:moveTo>
                    <a:pt x="0" y="0"/>
                  </a:moveTo>
                  <a:lnTo>
                    <a:pt x="163167" y="0"/>
                  </a:lnTo>
                  <a:lnTo>
                    <a:pt x="163167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6899" y="4770955"/>
              <a:ext cx="3333750" cy="106045"/>
            </a:xfrm>
            <a:custGeom>
              <a:avLst/>
              <a:gdLst/>
              <a:ahLst/>
              <a:cxnLst/>
              <a:rect l="l" t="t" r="r" b="b"/>
              <a:pathLst>
                <a:path w="3333750" h="106045">
                  <a:moveTo>
                    <a:pt x="3333738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3333738" y="0"/>
                  </a:lnTo>
                  <a:lnTo>
                    <a:pt x="3333738" y="105476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6899" y="4770955"/>
              <a:ext cx="3333750" cy="106045"/>
            </a:xfrm>
            <a:custGeom>
              <a:avLst/>
              <a:gdLst/>
              <a:ahLst/>
              <a:cxnLst/>
              <a:rect l="l" t="t" r="r" b="b"/>
              <a:pathLst>
                <a:path w="3333750" h="106045">
                  <a:moveTo>
                    <a:pt x="0" y="0"/>
                  </a:moveTo>
                  <a:lnTo>
                    <a:pt x="3333738" y="0"/>
                  </a:lnTo>
                  <a:lnTo>
                    <a:pt x="3333738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6899" y="4560001"/>
              <a:ext cx="4624705" cy="106045"/>
            </a:xfrm>
            <a:custGeom>
              <a:avLst/>
              <a:gdLst/>
              <a:ahLst/>
              <a:cxnLst/>
              <a:rect l="l" t="t" r="r" b="b"/>
              <a:pathLst>
                <a:path w="4624705" h="106045">
                  <a:moveTo>
                    <a:pt x="4624467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4624467" y="0"/>
                  </a:lnTo>
                  <a:lnTo>
                    <a:pt x="4624467" y="105476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866899" y="4560001"/>
              <a:ext cx="4624705" cy="106045"/>
            </a:xfrm>
            <a:custGeom>
              <a:avLst/>
              <a:gdLst/>
              <a:ahLst/>
              <a:cxnLst/>
              <a:rect l="l" t="t" r="r" b="b"/>
              <a:pathLst>
                <a:path w="4624705" h="106045">
                  <a:moveTo>
                    <a:pt x="0" y="0"/>
                  </a:moveTo>
                  <a:lnTo>
                    <a:pt x="4624467" y="0"/>
                  </a:lnTo>
                  <a:lnTo>
                    <a:pt x="4624467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66899" y="4665478"/>
              <a:ext cx="4390390" cy="106045"/>
            </a:xfrm>
            <a:custGeom>
              <a:avLst/>
              <a:gdLst/>
              <a:ahLst/>
              <a:cxnLst/>
              <a:rect l="l" t="t" r="r" b="b"/>
              <a:pathLst>
                <a:path w="4390390" h="106045">
                  <a:moveTo>
                    <a:pt x="4390291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4390291" y="0"/>
                  </a:lnTo>
                  <a:lnTo>
                    <a:pt x="4390291" y="105476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866899" y="4665478"/>
              <a:ext cx="4390390" cy="106045"/>
            </a:xfrm>
            <a:custGeom>
              <a:avLst/>
              <a:gdLst/>
              <a:ahLst/>
              <a:cxnLst/>
              <a:rect l="l" t="t" r="r" b="b"/>
              <a:pathLst>
                <a:path w="4390390" h="106045">
                  <a:moveTo>
                    <a:pt x="0" y="0"/>
                  </a:moveTo>
                  <a:lnTo>
                    <a:pt x="4390291" y="0"/>
                  </a:lnTo>
                  <a:lnTo>
                    <a:pt x="4390291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E79"/>
            </a:solidFill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6899" y="4454524"/>
              <a:ext cx="9152890" cy="106045"/>
            </a:xfrm>
            <a:custGeom>
              <a:avLst/>
              <a:gdLst/>
              <a:ahLst/>
              <a:cxnLst/>
              <a:rect l="l" t="t" r="r" b="b"/>
              <a:pathLst>
                <a:path w="9152890" h="106045">
                  <a:moveTo>
                    <a:pt x="9152700" y="105476"/>
                  </a:moveTo>
                  <a:lnTo>
                    <a:pt x="0" y="105476"/>
                  </a:lnTo>
                  <a:lnTo>
                    <a:pt x="0" y="0"/>
                  </a:lnTo>
                  <a:lnTo>
                    <a:pt x="9152700" y="0"/>
                  </a:lnTo>
                  <a:lnTo>
                    <a:pt x="9152700" y="105476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1866899" y="4454524"/>
              <a:ext cx="9152890" cy="106045"/>
            </a:xfrm>
            <a:custGeom>
              <a:avLst/>
              <a:gdLst/>
              <a:ahLst/>
              <a:cxnLst/>
              <a:rect l="l" t="t" r="r" b="b"/>
              <a:pathLst>
                <a:path w="9152890" h="106045">
                  <a:moveTo>
                    <a:pt x="0" y="0"/>
                  </a:moveTo>
                  <a:lnTo>
                    <a:pt x="9152700" y="0"/>
                  </a:lnTo>
                  <a:lnTo>
                    <a:pt x="9152700" y="105476"/>
                  </a:lnTo>
                  <a:lnTo>
                    <a:pt x="0" y="1054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0290B9-8F36-547A-21C9-F3F98D2C0849}"/>
              </a:ext>
            </a:extLst>
          </p:cNvPr>
          <p:cNvSpPr txBox="1"/>
          <p:nvPr/>
        </p:nvSpPr>
        <p:spPr>
          <a:xfrm>
            <a:off x="3755136" y="26604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Countries with 0-20,000 GDP Per Capita has a higher tendency to have a high Death/Case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AA0D-74F7-4D8D-3275-F545C729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996" y="1399033"/>
            <a:ext cx="10486008" cy="2029967"/>
          </a:xfrm>
        </p:spPr>
        <p:txBody>
          <a:bodyPr anchor="b">
            <a:normAutofit/>
          </a:bodyPr>
          <a:lstStyle/>
          <a:p>
            <a:r>
              <a:rPr lang="en-US" sz="3600" dirty="0"/>
              <a:t>Countries with low GDP per capita have a greater risk to have a high death/case rate</a:t>
            </a:r>
          </a:p>
        </p:txBody>
      </p:sp>
    </p:spTree>
    <p:extLst>
      <p:ext uri="{BB962C8B-B14F-4D97-AF65-F5344CB8AC3E}">
        <p14:creationId xmlns:p14="http://schemas.microsoft.com/office/powerpoint/2010/main" val="13397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1E13F8B-F8DD-2EB6-6331-206E9DC41989}"/>
              </a:ext>
            </a:extLst>
          </p:cNvPr>
          <p:cNvSpPr/>
          <p:nvPr/>
        </p:nvSpPr>
        <p:spPr>
          <a:xfrm>
            <a:off x="536865" y="496692"/>
            <a:ext cx="11204515" cy="6182713"/>
          </a:xfrm>
          <a:prstGeom prst="roundRect">
            <a:avLst/>
          </a:prstGeom>
          <a:solidFill>
            <a:schemeClr val="bg1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17414" y="723364"/>
            <a:ext cx="1576982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89" dirty="0">
                <a:latin typeface="Trebuchet MS"/>
                <a:cs typeface="Trebuchet MS"/>
              </a:rPr>
              <a:t>Patients/Bed</a:t>
            </a:r>
            <a:r>
              <a:rPr sz="1313" spc="-61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38" dirty="0">
                <a:latin typeface="Trebuchet MS"/>
                <a:cs typeface="Trebuchet MS"/>
              </a:rPr>
              <a:t>Deaths</a:t>
            </a:r>
            <a:endParaRPr sz="131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538" y="4677761"/>
            <a:ext cx="1440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5K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774" y="3702936"/>
            <a:ext cx="20181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774" y="2728113"/>
            <a:ext cx="20181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15K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5774" y="1753289"/>
            <a:ext cx="20181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20K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6243" y="5890616"/>
            <a:ext cx="752475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70" dirty="0">
                <a:latin typeface="Trebuchet MS"/>
                <a:cs typeface="Trebuchet MS"/>
              </a:rPr>
              <a:t>Patients/Bed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167" y="3180875"/>
            <a:ext cx="153888" cy="425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38" dirty="0">
                <a:latin typeface="Trebuchet MS"/>
                <a:cs typeface="Trebuchet MS"/>
              </a:rPr>
              <a:t>Deaths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538" y="5652584"/>
            <a:ext cx="266700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lnSpc>
                <a:spcPts val="914"/>
              </a:lnSpc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0K</a:t>
            </a:r>
            <a:endParaRPr sz="844">
              <a:latin typeface="Segoe UI"/>
              <a:cs typeface="Segoe UI"/>
            </a:endParaRPr>
          </a:p>
          <a:p>
            <a:pPr marR="4763" algn="r">
              <a:lnSpc>
                <a:spcPts val="914"/>
              </a:lnSpc>
            </a:pPr>
            <a:r>
              <a:rPr sz="844" spc="-47" dirty="0">
                <a:latin typeface="Segoe UI"/>
                <a:cs typeface="Segoe UI"/>
              </a:rPr>
              <a:t>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063" y="5756672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0597" y="5756672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20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6131" y="5756672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30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1665" y="5756672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40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97200" y="5756672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50</a:t>
            </a:r>
            <a:endParaRPr sz="844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1601" y="1145869"/>
            <a:ext cx="83938" cy="83938"/>
          </a:xfrm>
          <a:prstGeom prst="rect">
            <a:avLst/>
          </a:prstGeom>
        </p:spPr>
      </p:pic>
      <p:sp>
        <p:nvSpPr>
          <p:cNvPr id="79" name="object 4">
            <a:extLst>
              <a:ext uri="{FF2B5EF4-FFF2-40B4-BE49-F238E27FC236}">
                <a16:creationId xmlns:a16="http://schemas.microsoft.com/office/drawing/2014/main" id="{B1101F3D-766E-DDF6-B3CE-9A819A654BC2}"/>
              </a:ext>
            </a:extLst>
          </p:cNvPr>
          <p:cNvSpPr txBox="1">
            <a:spLocks/>
          </p:cNvSpPr>
          <p:nvPr/>
        </p:nvSpPr>
        <p:spPr>
          <a:xfrm>
            <a:off x="1607079" y="1347123"/>
            <a:ext cx="3524250" cy="785632"/>
          </a:xfrm>
          <a:prstGeom prst="rect">
            <a:avLst/>
          </a:prstGeom>
        </p:spPr>
        <p:txBody>
          <a:bodyPr vert="horz" wrap="square" lIns="0" tIns="45244" rIns="0" bIns="0" rtlCol="0" anchor="ctr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56"/>
              </a:spcBef>
            </a:pPr>
            <a:r>
              <a:rPr lang="en-US" spc="-347" dirty="0"/>
              <a:t>1.34</a:t>
            </a:r>
          </a:p>
          <a:p>
            <a:pPr algn="ctr">
              <a:spcBef>
                <a:spcPts val="70"/>
              </a:spcBef>
            </a:pPr>
            <a:r>
              <a:rPr lang="en-US" sz="1125" dirty="0">
                <a:solidFill>
                  <a:schemeClr val="tx1"/>
                </a:solidFill>
                <a:latin typeface="Segoe UI"/>
                <a:cs typeface="Segoe UI"/>
              </a:rPr>
              <a:t>Hospital </a:t>
            </a:r>
            <a:r>
              <a:rPr lang="en-US" sz="1125" spc="-9" dirty="0">
                <a:solidFill>
                  <a:schemeClr val="tx1"/>
                </a:solidFill>
                <a:latin typeface="Segoe UI"/>
                <a:cs typeface="Segoe UI"/>
              </a:rPr>
              <a:t>Patient/Bed</a:t>
            </a:r>
            <a:endParaRPr lang="en-US" sz="1125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256" y="4170358"/>
            <a:ext cx="2832189" cy="15781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8760" y="5120227"/>
            <a:ext cx="83938" cy="8393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7332" y="4822711"/>
            <a:ext cx="83938" cy="8393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0085" y="4591872"/>
            <a:ext cx="83938" cy="8393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7175" y="4581539"/>
            <a:ext cx="83938" cy="8393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2947" y="4286362"/>
            <a:ext cx="83938" cy="8393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22172" y="4120447"/>
            <a:ext cx="83938" cy="8393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1590" y="4102705"/>
            <a:ext cx="83938" cy="8393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0164" y="4071901"/>
            <a:ext cx="83938" cy="8393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4298" y="4022185"/>
            <a:ext cx="83938" cy="8393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995" y="4019650"/>
            <a:ext cx="83938" cy="8393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5380706" y="4021385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45309" y="80009"/>
                </a:moveTo>
                <a:lnTo>
                  <a:pt x="34700" y="80009"/>
                </a:lnTo>
                <a:lnTo>
                  <a:pt x="29596" y="78994"/>
                </a:lnTo>
                <a:lnTo>
                  <a:pt x="1015" y="50413"/>
                </a:lnTo>
                <a:lnTo>
                  <a:pt x="0" y="40004"/>
                </a:lnTo>
                <a:lnTo>
                  <a:pt x="0" y="34699"/>
                </a:lnTo>
                <a:lnTo>
                  <a:pt x="29596" y="1015"/>
                </a:lnTo>
                <a:lnTo>
                  <a:pt x="34700" y="0"/>
                </a:lnTo>
                <a:lnTo>
                  <a:pt x="45309" y="0"/>
                </a:lnTo>
                <a:lnTo>
                  <a:pt x="78994" y="29596"/>
                </a:lnTo>
                <a:lnTo>
                  <a:pt x="80009" y="34699"/>
                </a:lnTo>
                <a:lnTo>
                  <a:pt x="80009" y="45309"/>
                </a:lnTo>
                <a:lnTo>
                  <a:pt x="50413" y="78994"/>
                </a:lnTo>
                <a:lnTo>
                  <a:pt x="45309" y="80009"/>
                </a:lnTo>
                <a:close/>
              </a:path>
            </a:pathLst>
          </a:custGeom>
          <a:solidFill>
            <a:srgbClr val="54D995">
              <a:alpha val="84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1" name="object 31"/>
          <p:cNvSpPr/>
          <p:nvPr/>
        </p:nvSpPr>
        <p:spPr>
          <a:xfrm>
            <a:off x="5380706" y="4021385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40004"/>
                </a:moveTo>
                <a:lnTo>
                  <a:pt x="19794" y="74934"/>
                </a:lnTo>
                <a:lnTo>
                  <a:pt x="40004" y="80009"/>
                </a:lnTo>
                <a:lnTo>
                  <a:pt x="45309" y="80009"/>
                </a:lnTo>
                <a:lnTo>
                  <a:pt x="76964" y="55314"/>
                </a:lnTo>
                <a:lnTo>
                  <a:pt x="80009" y="40004"/>
                </a:lnTo>
                <a:lnTo>
                  <a:pt x="80009" y="34700"/>
                </a:lnTo>
                <a:lnTo>
                  <a:pt x="55314" y="3045"/>
                </a:lnTo>
                <a:lnTo>
                  <a:pt x="40004" y="0"/>
                </a:lnTo>
                <a:lnTo>
                  <a:pt x="34700" y="0"/>
                </a:lnTo>
                <a:lnTo>
                  <a:pt x="3045" y="24695"/>
                </a:lnTo>
                <a:lnTo>
                  <a:pt x="0" y="40004"/>
                </a:lnTo>
              </a:path>
            </a:pathLst>
          </a:custGeom>
          <a:ln w="9524">
            <a:solidFill>
              <a:srgbClr val="54D995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2" name="object 32"/>
          <p:cNvSpPr/>
          <p:nvPr/>
        </p:nvSpPr>
        <p:spPr>
          <a:xfrm>
            <a:off x="2829539" y="4017486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45309" y="80009"/>
                </a:moveTo>
                <a:lnTo>
                  <a:pt x="34700" y="80009"/>
                </a:lnTo>
                <a:lnTo>
                  <a:pt x="29596" y="78994"/>
                </a:lnTo>
                <a:lnTo>
                  <a:pt x="1015" y="50413"/>
                </a:lnTo>
                <a:lnTo>
                  <a:pt x="0" y="40004"/>
                </a:lnTo>
                <a:lnTo>
                  <a:pt x="0" y="34699"/>
                </a:lnTo>
                <a:lnTo>
                  <a:pt x="29596" y="1015"/>
                </a:lnTo>
                <a:lnTo>
                  <a:pt x="34700" y="0"/>
                </a:lnTo>
                <a:lnTo>
                  <a:pt x="45309" y="0"/>
                </a:lnTo>
                <a:lnTo>
                  <a:pt x="78994" y="29596"/>
                </a:lnTo>
                <a:lnTo>
                  <a:pt x="80009" y="34699"/>
                </a:lnTo>
                <a:lnTo>
                  <a:pt x="80009" y="45309"/>
                </a:lnTo>
                <a:lnTo>
                  <a:pt x="50413" y="78994"/>
                </a:lnTo>
                <a:lnTo>
                  <a:pt x="45309" y="80009"/>
                </a:lnTo>
                <a:close/>
              </a:path>
            </a:pathLst>
          </a:custGeom>
          <a:solidFill>
            <a:srgbClr val="54D995">
              <a:alpha val="84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3" name="object 33"/>
          <p:cNvSpPr/>
          <p:nvPr/>
        </p:nvSpPr>
        <p:spPr>
          <a:xfrm>
            <a:off x="2829539" y="4017486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40004"/>
                </a:moveTo>
                <a:lnTo>
                  <a:pt x="19794" y="74934"/>
                </a:lnTo>
                <a:lnTo>
                  <a:pt x="40004" y="80009"/>
                </a:lnTo>
                <a:lnTo>
                  <a:pt x="45309" y="80009"/>
                </a:lnTo>
                <a:lnTo>
                  <a:pt x="76964" y="55314"/>
                </a:lnTo>
                <a:lnTo>
                  <a:pt x="80009" y="40004"/>
                </a:lnTo>
                <a:lnTo>
                  <a:pt x="80009" y="34700"/>
                </a:lnTo>
                <a:lnTo>
                  <a:pt x="55314" y="3045"/>
                </a:lnTo>
                <a:lnTo>
                  <a:pt x="40004" y="0"/>
                </a:lnTo>
                <a:lnTo>
                  <a:pt x="34700" y="0"/>
                </a:lnTo>
                <a:lnTo>
                  <a:pt x="3045" y="24695"/>
                </a:lnTo>
                <a:lnTo>
                  <a:pt x="0" y="40004"/>
                </a:lnTo>
              </a:path>
            </a:pathLst>
          </a:custGeom>
          <a:ln w="9524">
            <a:solidFill>
              <a:srgbClr val="54D995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7811" y="3991381"/>
            <a:ext cx="83938" cy="8393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5589" y="3952777"/>
            <a:ext cx="172665" cy="10752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2087" y="3941274"/>
            <a:ext cx="83938" cy="83938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5430489" y="3927997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45309" y="80009"/>
                </a:moveTo>
                <a:lnTo>
                  <a:pt x="34700" y="80009"/>
                </a:lnTo>
                <a:lnTo>
                  <a:pt x="29596" y="78994"/>
                </a:lnTo>
                <a:lnTo>
                  <a:pt x="1015" y="50413"/>
                </a:lnTo>
                <a:lnTo>
                  <a:pt x="0" y="40004"/>
                </a:lnTo>
                <a:lnTo>
                  <a:pt x="0" y="34699"/>
                </a:lnTo>
                <a:lnTo>
                  <a:pt x="29596" y="1015"/>
                </a:lnTo>
                <a:lnTo>
                  <a:pt x="34700" y="0"/>
                </a:lnTo>
                <a:lnTo>
                  <a:pt x="45309" y="0"/>
                </a:lnTo>
                <a:lnTo>
                  <a:pt x="78994" y="29596"/>
                </a:lnTo>
                <a:lnTo>
                  <a:pt x="80009" y="34699"/>
                </a:lnTo>
                <a:lnTo>
                  <a:pt x="80009" y="45309"/>
                </a:lnTo>
                <a:lnTo>
                  <a:pt x="50413" y="78994"/>
                </a:lnTo>
                <a:lnTo>
                  <a:pt x="45309" y="80009"/>
                </a:lnTo>
                <a:close/>
              </a:path>
            </a:pathLst>
          </a:custGeom>
          <a:solidFill>
            <a:srgbClr val="54D995">
              <a:alpha val="84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8" name="object 38"/>
          <p:cNvSpPr/>
          <p:nvPr/>
        </p:nvSpPr>
        <p:spPr>
          <a:xfrm>
            <a:off x="5430489" y="3927997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40004"/>
                </a:moveTo>
                <a:lnTo>
                  <a:pt x="19794" y="74934"/>
                </a:lnTo>
                <a:lnTo>
                  <a:pt x="40004" y="80009"/>
                </a:lnTo>
                <a:lnTo>
                  <a:pt x="45309" y="80009"/>
                </a:lnTo>
                <a:lnTo>
                  <a:pt x="76964" y="55314"/>
                </a:lnTo>
                <a:lnTo>
                  <a:pt x="80009" y="40004"/>
                </a:lnTo>
                <a:lnTo>
                  <a:pt x="80009" y="34700"/>
                </a:lnTo>
                <a:lnTo>
                  <a:pt x="55314" y="3045"/>
                </a:lnTo>
                <a:lnTo>
                  <a:pt x="40004" y="0"/>
                </a:lnTo>
                <a:lnTo>
                  <a:pt x="34700" y="0"/>
                </a:lnTo>
                <a:lnTo>
                  <a:pt x="3045" y="24695"/>
                </a:lnTo>
                <a:lnTo>
                  <a:pt x="0" y="40004"/>
                </a:lnTo>
              </a:path>
            </a:pathLst>
          </a:custGeom>
          <a:ln w="9524">
            <a:solidFill>
              <a:srgbClr val="54D995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9" name="object 39"/>
          <p:cNvSpPr/>
          <p:nvPr/>
        </p:nvSpPr>
        <p:spPr>
          <a:xfrm>
            <a:off x="2928815" y="3924683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45309" y="80009"/>
                </a:moveTo>
                <a:lnTo>
                  <a:pt x="34700" y="80009"/>
                </a:lnTo>
                <a:lnTo>
                  <a:pt x="29596" y="78994"/>
                </a:lnTo>
                <a:lnTo>
                  <a:pt x="1015" y="50413"/>
                </a:lnTo>
                <a:lnTo>
                  <a:pt x="0" y="40004"/>
                </a:lnTo>
                <a:lnTo>
                  <a:pt x="0" y="34699"/>
                </a:lnTo>
                <a:lnTo>
                  <a:pt x="29596" y="1015"/>
                </a:lnTo>
                <a:lnTo>
                  <a:pt x="34700" y="0"/>
                </a:lnTo>
                <a:lnTo>
                  <a:pt x="45309" y="0"/>
                </a:lnTo>
                <a:lnTo>
                  <a:pt x="78994" y="29596"/>
                </a:lnTo>
                <a:lnTo>
                  <a:pt x="80009" y="34699"/>
                </a:lnTo>
                <a:lnTo>
                  <a:pt x="80009" y="45309"/>
                </a:lnTo>
                <a:lnTo>
                  <a:pt x="50413" y="78994"/>
                </a:lnTo>
                <a:lnTo>
                  <a:pt x="45309" y="80009"/>
                </a:lnTo>
                <a:close/>
              </a:path>
            </a:pathLst>
          </a:custGeom>
          <a:solidFill>
            <a:srgbClr val="54D995">
              <a:alpha val="84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0" name="object 40"/>
          <p:cNvSpPr/>
          <p:nvPr/>
        </p:nvSpPr>
        <p:spPr>
          <a:xfrm>
            <a:off x="2928815" y="3924683"/>
            <a:ext cx="75009" cy="75009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40004"/>
                </a:moveTo>
                <a:lnTo>
                  <a:pt x="19794" y="74934"/>
                </a:lnTo>
                <a:lnTo>
                  <a:pt x="40004" y="80009"/>
                </a:lnTo>
                <a:lnTo>
                  <a:pt x="45309" y="80009"/>
                </a:lnTo>
                <a:lnTo>
                  <a:pt x="76964" y="55314"/>
                </a:lnTo>
                <a:lnTo>
                  <a:pt x="80009" y="40004"/>
                </a:lnTo>
                <a:lnTo>
                  <a:pt x="80009" y="34700"/>
                </a:lnTo>
                <a:lnTo>
                  <a:pt x="55314" y="3045"/>
                </a:lnTo>
                <a:lnTo>
                  <a:pt x="40004" y="0"/>
                </a:lnTo>
                <a:lnTo>
                  <a:pt x="34700" y="0"/>
                </a:lnTo>
                <a:lnTo>
                  <a:pt x="3045" y="24695"/>
                </a:lnTo>
                <a:lnTo>
                  <a:pt x="0" y="40004"/>
                </a:lnTo>
              </a:path>
            </a:pathLst>
          </a:custGeom>
          <a:ln w="9524">
            <a:solidFill>
              <a:srgbClr val="54D995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53189" y="3907741"/>
            <a:ext cx="83938" cy="8393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6622" y="3804019"/>
            <a:ext cx="83938" cy="8393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8940" y="3795246"/>
            <a:ext cx="83938" cy="8393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57232" y="3705562"/>
            <a:ext cx="83938" cy="8393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7314" y="3687430"/>
            <a:ext cx="83938" cy="8393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7358" y="3654286"/>
            <a:ext cx="83938" cy="8393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8169" y="3651166"/>
            <a:ext cx="83938" cy="8393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0610" y="3581370"/>
            <a:ext cx="83938" cy="83938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0755" y="3546080"/>
            <a:ext cx="83938" cy="8393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2136" y="3528534"/>
            <a:ext cx="83938" cy="8393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0617" y="3412920"/>
            <a:ext cx="83938" cy="8393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6118" y="3408045"/>
            <a:ext cx="83938" cy="8393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4884" y="3406680"/>
            <a:ext cx="83938" cy="83938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79951" y="3334739"/>
            <a:ext cx="139103" cy="11025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7081" y="3157905"/>
            <a:ext cx="83938" cy="8393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9153" y="3147377"/>
            <a:ext cx="83938" cy="8393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7009" y="3086159"/>
            <a:ext cx="83938" cy="8393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8659" y="3081480"/>
            <a:ext cx="83938" cy="8393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3199" y="3041316"/>
            <a:ext cx="83938" cy="83938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14421" y="2887294"/>
            <a:ext cx="83938" cy="8393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5800" y="2877156"/>
            <a:ext cx="83938" cy="83938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0206" y="2805214"/>
            <a:ext cx="83938" cy="83938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7087" y="2693889"/>
            <a:ext cx="83938" cy="83938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98913" y="2511402"/>
            <a:ext cx="83938" cy="83938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39123" y="2269256"/>
            <a:ext cx="83938" cy="83938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9360" y="2237281"/>
            <a:ext cx="83938" cy="83938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40181" y="2116598"/>
            <a:ext cx="83938" cy="8393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3198" y="2102951"/>
            <a:ext cx="83938" cy="83938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35007" y="2054014"/>
            <a:ext cx="83938" cy="83938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41744" y="2012683"/>
            <a:ext cx="83938" cy="8393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39829" y="1859830"/>
            <a:ext cx="83938" cy="83938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1511" y="1823176"/>
            <a:ext cx="83938" cy="83938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2648" y="1772096"/>
            <a:ext cx="83938" cy="83938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96568" y="1499729"/>
            <a:ext cx="83938" cy="83938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3599" y="1353116"/>
            <a:ext cx="83938" cy="8393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5286" y="1305154"/>
            <a:ext cx="83938" cy="83938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1687777" y="1418542"/>
            <a:ext cx="9068991" cy="4309468"/>
          </a:xfrm>
          <a:custGeom>
            <a:avLst/>
            <a:gdLst/>
            <a:ahLst/>
            <a:cxnLst/>
            <a:rect l="l" t="t" r="r" b="b"/>
            <a:pathLst>
              <a:path w="9673590" h="4596765">
                <a:moveTo>
                  <a:pt x="0" y="4596470"/>
                </a:moveTo>
                <a:lnTo>
                  <a:pt x="9673187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78" name="object 78"/>
          <p:cNvSpPr/>
          <p:nvPr/>
        </p:nvSpPr>
        <p:spPr>
          <a:xfrm>
            <a:off x="1683944" y="1410477"/>
            <a:ext cx="9076730" cy="4325541"/>
          </a:xfrm>
          <a:custGeom>
            <a:avLst/>
            <a:gdLst/>
            <a:ahLst/>
            <a:cxnLst/>
            <a:rect l="l" t="t" r="r" b="b"/>
            <a:pathLst>
              <a:path w="9681845" h="4613910">
                <a:moveTo>
                  <a:pt x="8176" y="4613677"/>
                </a:moveTo>
                <a:lnTo>
                  <a:pt x="0" y="4596471"/>
                </a:lnTo>
                <a:lnTo>
                  <a:pt x="43015" y="4576031"/>
                </a:lnTo>
                <a:lnTo>
                  <a:pt x="51191" y="4593237"/>
                </a:lnTo>
                <a:lnTo>
                  <a:pt x="8176" y="4613677"/>
                </a:lnTo>
                <a:close/>
              </a:path>
              <a:path w="9681845" h="4613910">
                <a:moveTo>
                  <a:pt x="94207" y="4572797"/>
                </a:moveTo>
                <a:lnTo>
                  <a:pt x="86031" y="4555591"/>
                </a:lnTo>
                <a:lnTo>
                  <a:pt x="129046" y="4535151"/>
                </a:lnTo>
                <a:lnTo>
                  <a:pt x="137222" y="4552357"/>
                </a:lnTo>
                <a:lnTo>
                  <a:pt x="94207" y="4572797"/>
                </a:lnTo>
                <a:close/>
              </a:path>
              <a:path w="9681845" h="4613910">
                <a:moveTo>
                  <a:pt x="180238" y="4531916"/>
                </a:moveTo>
                <a:lnTo>
                  <a:pt x="172062" y="4514711"/>
                </a:lnTo>
                <a:lnTo>
                  <a:pt x="215078" y="4494271"/>
                </a:lnTo>
                <a:lnTo>
                  <a:pt x="223254" y="4511476"/>
                </a:lnTo>
                <a:lnTo>
                  <a:pt x="180238" y="4531916"/>
                </a:lnTo>
                <a:close/>
              </a:path>
              <a:path w="9681845" h="4613910">
                <a:moveTo>
                  <a:pt x="266269" y="4491036"/>
                </a:moveTo>
                <a:lnTo>
                  <a:pt x="258093" y="4473830"/>
                </a:lnTo>
                <a:lnTo>
                  <a:pt x="301109" y="4453390"/>
                </a:lnTo>
                <a:lnTo>
                  <a:pt x="309285" y="4470597"/>
                </a:lnTo>
                <a:lnTo>
                  <a:pt x="266269" y="4491036"/>
                </a:lnTo>
                <a:close/>
              </a:path>
              <a:path w="9681845" h="4613910">
                <a:moveTo>
                  <a:pt x="352301" y="4450157"/>
                </a:moveTo>
                <a:lnTo>
                  <a:pt x="344125" y="4432950"/>
                </a:lnTo>
                <a:lnTo>
                  <a:pt x="387140" y="4412510"/>
                </a:lnTo>
                <a:lnTo>
                  <a:pt x="395316" y="4429717"/>
                </a:lnTo>
                <a:lnTo>
                  <a:pt x="352301" y="4450157"/>
                </a:lnTo>
                <a:close/>
              </a:path>
              <a:path w="9681845" h="4613910">
                <a:moveTo>
                  <a:pt x="438332" y="4409277"/>
                </a:moveTo>
                <a:lnTo>
                  <a:pt x="430156" y="4392070"/>
                </a:lnTo>
                <a:lnTo>
                  <a:pt x="473172" y="4371630"/>
                </a:lnTo>
                <a:lnTo>
                  <a:pt x="481348" y="4388837"/>
                </a:lnTo>
                <a:lnTo>
                  <a:pt x="438332" y="4409277"/>
                </a:lnTo>
                <a:close/>
              </a:path>
              <a:path w="9681845" h="4613910">
                <a:moveTo>
                  <a:pt x="524363" y="4368396"/>
                </a:moveTo>
                <a:lnTo>
                  <a:pt x="516187" y="4351190"/>
                </a:lnTo>
                <a:lnTo>
                  <a:pt x="559203" y="4330750"/>
                </a:lnTo>
                <a:lnTo>
                  <a:pt x="567379" y="4347957"/>
                </a:lnTo>
                <a:lnTo>
                  <a:pt x="524363" y="4368396"/>
                </a:lnTo>
                <a:close/>
              </a:path>
              <a:path w="9681845" h="4613910">
                <a:moveTo>
                  <a:pt x="610395" y="4327516"/>
                </a:moveTo>
                <a:lnTo>
                  <a:pt x="602219" y="4310310"/>
                </a:lnTo>
                <a:lnTo>
                  <a:pt x="645234" y="4289870"/>
                </a:lnTo>
                <a:lnTo>
                  <a:pt x="653410" y="4307076"/>
                </a:lnTo>
                <a:lnTo>
                  <a:pt x="610395" y="4327516"/>
                </a:lnTo>
                <a:close/>
              </a:path>
              <a:path w="9681845" h="4613910">
                <a:moveTo>
                  <a:pt x="696426" y="4286636"/>
                </a:moveTo>
                <a:lnTo>
                  <a:pt x="688250" y="4269430"/>
                </a:lnTo>
                <a:lnTo>
                  <a:pt x="731266" y="4248990"/>
                </a:lnTo>
                <a:lnTo>
                  <a:pt x="739442" y="4266196"/>
                </a:lnTo>
                <a:lnTo>
                  <a:pt x="696426" y="4286636"/>
                </a:lnTo>
                <a:close/>
              </a:path>
              <a:path w="9681845" h="4613910">
                <a:moveTo>
                  <a:pt x="782457" y="4245756"/>
                </a:moveTo>
                <a:lnTo>
                  <a:pt x="774281" y="4228550"/>
                </a:lnTo>
                <a:lnTo>
                  <a:pt x="817297" y="4208110"/>
                </a:lnTo>
                <a:lnTo>
                  <a:pt x="825473" y="4225316"/>
                </a:lnTo>
                <a:lnTo>
                  <a:pt x="782457" y="4245756"/>
                </a:lnTo>
                <a:close/>
              </a:path>
              <a:path w="9681845" h="4613910">
                <a:moveTo>
                  <a:pt x="868488" y="4204876"/>
                </a:moveTo>
                <a:lnTo>
                  <a:pt x="860312" y="4187670"/>
                </a:lnTo>
                <a:lnTo>
                  <a:pt x="903328" y="4167230"/>
                </a:lnTo>
                <a:lnTo>
                  <a:pt x="911504" y="4184436"/>
                </a:lnTo>
                <a:lnTo>
                  <a:pt x="868488" y="4204876"/>
                </a:lnTo>
                <a:close/>
              </a:path>
              <a:path w="9681845" h="4613910">
                <a:moveTo>
                  <a:pt x="954520" y="4163996"/>
                </a:moveTo>
                <a:lnTo>
                  <a:pt x="946344" y="4146790"/>
                </a:lnTo>
                <a:lnTo>
                  <a:pt x="989359" y="4126350"/>
                </a:lnTo>
                <a:lnTo>
                  <a:pt x="997535" y="4143556"/>
                </a:lnTo>
                <a:lnTo>
                  <a:pt x="954520" y="4163996"/>
                </a:lnTo>
                <a:close/>
              </a:path>
              <a:path w="9681845" h="4613910">
                <a:moveTo>
                  <a:pt x="1040551" y="4123116"/>
                </a:moveTo>
                <a:lnTo>
                  <a:pt x="1032375" y="4105910"/>
                </a:lnTo>
                <a:lnTo>
                  <a:pt x="1075391" y="4085470"/>
                </a:lnTo>
                <a:lnTo>
                  <a:pt x="1083567" y="4102676"/>
                </a:lnTo>
                <a:lnTo>
                  <a:pt x="1040551" y="4123116"/>
                </a:lnTo>
                <a:close/>
              </a:path>
              <a:path w="9681845" h="4613910">
                <a:moveTo>
                  <a:pt x="1126582" y="4082236"/>
                </a:moveTo>
                <a:lnTo>
                  <a:pt x="1118406" y="4065030"/>
                </a:lnTo>
                <a:lnTo>
                  <a:pt x="1161422" y="4044590"/>
                </a:lnTo>
                <a:lnTo>
                  <a:pt x="1169598" y="4061796"/>
                </a:lnTo>
                <a:lnTo>
                  <a:pt x="1126582" y="4082236"/>
                </a:lnTo>
                <a:close/>
              </a:path>
              <a:path w="9681845" h="4613910">
                <a:moveTo>
                  <a:pt x="1212614" y="4041356"/>
                </a:moveTo>
                <a:lnTo>
                  <a:pt x="1204438" y="4024150"/>
                </a:lnTo>
                <a:lnTo>
                  <a:pt x="1247453" y="4003710"/>
                </a:lnTo>
                <a:lnTo>
                  <a:pt x="1255629" y="4020916"/>
                </a:lnTo>
                <a:lnTo>
                  <a:pt x="1212614" y="4041356"/>
                </a:lnTo>
                <a:close/>
              </a:path>
              <a:path w="9681845" h="4613910">
                <a:moveTo>
                  <a:pt x="1298645" y="4000476"/>
                </a:moveTo>
                <a:lnTo>
                  <a:pt x="1290469" y="3983270"/>
                </a:lnTo>
                <a:lnTo>
                  <a:pt x="1333485" y="3962830"/>
                </a:lnTo>
                <a:lnTo>
                  <a:pt x="1341660" y="3980036"/>
                </a:lnTo>
                <a:lnTo>
                  <a:pt x="1298645" y="4000476"/>
                </a:lnTo>
                <a:close/>
              </a:path>
              <a:path w="9681845" h="4613910">
                <a:moveTo>
                  <a:pt x="1384676" y="3959596"/>
                </a:moveTo>
                <a:lnTo>
                  <a:pt x="1376500" y="3942390"/>
                </a:lnTo>
                <a:lnTo>
                  <a:pt x="1419516" y="3921950"/>
                </a:lnTo>
                <a:lnTo>
                  <a:pt x="1427692" y="3939156"/>
                </a:lnTo>
                <a:lnTo>
                  <a:pt x="1384676" y="3959596"/>
                </a:lnTo>
                <a:close/>
              </a:path>
              <a:path w="9681845" h="4613910">
                <a:moveTo>
                  <a:pt x="1470708" y="3918716"/>
                </a:moveTo>
                <a:lnTo>
                  <a:pt x="1462532" y="3901510"/>
                </a:lnTo>
                <a:lnTo>
                  <a:pt x="1505547" y="3881070"/>
                </a:lnTo>
                <a:lnTo>
                  <a:pt x="1513723" y="3898276"/>
                </a:lnTo>
                <a:lnTo>
                  <a:pt x="1470708" y="3918716"/>
                </a:lnTo>
                <a:close/>
              </a:path>
              <a:path w="9681845" h="4613910">
                <a:moveTo>
                  <a:pt x="1556739" y="3877836"/>
                </a:moveTo>
                <a:lnTo>
                  <a:pt x="1548563" y="3860630"/>
                </a:lnTo>
                <a:lnTo>
                  <a:pt x="1591578" y="3840190"/>
                </a:lnTo>
                <a:lnTo>
                  <a:pt x="1599754" y="3857396"/>
                </a:lnTo>
                <a:lnTo>
                  <a:pt x="1556739" y="3877836"/>
                </a:lnTo>
                <a:close/>
              </a:path>
              <a:path w="9681845" h="4613910">
                <a:moveTo>
                  <a:pt x="1642770" y="3836956"/>
                </a:moveTo>
                <a:lnTo>
                  <a:pt x="1634594" y="3819750"/>
                </a:lnTo>
                <a:lnTo>
                  <a:pt x="1677610" y="3799309"/>
                </a:lnTo>
                <a:lnTo>
                  <a:pt x="1685786" y="3816516"/>
                </a:lnTo>
                <a:lnTo>
                  <a:pt x="1642770" y="3836956"/>
                </a:lnTo>
                <a:close/>
              </a:path>
              <a:path w="9681845" h="4613910">
                <a:moveTo>
                  <a:pt x="1728801" y="3796076"/>
                </a:moveTo>
                <a:lnTo>
                  <a:pt x="1720625" y="3778869"/>
                </a:lnTo>
                <a:lnTo>
                  <a:pt x="1763641" y="3758429"/>
                </a:lnTo>
                <a:lnTo>
                  <a:pt x="1771817" y="3775636"/>
                </a:lnTo>
                <a:lnTo>
                  <a:pt x="1728801" y="3796076"/>
                </a:lnTo>
                <a:close/>
              </a:path>
              <a:path w="9681845" h="4613910">
                <a:moveTo>
                  <a:pt x="1814833" y="3755196"/>
                </a:moveTo>
                <a:lnTo>
                  <a:pt x="1806657" y="3737989"/>
                </a:lnTo>
                <a:lnTo>
                  <a:pt x="1849672" y="3717549"/>
                </a:lnTo>
                <a:lnTo>
                  <a:pt x="1857848" y="3734756"/>
                </a:lnTo>
                <a:lnTo>
                  <a:pt x="1814833" y="3755196"/>
                </a:lnTo>
                <a:close/>
              </a:path>
              <a:path w="9681845" h="4613910">
                <a:moveTo>
                  <a:pt x="1900864" y="3714316"/>
                </a:moveTo>
                <a:lnTo>
                  <a:pt x="1892688" y="3697109"/>
                </a:lnTo>
                <a:lnTo>
                  <a:pt x="1935704" y="3676669"/>
                </a:lnTo>
                <a:lnTo>
                  <a:pt x="1943880" y="3693876"/>
                </a:lnTo>
                <a:lnTo>
                  <a:pt x="1900864" y="3714316"/>
                </a:lnTo>
                <a:close/>
              </a:path>
              <a:path w="9681845" h="4613910">
                <a:moveTo>
                  <a:pt x="1986895" y="3673436"/>
                </a:moveTo>
                <a:lnTo>
                  <a:pt x="1978719" y="3656229"/>
                </a:lnTo>
                <a:lnTo>
                  <a:pt x="2021735" y="3635789"/>
                </a:lnTo>
                <a:lnTo>
                  <a:pt x="2029911" y="3652996"/>
                </a:lnTo>
                <a:lnTo>
                  <a:pt x="1986895" y="3673436"/>
                </a:lnTo>
                <a:close/>
              </a:path>
              <a:path w="9681845" h="4613910">
                <a:moveTo>
                  <a:pt x="2072927" y="3632556"/>
                </a:moveTo>
                <a:lnTo>
                  <a:pt x="2064751" y="3615349"/>
                </a:lnTo>
                <a:lnTo>
                  <a:pt x="2107766" y="3594909"/>
                </a:lnTo>
                <a:lnTo>
                  <a:pt x="2115942" y="3612116"/>
                </a:lnTo>
                <a:lnTo>
                  <a:pt x="2072927" y="3632556"/>
                </a:lnTo>
                <a:close/>
              </a:path>
              <a:path w="9681845" h="4613910">
                <a:moveTo>
                  <a:pt x="2158958" y="3591676"/>
                </a:moveTo>
                <a:lnTo>
                  <a:pt x="2150782" y="3574469"/>
                </a:lnTo>
                <a:lnTo>
                  <a:pt x="2193798" y="3554029"/>
                </a:lnTo>
                <a:lnTo>
                  <a:pt x="2201973" y="3571236"/>
                </a:lnTo>
                <a:lnTo>
                  <a:pt x="2158958" y="3591676"/>
                </a:lnTo>
                <a:close/>
              </a:path>
              <a:path w="9681845" h="4613910">
                <a:moveTo>
                  <a:pt x="2244989" y="3550796"/>
                </a:moveTo>
                <a:lnTo>
                  <a:pt x="2236813" y="3533589"/>
                </a:lnTo>
                <a:lnTo>
                  <a:pt x="2279829" y="3513149"/>
                </a:lnTo>
                <a:lnTo>
                  <a:pt x="2288005" y="3530356"/>
                </a:lnTo>
                <a:lnTo>
                  <a:pt x="2244989" y="3550796"/>
                </a:lnTo>
                <a:close/>
              </a:path>
              <a:path w="9681845" h="4613910">
                <a:moveTo>
                  <a:pt x="2331020" y="3509916"/>
                </a:moveTo>
                <a:lnTo>
                  <a:pt x="2322844" y="3492709"/>
                </a:lnTo>
                <a:lnTo>
                  <a:pt x="2365860" y="3472269"/>
                </a:lnTo>
                <a:lnTo>
                  <a:pt x="2374036" y="3489476"/>
                </a:lnTo>
                <a:lnTo>
                  <a:pt x="2331020" y="3509916"/>
                </a:lnTo>
                <a:close/>
              </a:path>
              <a:path w="9681845" h="4613910">
                <a:moveTo>
                  <a:pt x="2417052" y="3469036"/>
                </a:moveTo>
                <a:lnTo>
                  <a:pt x="2408876" y="3451829"/>
                </a:lnTo>
                <a:lnTo>
                  <a:pt x="2451891" y="3431389"/>
                </a:lnTo>
                <a:lnTo>
                  <a:pt x="2460067" y="3448596"/>
                </a:lnTo>
                <a:lnTo>
                  <a:pt x="2417052" y="3469036"/>
                </a:lnTo>
                <a:close/>
              </a:path>
              <a:path w="9681845" h="4613910">
                <a:moveTo>
                  <a:pt x="2503083" y="3428156"/>
                </a:moveTo>
                <a:lnTo>
                  <a:pt x="2494907" y="3410949"/>
                </a:lnTo>
                <a:lnTo>
                  <a:pt x="2537923" y="3390509"/>
                </a:lnTo>
                <a:lnTo>
                  <a:pt x="2546099" y="3407716"/>
                </a:lnTo>
                <a:lnTo>
                  <a:pt x="2503083" y="3428156"/>
                </a:lnTo>
                <a:close/>
              </a:path>
              <a:path w="9681845" h="4613910">
                <a:moveTo>
                  <a:pt x="2589115" y="3387276"/>
                </a:moveTo>
                <a:lnTo>
                  <a:pt x="2580938" y="3370069"/>
                </a:lnTo>
                <a:lnTo>
                  <a:pt x="2623954" y="3349629"/>
                </a:lnTo>
                <a:lnTo>
                  <a:pt x="2632130" y="3366836"/>
                </a:lnTo>
                <a:lnTo>
                  <a:pt x="2589115" y="3387276"/>
                </a:lnTo>
                <a:close/>
              </a:path>
              <a:path w="9681845" h="4613910">
                <a:moveTo>
                  <a:pt x="2675146" y="3346396"/>
                </a:moveTo>
                <a:lnTo>
                  <a:pt x="2666969" y="3329189"/>
                </a:lnTo>
                <a:lnTo>
                  <a:pt x="2709985" y="3308749"/>
                </a:lnTo>
                <a:lnTo>
                  <a:pt x="2718161" y="3325956"/>
                </a:lnTo>
                <a:lnTo>
                  <a:pt x="2675146" y="3346396"/>
                </a:lnTo>
                <a:close/>
              </a:path>
              <a:path w="9681845" h="4613910">
                <a:moveTo>
                  <a:pt x="2761177" y="3305515"/>
                </a:moveTo>
                <a:lnTo>
                  <a:pt x="2753001" y="3288309"/>
                </a:lnTo>
                <a:lnTo>
                  <a:pt x="2796016" y="3267869"/>
                </a:lnTo>
                <a:lnTo>
                  <a:pt x="2804193" y="3285076"/>
                </a:lnTo>
                <a:lnTo>
                  <a:pt x="2761177" y="3305515"/>
                </a:lnTo>
                <a:close/>
              </a:path>
              <a:path w="9681845" h="4613910">
                <a:moveTo>
                  <a:pt x="2847208" y="3264635"/>
                </a:moveTo>
                <a:lnTo>
                  <a:pt x="2839032" y="3247429"/>
                </a:lnTo>
                <a:lnTo>
                  <a:pt x="2882048" y="3226989"/>
                </a:lnTo>
                <a:lnTo>
                  <a:pt x="2890224" y="3244195"/>
                </a:lnTo>
                <a:lnTo>
                  <a:pt x="2847208" y="3264635"/>
                </a:lnTo>
                <a:close/>
              </a:path>
              <a:path w="9681845" h="4613910">
                <a:moveTo>
                  <a:pt x="2933240" y="3223755"/>
                </a:moveTo>
                <a:lnTo>
                  <a:pt x="2925063" y="3206549"/>
                </a:lnTo>
                <a:lnTo>
                  <a:pt x="2968079" y="3186109"/>
                </a:lnTo>
                <a:lnTo>
                  <a:pt x="2976255" y="3203315"/>
                </a:lnTo>
                <a:lnTo>
                  <a:pt x="2933240" y="3223755"/>
                </a:lnTo>
                <a:close/>
              </a:path>
              <a:path w="9681845" h="4613910">
                <a:moveTo>
                  <a:pt x="3019271" y="3182875"/>
                </a:moveTo>
                <a:lnTo>
                  <a:pt x="3011095" y="3165669"/>
                </a:lnTo>
                <a:lnTo>
                  <a:pt x="3054110" y="3145229"/>
                </a:lnTo>
                <a:lnTo>
                  <a:pt x="3062287" y="3162435"/>
                </a:lnTo>
                <a:lnTo>
                  <a:pt x="3019271" y="3182875"/>
                </a:lnTo>
                <a:close/>
              </a:path>
              <a:path w="9681845" h="4613910">
                <a:moveTo>
                  <a:pt x="3105302" y="3141995"/>
                </a:moveTo>
                <a:lnTo>
                  <a:pt x="3097126" y="3124789"/>
                </a:lnTo>
                <a:lnTo>
                  <a:pt x="3140142" y="3104349"/>
                </a:lnTo>
                <a:lnTo>
                  <a:pt x="3148318" y="3121555"/>
                </a:lnTo>
                <a:lnTo>
                  <a:pt x="3105302" y="3141995"/>
                </a:lnTo>
                <a:close/>
              </a:path>
              <a:path w="9681845" h="4613910">
                <a:moveTo>
                  <a:pt x="3191334" y="3101115"/>
                </a:moveTo>
                <a:lnTo>
                  <a:pt x="3183157" y="3083909"/>
                </a:lnTo>
                <a:lnTo>
                  <a:pt x="3226173" y="3063469"/>
                </a:lnTo>
                <a:lnTo>
                  <a:pt x="3234349" y="3080675"/>
                </a:lnTo>
                <a:lnTo>
                  <a:pt x="3191334" y="3101115"/>
                </a:lnTo>
                <a:close/>
              </a:path>
              <a:path w="9681845" h="4613910">
                <a:moveTo>
                  <a:pt x="3277365" y="3060235"/>
                </a:moveTo>
                <a:lnTo>
                  <a:pt x="3269188" y="3043029"/>
                </a:lnTo>
                <a:lnTo>
                  <a:pt x="3312204" y="3022589"/>
                </a:lnTo>
                <a:lnTo>
                  <a:pt x="3320380" y="3039795"/>
                </a:lnTo>
                <a:lnTo>
                  <a:pt x="3277365" y="3060235"/>
                </a:lnTo>
                <a:close/>
              </a:path>
              <a:path w="9681845" h="4613910">
                <a:moveTo>
                  <a:pt x="3363396" y="3019355"/>
                </a:moveTo>
                <a:lnTo>
                  <a:pt x="3355220" y="3002149"/>
                </a:lnTo>
                <a:lnTo>
                  <a:pt x="3398235" y="2981709"/>
                </a:lnTo>
                <a:lnTo>
                  <a:pt x="3406412" y="2998915"/>
                </a:lnTo>
                <a:lnTo>
                  <a:pt x="3363396" y="3019355"/>
                </a:lnTo>
                <a:close/>
              </a:path>
              <a:path w="9681845" h="4613910">
                <a:moveTo>
                  <a:pt x="3449427" y="2978475"/>
                </a:moveTo>
                <a:lnTo>
                  <a:pt x="3441251" y="2961268"/>
                </a:lnTo>
                <a:lnTo>
                  <a:pt x="3484267" y="2940829"/>
                </a:lnTo>
                <a:lnTo>
                  <a:pt x="3492443" y="2958035"/>
                </a:lnTo>
                <a:lnTo>
                  <a:pt x="3449427" y="2978475"/>
                </a:lnTo>
                <a:close/>
              </a:path>
              <a:path w="9681845" h="4613910">
                <a:moveTo>
                  <a:pt x="3535459" y="2937595"/>
                </a:moveTo>
                <a:lnTo>
                  <a:pt x="3527283" y="2920388"/>
                </a:lnTo>
                <a:lnTo>
                  <a:pt x="3570298" y="2899948"/>
                </a:lnTo>
                <a:lnTo>
                  <a:pt x="3578474" y="2917155"/>
                </a:lnTo>
                <a:lnTo>
                  <a:pt x="3535459" y="2937595"/>
                </a:lnTo>
                <a:close/>
              </a:path>
              <a:path w="9681845" h="4613910">
                <a:moveTo>
                  <a:pt x="3621490" y="2896715"/>
                </a:moveTo>
                <a:lnTo>
                  <a:pt x="3613314" y="2879508"/>
                </a:lnTo>
                <a:lnTo>
                  <a:pt x="3656329" y="2859068"/>
                </a:lnTo>
                <a:lnTo>
                  <a:pt x="3664506" y="2876275"/>
                </a:lnTo>
                <a:lnTo>
                  <a:pt x="3621490" y="2896715"/>
                </a:lnTo>
                <a:close/>
              </a:path>
              <a:path w="9681845" h="4613910">
                <a:moveTo>
                  <a:pt x="3707521" y="2855835"/>
                </a:moveTo>
                <a:lnTo>
                  <a:pt x="3699345" y="2838628"/>
                </a:lnTo>
                <a:lnTo>
                  <a:pt x="3742361" y="2818188"/>
                </a:lnTo>
                <a:lnTo>
                  <a:pt x="3750537" y="2835395"/>
                </a:lnTo>
                <a:lnTo>
                  <a:pt x="3707521" y="2855835"/>
                </a:lnTo>
                <a:close/>
              </a:path>
              <a:path w="9681845" h="4613910">
                <a:moveTo>
                  <a:pt x="3793553" y="2814955"/>
                </a:moveTo>
                <a:lnTo>
                  <a:pt x="3785376" y="2797748"/>
                </a:lnTo>
                <a:lnTo>
                  <a:pt x="3828392" y="2777308"/>
                </a:lnTo>
                <a:lnTo>
                  <a:pt x="3836568" y="2794515"/>
                </a:lnTo>
                <a:lnTo>
                  <a:pt x="3793553" y="2814955"/>
                </a:lnTo>
                <a:close/>
              </a:path>
              <a:path w="9681845" h="4613910">
                <a:moveTo>
                  <a:pt x="3879584" y="2774075"/>
                </a:moveTo>
                <a:lnTo>
                  <a:pt x="3871408" y="2756868"/>
                </a:lnTo>
                <a:lnTo>
                  <a:pt x="3914423" y="2736428"/>
                </a:lnTo>
                <a:lnTo>
                  <a:pt x="3922599" y="2753635"/>
                </a:lnTo>
                <a:lnTo>
                  <a:pt x="3879584" y="2774075"/>
                </a:lnTo>
                <a:close/>
              </a:path>
              <a:path w="9681845" h="4613910">
                <a:moveTo>
                  <a:pt x="3965615" y="2733195"/>
                </a:moveTo>
                <a:lnTo>
                  <a:pt x="3957439" y="2715988"/>
                </a:lnTo>
                <a:lnTo>
                  <a:pt x="4000454" y="2695548"/>
                </a:lnTo>
                <a:lnTo>
                  <a:pt x="4008631" y="2712755"/>
                </a:lnTo>
                <a:lnTo>
                  <a:pt x="3965615" y="2733195"/>
                </a:lnTo>
                <a:close/>
              </a:path>
              <a:path w="9681845" h="4613910">
                <a:moveTo>
                  <a:pt x="4051646" y="2692315"/>
                </a:moveTo>
                <a:lnTo>
                  <a:pt x="4043470" y="2675108"/>
                </a:lnTo>
                <a:lnTo>
                  <a:pt x="4086486" y="2654668"/>
                </a:lnTo>
                <a:lnTo>
                  <a:pt x="4094662" y="2671875"/>
                </a:lnTo>
                <a:lnTo>
                  <a:pt x="4051646" y="2692315"/>
                </a:lnTo>
                <a:close/>
              </a:path>
              <a:path w="9681845" h="4613910">
                <a:moveTo>
                  <a:pt x="4137678" y="2651435"/>
                </a:moveTo>
                <a:lnTo>
                  <a:pt x="4129502" y="2634228"/>
                </a:lnTo>
                <a:lnTo>
                  <a:pt x="4172517" y="2613788"/>
                </a:lnTo>
                <a:lnTo>
                  <a:pt x="4180693" y="2630995"/>
                </a:lnTo>
                <a:lnTo>
                  <a:pt x="4137678" y="2651435"/>
                </a:lnTo>
                <a:close/>
              </a:path>
              <a:path w="9681845" h="4613910">
                <a:moveTo>
                  <a:pt x="4223709" y="2610554"/>
                </a:moveTo>
                <a:lnTo>
                  <a:pt x="4215533" y="2593348"/>
                </a:lnTo>
                <a:lnTo>
                  <a:pt x="4258548" y="2572908"/>
                </a:lnTo>
                <a:lnTo>
                  <a:pt x="4266725" y="2590114"/>
                </a:lnTo>
                <a:lnTo>
                  <a:pt x="4223709" y="2610554"/>
                </a:lnTo>
                <a:close/>
              </a:path>
              <a:path w="9681845" h="4613910">
                <a:moveTo>
                  <a:pt x="4309740" y="2569674"/>
                </a:moveTo>
                <a:lnTo>
                  <a:pt x="4301564" y="2552468"/>
                </a:lnTo>
                <a:lnTo>
                  <a:pt x="4344580" y="2532028"/>
                </a:lnTo>
                <a:lnTo>
                  <a:pt x="4352756" y="2549234"/>
                </a:lnTo>
                <a:lnTo>
                  <a:pt x="4309740" y="2569674"/>
                </a:lnTo>
                <a:close/>
              </a:path>
              <a:path w="9681845" h="4613910">
                <a:moveTo>
                  <a:pt x="4395772" y="2528794"/>
                </a:moveTo>
                <a:lnTo>
                  <a:pt x="4387595" y="2511588"/>
                </a:lnTo>
                <a:lnTo>
                  <a:pt x="4430611" y="2491148"/>
                </a:lnTo>
                <a:lnTo>
                  <a:pt x="4438787" y="2508354"/>
                </a:lnTo>
                <a:lnTo>
                  <a:pt x="4395772" y="2528794"/>
                </a:lnTo>
                <a:close/>
              </a:path>
              <a:path w="9681845" h="4613910">
                <a:moveTo>
                  <a:pt x="4481803" y="2487914"/>
                </a:moveTo>
                <a:lnTo>
                  <a:pt x="4473627" y="2470708"/>
                </a:lnTo>
                <a:lnTo>
                  <a:pt x="4516642" y="2450268"/>
                </a:lnTo>
                <a:lnTo>
                  <a:pt x="4524818" y="2467475"/>
                </a:lnTo>
                <a:lnTo>
                  <a:pt x="4481803" y="2487914"/>
                </a:lnTo>
                <a:close/>
              </a:path>
              <a:path w="9681845" h="4613910">
                <a:moveTo>
                  <a:pt x="4567834" y="2447035"/>
                </a:moveTo>
                <a:lnTo>
                  <a:pt x="4559658" y="2429828"/>
                </a:lnTo>
                <a:lnTo>
                  <a:pt x="4602674" y="2409388"/>
                </a:lnTo>
                <a:lnTo>
                  <a:pt x="4610850" y="2426595"/>
                </a:lnTo>
                <a:lnTo>
                  <a:pt x="4567834" y="2447035"/>
                </a:lnTo>
                <a:close/>
              </a:path>
              <a:path w="9681845" h="4613910">
                <a:moveTo>
                  <a:pt x="4653865" y="2406154"/>
                </a:moveTo>
                <a:lnTo>
                  <a:pt x="4645689" y="2388948"/>
                </a:lnTo>
                <a:lnTo>
                  <a:pt x="4688705" y="2368508"/>
                </a:lnTo>
                <a:lnTo>
                  <a:pt x="4696881" y="2385714"/>
                </a:lnTo>
                <a:lnTo>
                  <a:pt x="4653865" y="2406154"/>
                </a:lnTo>
                <a:close/>
              </a:path>
              <a:path w="9681845" h="4613910">
                <a:moveTo>
                  <a:pt x="4739897" y="2365274"/>
                </a:moveTo>
                <a:lnTo>
                  <a:pt x="4731721" y="2348068"/>
                </a:lnTo>
                <a:lnTo>
                  <a:pt x="4774736" y="2327628"/>
                </a:lnTo>
                <a:lnTo>
                  <a:pt x="4782913" y="2344834"/>
                </a:lnTo>
                <a:lnTo>
                  <a:pt x="4739897" y="2365274"/>
                </a:lnTo>
                <a:close/>
              </a:path>
              <a:path w="9681845" h="4613910">
                <a:moveTo>
                  <a:pt x="4825928" y="2324394"/>
                </a:moveTo>
                <a:lnTo>
                  <a:pt x="4817752" y="2307188"/>
                </a:lnTo>
                <a:lnTo>
                  <a:pt x="4860767" y="2286748"/>
                </a:lnTo>
                <a:lnTo>
                  <a:pt x="4868944" y="2303954"/>
                </a:lnTo>
                <a:lnTo>
                  <a:pt x="4825928" y="2324394"/>
                </a:lnTo>
                <a:close/>
              </a:path>
              <a:path w="9681845" h="4613910">
                <a:moveTo>
                  <a:pt x="4911959" y="2283514"/>
                </a:moveTo>
                <a:lnTo>
                  <a:pt x="4903783" y="2266308"/>
                </a:lnTo>
                <a:lnTo>
                  <a:pt x="4946799" y="2245868"/>
                </a:lnTo>
                <a:lnTo>
                  <a:pt x="4954975" y="2263074"/>
                </a:lnTo>
                <a:lnTo>
                  <a:pt x="4911959" y="2283514"/>
                </a:lnTo>
                <a:close/>
              </a:path>
              <a:path w="9681845" h="4613910">
                <a:moveTo>
                  <a:pt x="4997991" y="2242634"/>
                </a:moveTo>
                <a:lnTo>
                  <a:pt x="4989814" y="2225428"/>
                </a:lnTo>
                <a:lnTo>
                  <a:pt x="5032830" y="2204988"/>
                </a:lnTo>
                <a:lnTo>
                  <a:pt x="5041006" y="2222194"/>
                </a:lnTo>
                <a:lnTo>
                  <a:pt x="4997991" y="2242634"/>
                </a:lnTo>
                <a:close/>
              </a:path>
              <a:path w="9681845" h="4613910">
                <a:moveTo>
                  <a:pt x="5084022" y="2201754"/>
                </a:moveTo>
                <a:lnTo>
                  <a:pt x="5075846" y="2184548"/>
                </a:lnTo>
                <a:lnTo>
                  <a:pt x="5118861" y="2164108"/>
                </a:lnTo>
                <a:lnTo>
                  <a:pt x="5127037" y="2181314"/>
                </a:lnTo>
                <a:lnTo>
                  <a:pt x="5084022" y="2201754"/>
                </a:lnTo>
                <a:close/>
              </a:path>
              <a:path w="9681845" h="4613910">
                <a:moveTo>
                  <a:pt x="5170053" y="2160874"/>
                </a:moveTo>
                <a:lnTo>
                  <a:pt x="5161877" y="2143668"/>
                </a:lnTo>
                <a:lnTo>
                  <a:pt x="5204892" y="2123228"/>
                </a:lnTo>
                <a:lnTo>
                  <a:pt x="5213069" y="2140434"/>
                </a:lnTo>
                <a:lnTo>
                  <a:pt x="5170053" y="2160874"/>
                </a:lnTo>
                <a:close/>
              </a:path>
              <a:path w="9681845" h="4613910">
                <a:moveTo>
                  <a:pt x="5256085" y="2119994"/>
                </a:moveTo>
                <a:lnTo>
                  <a:pt x="5247909" y="2102788"/>
                </a:lnTo>
                <a:lnTo>
                  <a:pt x="5290924" y="2082348"/>
                </a:lnTo>
                <a:lnTo>
                  <a:pt x="5299100" y="2099554"/>
                </a:lnTo>
                <a:lnTo>
                  <a:pt x="5256085" y="2119994"/>
                </a:lnTo>
                <a:close/>
              </a:path>
              <a:path w="9681845" h="4613910">
                <a:moveTo>
                  <a:pt x="5342116" y="2079114"/>
                </a:moveTo>
                <a:lnTo>
                  <a:pt x="5333939" y="2061907"/>
                </a:lnTo>
                <a:lnTo>
                  <a:pt x="5376955" y="2041468"/>
                </a:lnTo>
                <a:lnTo>
                  <a:pt x="5385131" y="2058674"/>
                </a:lnTo>
                <a:lnTo>
                  <a:pt x="5342116" y="2079114"/>
                </a:lnTo>
                <a:close/>
              </a:path>
              <a:path w="9681845" h="4613910">
                <a:moveTo>
                  <a:pt x="5428147" y="2038234"/>
                </a:moveTo>
                <a:lnTo>
                  <a:pt x="5419971" y="2021028"/>
                </a:lnTo>
                <a:lnTo>
                  <a:pt x="5462987" y="2000588"/>
                </a:lnTo>
                <a:lnTo>
                  <a:pt x="5471163" y="2017794"/>
                </a:lnTo>
                <a:lnTo>
                  <a:pt x="5428147" y="2038234"/>
                </a:lnTo>
                <a:close/>
              </a:path>
              <a:path w="9681845" h="4613910">
                <a:moveTo>
                  <a:pt x="5514178" y="1997354"/>
                </a:moveTo>
                <a:lnTo>
                  <a:pt x="5506002" y="1980148"/>
                </a:lnTo>
                <a:lnTo>
                  <a:pt x="5549018" y="1959707"/>
                </a:lnTo>
                <a:lnTo>
                  <a:pt x="5557194" y="1976914"/>
                </a:lnTo>
                <a:lnTo>
                  <a:pt x="5514178" y="1997354"/>
                </a:lnTo>
                <a:close/>
              </a:path>
              <a:path w="9681845" h="4613910">
                <a:moveTo>
                  <a:pt x="5600210" y="1956474"/>
                </a:moveTo>
                <a:lnTo>
                  <a:pt x="5592033" y="1939267"/>
                </a:lnTo>
                <a:lnTo>
                  <a:pt x="5635049" y="1918827"/>
                </a:lnTo>
                <a:lnTo>
                  <a:pt x="5643225" y="1936034"/>
                </a:lnTo>
                <a:lnTo>
                  <a:pt x="5600210" y="1956474"/>
                </a:lnTo>
                <a:close/>
              </a:path>
              <a:path w="9681845" h="4613910">
                <a:moveTo>
                  <a:pt x="5686241" y="1915594"/>
                </a:moveTo>
                <a:lnTo>
                  <a:pt x="5678065" y="1898387"/>
                </a:lnTo>
                <a:lnTo>
                  <a:pt x="5721080" y="1877948"/>
                </a:lnTo>
                <a:lnTo>
                  <a:pt x="5729256" y="1895154"/>
                </a:lnTo>
                <a:lnTo>
                  <a:pt x="5686241" y="1915594"/>
                </a:lnTo>
                <a:close/>
              </a:path>
              <a:path w="9681845" h="4613910">
                <a:moveTo>
                  <a:pt x="5772272" y="1874714"/>
                </a:moveTo>
                <a:lnTo>
                  <a:pt x="5764096" y="1857508"/>
                </a:lnTo>
                <a:lnTo>
                  <a:pt x="5807112" y="1837068"/>
                </a:lnTo>
                <a:lnTo>
                  <a:pt x="5815288" y="1854274"/>
                </a:lnTo>
                <a:lnTo>
                  <a:pt x="5772272" y="1874714"/>
                </a:lnTo>
                <a:close/>
              </a:path>
              <a:path w="9681845" h="4613910">
                <a:moveTo>
                  <a:pt x="5858304" y="1833834"/>
                </a:moveTo>
                <a:lnTo>
                  <a:pt x="5850128" y="1816628"/>
                </a:lnTo>
                <a:lnTo>
                  <a:pt x="5893143" y="1796187"/>
                </a:lnTo>
                <a:lnTo>
                  <a:pt x="5901319" y="1813394"/>
                </a:lnTo>
                <a:lnTo>
                  <a:pt x="5858304" y="1833834"/>
                </a:lnTo>
                <a:close/>
              </a:path>
              <a:path w="9681845" h="4613910">
                <a:moveTo>
                  <a:pt x="5944335" y="1792954"/>
                </a:moveTo>
                <a:lnTo>
                  <a:pt x="5936158" y="1775748"/>
                </a:lnTo>
                <a:lnTo>
                  <a:pt x="5979174" y="1755307"/>
                </a:lnTo>
                <a:lnTo>
                  <a:pt x="5987351" y="1772514"/>
                </a:lnTo>
                <a:lnTo>
                  <a:pt x="5944335" y="1792954"/>
                </a:lnTo>
                <a:close/>
              </a:path>
              <a:path w="9681845" h="4613910">
                <a:moveTo>
                  <a:pt x="6030366" y="1752074"/>
                </a:moveTo>
                <a:lnTo>
                  <a:pt x="6022190" y="1734867"/>
                </a:lnTo>
                <a:lnTo>
                  <a:pt x="6065206" y="1714427"/>
                </a:lnTo>
                <a:lnTo>
                  <a:pt x="6073382" y="1731634"/>
                </a:lnTo>
                <a:lnTo>
                  <a:pt x="6030366" y="1752074"/>
                </a:lnTo>
                <a:close/>
              </a:path>
              <a:path w="9681845" h="4613910">
                <a:moveTo>
                  <a:pt x="6116397" y="1711194"/>
                </a:moveTo>
                <a:lnTo>
                  <a:pt x="6108221" y="1693987"/>
                </a:lnTo>
                <a:lnTo>
                  <a:pt x="6151237" y="1673547"/>
                </a:lnTo>
                <a:lnTo>
                  <a:pt x="6159413" y="1690754"/>
                </a:lnTo>
                <a:lnTo>
                  <a:pt x="6116397" y="1711194"/>
                </a:lnTo>
                <a:close/>
              </a:path>
              <a:path w="9681845" h="4613910">
                <a:moveTo>
                  <a:pt x="6202429" y="1670313"/>
                </a:moveTo>
                <a:lnTo>
                  <a:pt x="6194252" y="1653107"/>
                </a:lnTo>
                <a:lnTo>
                  <a:pt x="6237268" y="1632667"/>
                </a:lnTo>
                <a:lnTo>
                  <a:pt x="6245444" y="1649873"/>
                </a:lnTo>
                <a:lnTo>
                  <a:pt x="6202429" y="1670313"/>
                </a:lnTo>
                <a:close/>
              </a:path>
              <a:path w="9681845" h="4613910">
                <a:moveTo>
                  <a:pt x="6288460" y="1629433"/>
                </a:moveTo>
                <a:lnTo>
                  <a:pt x="6280284" y="1612227"/>
                </a:lnTo>
                <a:lnTo>
                  <a:pt x="6323299" y="1591787"/>
                </a:lnTo>
                <a:lnTo>
                  <a:pt x="6331475" y="1608993"/>
                </a:lnTo>
                <a:lnTo>
                  <a:pt x="6288460" y="1629433"/>
                </a:lnTo>
                <a:close/>
              </a:path>
              <a:path w="9681845" h="4613910">
                <a:moveTo>
                  <a:pt x="6374491" y="1588553"/>
                </a:moveTo>
                <a:lnTo>
                  <a:pt x="6366315" y="1571347"/>
                </a:lnTo>
                <a:lnTo>
                  <a:pt x="6409331" y="1550907"/>
                </a:lnTo>
                <a:lnTo>
                  <a:pt x="6417507" y="1568113"/>
                </a:lnTo>
                <a:lnTo>
                  <a:pt x="6374491" y="1588553"/>
                </a:lnTo>
                <a:close/>
              </a:path>
              <a:path w="9681845" h="4613910">
                <a:moveTo>
                  <a:pt x="6460523" y="1547673"/>
                </a:moveTo>
                <a:lnTo>
                  <a:pt x="6452347" y="1530467"/>
                </a:lnTo>
                <a:lnTo>
                  <a:pt x="6495362" y="1510027"/>
                </a:lnTo>
                <a:lnTo>
                  <a:pt x="6503538" y="1527233"/>
                </a:lnTo>
                <a:lnTo>
                  <a:pt x="6460523" y="1547673"/>
                </a:lnTo>
                <a:close/>
              </a:path>
              <a:path w="9681845" h="4613910">
                <a:moveTo>
                  <a:pt x="6546554" y="1506793"/>
                </a:moveTo>
                <a:lnTo>
                  <a:pt x="6538377" y="1489587"/>
                </a:lnTo>
                <a:lnTo>
                  <a:pt x="6581393" y="1469147"/>
                </a:lnTo>
                <a:lnTo>
                  <a:pt x="6589570" y="1486353"/>
                </a:lnTo>
                <a:lnTo>
                  <a:pt x="6546554" y="1506793"/>
                </a:lnTo>
                <a:close/>
              </a:path>
              <a:path w="9681845" h="4613910">
                <a:moveTo>
                  <a:pt x="6632585" y="1465913"/>
                </a:moveTo>
                <a:lnTo>
                  <a:pt x="6624409" y="1448707"/>
                </a:lnTo>
                <a:lnTo>
                  <a:pt x="6667425" y="1428267"/>
                </a:lnTo>
                <a:lnTo>
                  <a:pt x="6675601" y="1445473"/>
                </a:lnTo>
                <a:lnTo>
                  <a:pt x="6632585" y="1465913"/>
                </a:lnTo>
                <a:close/>
              </a:path>
              <a:path w="9681845" h="4613910">
                <a:moveTo>
                  <a:pt x="6718616" y="1425033"/>
                </a:moveTo>
                <a:lnTo>
                  <a:pt x="6710440" y="1407827"/>
                </a:lnTo>
                <a:lnTo>
                  <a:pt x="6753456" y="1387387"/>
                </a:lnTo>
                <a:lnTo>
                  <a:pt x="6761632" y="1404593"/>
                </a:lnTo>
                <a:lnTo>
                  <a:pt x="6718616" y="1425033"/>
                </a:lnTo>
                <a:close/>
              </a:path>
              <a:path w="9681845" h="4613910">
                <a:moveTo>
                  <a:pt x="6804648" y="1384153"/>
                </a:moveTo>
                <a:lnTo>
                  <a:pt x="6796471" y="1366947"/>
                </a:lnTo>
                <a:lnTo>
                  <a:pt x="6839487" y="1346507"/>
                </a:lnTo>
                <a:lnTo>
                  <a:pt x="6847663" y="1363713"/>
                </a:lnTo>
                <a:lnTo>
                  <a:pt x="6804648" y="1384153"/>
                </a:lnTo>
                <a:close/>
              </a:path>
              <a:path w="9681845" h="4613910">
                <a:moveTo>
                  <a:pt x="6890679" y="1343273"/>
                </a:moveTo>
                <a:lnTo>
                  <a:pt x="6882503" y="1326067"/>
                </a:lnTo>
                <a:lnTo>
                  <a:pt x="6925518" y="1305627"/>
                </a:lnTo>
                <a:lnTo>
                  <a:pt x="6933694" y="1322833"/>
                </a:lnTo>
                <a:lnTo>
                  <a:pt x="6890679" y="1343273"/>
                </a:lnTo>
                <a:close/>
              </a:path>
              <a:path w="9681845" h="4613910">
                <a:moveTo>
                  <a:pt x="6976710" y="1302393"/>
                </a:moveTo>
                <a:lnTo>
                  <a:pt x="6968534" y="1285187"/>
                </a:lnTo>
                <a:lnTo>
                  <a:pt x="7011550" y="1264747"/>
                </a:lnTo>
                <a:lnTo>
                  <a:pt x="7019726" y="1281953"/>
                </a:lnTo>
                <a:lnTo>
                  <a:pt x="6976710" y="1302393"/>
                </a:lnTo>
                <a:close/>
              </a:path>
              <a:path w="9681845" h="4613910">
                <a:moveTo>
                  <a:pt x="7062742" y="1261513"/>
                </a:moveTo>
                <a:lnTo>
                  <a:pt x="7054566" y="1244307"/>
                </a:lnTo>
                <a:lnTo>
                  <a:pt x="7097581" y="1223867"/>
                </a:lnTo>
                <a:lnTo>
                  <a:pt x="7105757" y="1241073"/>
                </a:lnTo>
                <a:lnTo>
                  <a:pt x="7062742" y="1261513"/>
                </a:lnTo>
                <a:close/>
              </a:path>
              <a:path w="9681845" h="4613910">
                <a:moveTo>
                  <a:pt x="7148773" y="1220633"/>
                </a:moveTo>
                <a:lnTo>
                  <a:pt x="7140596" y="1203427"/>
                </a:lnTo>
                <a:lnTo>
                  <a:pt x="7183612" y="1182987"/>
                </a:lnTo>
                <a:lnTo>
                  <a:pt x="7191789" y="1200193"/>
                </a:lnTo>
                <a:lnTo>
                  <a:pt x="7148773" y="1220633"/>
                </a:lnTo>
                <a:close/>
              </a:path>
              <a:path w="9681845" h="4613910">
                <a:moveTo>
                  <a:pt x="7234804" y="1179753"/>
                </a:moveTo>
                <a:lnTo>
                  <a:pt x="7226628" y="1162547"/>
                </a:lnTo>
                <a:lnTo>
                  <a:pt x="7269644" y="1142107"/>
                </a:lnTo>
                <a:lnTo>
                  <a:pt x="7277820" y="1159313"/>
                </a:lnTo>
                <a:lnTo>
                  <a:pt x="7234804" y="1179753"/>
                </a:lnTo>
                <a:close/>
              </a:path>
              <a:path w="9681845" h="4613910">
                <a:moveTo>
                  <a:pt x="7320835" y="1138873"/>
                </a:moveTo>
                <a:lnTo>
                  <a:pt x="7312659" y="1121666"/>
                </a:lnTo>
                <a:lnTo>
                  <a:pt x="7355675" y="1101227"/>
                </a:lnTo>
                <a:lnTo>
                  <a:pt x="7363851" y="1118433"/>
                </a:lnTo>
                <a:lnTo>
                  <a:pt x="7320835" y="1138873"/>
                </a:lnTo>
                <a:close/>
              </a:path>
              <a:path w="9681845" h="4613910">
                <a:moveTo>
                  <a:pt x="7406867" y="1097993"/>
                </a:moveTo>
                <a:lnTo>
                  <a:pt x="7398691" y="1080787"/>
                </a:lnTo>
                <a:lnTo>
                  <a:pt x="7441707" y="1060347"/>
                </a:lnTo>
                <a:lnTo>
                  <a:pt x="7449883" y="1077553"/>
                </a:lnTo>
                <a:lnTo>
                  <a:pt x="7406867" y="1097993"/>
                </a:lnTo>
                <a:close/>
              </a:path>
              <a:path w="9681845" h="4613910">
                <a:moveTo>
                  <a:pt x="7492898" y="1057113"/>
                </a:moveTo>
                <a:lnTo>
                  <a:pt x="7484722" y="1039907"/>
                </a:lnTo>
                <a:lnTo>
                  <a:pt x="7527737" y="1019467"/>
                </a:lnTo>
                <a:lnTo>
                  <a:pt x="7535914" y="1036673"/>
                </a:lnTo>
                <a:lnTo>
                  <a:pt x="7492898" y="1057113"/>
                </a:lnTo>
                <a:close/>
              </a:path>
              <a:path w="9681845" h="4613910">
                <a:moveTo>
                  <a:pt x="7578929" y="1016233"/>
                </a:moveTo>
                <a:lnTo>
                  <a:pt x="7570753" y="999027"/>
                </a:lnTo>
                <a:lnTo>
                  <a:pt x="7613769" y="978587"/>
                </a:lnTo>
                <a:lnTo>
                  <a:pt x="7621945" y="995793"/>
                </a:lnTo>
                <a:lnTo>
                  <a:pt x="7578929" y="1016233"/>
                </a:lnTo>
                <a:close/>
              </a:path>
              <a:path w="9681845" h="4613910">
                <a:moveTo>
                  <a:pt x="7664961" y="975353"/>
                </a:moveTo>
                <a:lnTo>
                  <a:pt x="7656785" y="958147"/>
                </a:lnTo>
                <a:lnTo>
                  <a:pt x="7699800" y="937707"/>
                </a:lnTo>
                <a:lnTo>
                  <a:pt x="7707976" y="954913"/>
                </a:lnTo>
                <a:lnTo>
                  <a:pt x="7664961" y="975353"/>
                </a:lnTo>
                <a:close/>
              </a:path>
              <a:path w="9681845" h="4613910">
                <a:moveTo>
                  <a:pt x="7750992" y="934473"/>
                </a:moveTo>
                <a:lnTo>
                  <a:pt x="7742816" y="917266"/>
                </a:lnTo>
                <a:lnTo>
                  <a:pt x="7785831" y="896826"/>
                </a:lnTo>
                <a:lnTo>
                  <a:pt x="7794008" y="914033"/>
                </a:lnTo>
                <a:lnTo>
                  <a:pt x="7750992" y="934473"/>
                </a:lnTo>
                <a:close/>
              </a:path>
              <a:path w="9681845" h="4613910">
                <a:moveTo>
                  <a:pt x="7837023" y="893593"/>
                </a:moveTo>
                <a:lnTo>
                  <a:pt x="7828847" y="876386"/>
                </a:lnTo>
                <a:lnTo>
                  <a:pt x="7871863" y="855946"/>
                </a:lnTo>
                <a:lnTo>
                  <a:pt x="7880039" y="873153"/>
                </a:lnTo>
                <a:lnTo>
                  <a:pt x="7837023" y="893593"/>
                </a:lnTo>
                <a:close/>
              </a:path>
              <a:path w="9681845" h="4613910">
                <a:moveTo>
                  <a:pt x="7923054" y="852713"/>
                </a:moveTo>
                <a:lnTo>
                  <a:pt x="7914878" y="835506"/>
                </a:lnTo>
                <a:lnTo>
                  <a:pt x="7957894" y="815066"/>
                </a:lnTo>
                <a:lnTo>
                  <a:pt x="7966070" y="832273"/>
                </a:lnTo>
                <a:lnTo>
                  <a:pt x="7923054" y="852713"/>
                </a:lnTo>
                <a:close/>
              </a:path>
              <a:path w="9681845" h="4613910">
                <a:moveTo>
                  <a:pt x="8009086" y="811833"/>
                </a:moveTo>
                <a:lnTo>
                  <a:pt x="8000910" y="794626"/>
                </a:lnTo>
                <a:lnTo>
                  <a:pt x="8043926" y="774186"/>
                </a:lnTo>
                <a:lnTo>
                  <a:pt x="8052102" y="791392"/>
                </a:lnTo>
                <a:lnTo>
                  <a:pt x="8009086" y="811833"/>
                </a:lnTo>
                <a:close/>
              </a:path>
              <a:path w="9681845" h="4613910">
                <a:moveTo>
                  <a:pt x="8095117" y="770952"/>
                </a:moveTo>
                <a:lnTo>
                  <a:pt x="8086941" y="753746"/>
                </a:lnTo>
                <a:lnTo>
                  <a:pt x="8129956" y="733306"/>
                </a:lnTo>
                <a:lnTo>
                  <a:pt x="8138133" y="750512"/>
                </a:lnTo>
                <a:lnTo>
                  <a:pt x="8095117" y="770952"/>
                </a:lnTo>
                <a:close/>
              </a:path>
              <a:path w="9681845" h="4613910">
                <a:moveTo>
                  <a:pt x="8181149" y="730072"/>
                </a:moveTo>
                <a:lnTo>
                  <a:pt x="8172972" y="712866"/>
                </a:lnTo>
                <a:lnTo>
                  <a:pt x="8215988" y="692426"/>
                </a:lnTo>
                <a:lnTo>
                  <a:pt x="8224164" y="709632"/>
                </a:lnTo>
                <a:lnTo>
                  <a:pt x="8181149" y="730072"/>
                </a:lnTo>
                <a:close/>
              </a:path>
              <a:path w="9681845" h="4613910">
                <a:moveTo>
                  <a:pt x="8267180" y="689192"/>
                </a:moveTo>
                <a:lnTo>
                  <a:pt x="8259004" y="671986"/>
                </a:lnTo>
                <a:lnTo>
                  <a:pt x="8302019" y="651546"/>
                </a:lnTo>
                <a:lnTo>
                  <a:pt x="8310195" y="668752"/>
                </a:lnTo>
                <a:lnTo>
                  <a:pt x="8267180" y="689192"/>
                </a:lnTo>
                <a:close/>
              </a:path>
              <a:path w="9681845" h="4613910">
                <a:moveTo>
                  <a:pt x="8353211" y="648312"/>
                </a:moveTo>
                <a:lnTo>
                  <a:pt x="8345035" y="631106"/>
                </a:lnTo>
                <a:lnTo>
                  <a:pt x="8388050" y="610666"/>
                </a:lnTo>
                <a:lnTo>
                  <a:pt x="8396227" y="627872"/>
                </a:lnTo>
                <a:lnTo>
                  <a:pt x="8353211" y="648312"/>
                </a:lnTo>
                <a:close/>
              </a:path>
              <a:path w="9681845" h="4613910">
                <a:moveTo>
                  <a:pt x="8439242" y="607432"/>
                </a:moveTo>
                <a:lnTo>
                  <a:pt x="8431066" y="590226"/>
                </a:lnTo>
                <a:lnTo>
                  <a:pt x="8474082" y="569786"/>
                </a:lnTo>
                <a:lnTo>
                  <a:pt x="8482258" y="586992"/>
                </a:lnTo>
                <a:lnTo>
                  <a:pt x="8439242" y="607432"/>
                </a:lnTo>
                <a:close/>
              </a:path>
              <a:path w="9681845" h="4613910">
                <a:moveTo>
                  <a:pt x="8525273" y="566552"/>
                </a:moveTo>
                <a:lnTo>
                  <a:pt x="8517097" y="549346"/>
                </a:lnTo>
                <a:lnTo>
                  <a:pt x="8560113" y="528906"/>
                </a:lnTo>
                <a:lnTo>
                  <a:pt x="8568289" y="546112"/>
                </a:lnTo>
                <a:lnTo>
                  <a:pt x="8525273" y="566552"/>
                </a:lnTo>
                <a:close/>
              </a:path>
              <a:path w="9681845" h="4613910">
                <a:moveTo>
                  <a:pt x="8611305" y="525672"/>
                </a:moveTo>
                <a:lnTo>
                  <a:pt x="8603129" y="508466"/>
                </a:lnTo>
                <a:lnTo>
                  <a:pt x="8646145" y="488026"/>
                </a:lnTo>
                <a:lnTo>
                  <a:pt x="8654321" y="505232"/>
                </a:lnTo>
                <a:lnTo>
                  <a:pt x="8611305" y="525672"/>
                </a:lnTo>
                <a:close/>
              </a:path>
              <a:path w="9681845" h="4613910">
                <a:moveTo>
                  <a:pt x="8697336" y="484792"/>
                </a:moveTo>
                <a:lnTo>
                  <a:pt x="8689160" y="467586"/>
                </a:lnTo>
                <a:lnTo>
                  <a:pt x="8732175" y="447146"/>
                </a:lnTo>
                <a:lnTo>
                  <a:pt x="8740352" y="464352"/>
                </a:lnTo>
                <a:lnTo>
                  <a:pt x="8697336" y="484792"/>
                </a:lnTo>
                <a:close/>
              </a:path>
              <a:path w="9681845" h="4613910">
                <a:moveTo>
                  <a:pt x="8783368" y="443912"/>
                </a:moveTo>
                <a:lnTo>
                  <a:pt x="8775191" y="426706"/>
                </a:lnTo>
                <a:lnTo>
                  <a:pt x="8818207" y="406266"/>
                </a:lnTo>
                <a:lnTo>
                  <a:pt x="8826383" y="423472"/>
                </a:lnTo>
                <a:lnTo>
                  <a:pt x="8783368" y="443912"/>
                </a:lnTo>
                <a:close/>
              </a:path>
              <a:path w="9681845" h="4613910">
                <a:moveTo>
                  <a:pt x="8869399" y="403032"/>
                </a:moveTo>
                <a:lnTo>
                  <a:pt x="8861223" y="385826"/>
                </a:lnTo>
                <a:lnTo>
                  <a:pt x="8904238" y="365386"/>
                </a:lnTo>
                <a:lnTo>
                  <a:pt x="8912414" y="382592"/>
                </a:lnTo>
                <a:lnTo>
                  <a:pt x="8869399" y="403032"/>
                </a:lnTo>
                <a:close/>
              </a:path>
              <a:path w="9681845" h="4613910">
                <a:moveTo>
                  <a:pt x="8955430" y="362152"/>
                </a:moveTo>
                <a:lnTo>
                  <a:pt x="8947254" y="344946"/>
                </a:lnTo>
                <a:lnTo>
                  <a:pt x="8990269" y="324506"/>
                </a:lnTo>
                <a:lnTo>
                  <a:pt x="8998446" y="341712"/>
                </a:lnTo>
                <a:lnTo>
                  <a:pt x="8955430" y="362152"/>
                </a:lnTo>
                <a:close/>
              </a:path>
              <a:path w="9681845" h="4613910">
                <a:moveTo>
                  <a:pt x="9041461" y="321272"/>
                </a:moveTo>
                <a:lnTo>
                  <a:pt x="9033285" y="304066"/>
                </a:lnTo>
                <a:lnTo>
                  <a:pt x="9076301" y="283626"/>
                </a:lnTo>
                <a:lnTo>
                  <a:pt x="9084477" y="300832"/>
                </a:lnTo>
                <a:lnTo>
                  <a:pt x="9041461" y="321272"/>
                </a:lnTo>
                <a:close/>
              </a:path>
              <a:path w="9681845" h="4613910">
                <a:moveTo>
                  <a:pt x="9127493" y="280392"/>
                </a:moveTo>
                <a:lnTo>
                  <a:pt x="9119316" y="263186"/>
                </a:lnTo>
                <a:lnTo>
                  <a:pt x="9162332" y="242746"/>
                </a:lnTo>
                <a:lnTo>
                  <a:pt x="9170508" y="259952"/>
                </a:lnTo>
                <a:lnTo>
                  <a:pt x="9127493" y="280392"/>
                </a:lnTo>
                <a:close/>
              </a:path>
              <a:path w="9681845" h="4613910">
                <a:moveTo>
                  <a:pt x="9213524" y="239512"/>
                </a:moveTo>
                <a:lnTo>
                  <a:pt x="9205348" y="222306"/>
                </a:lnTo>
                <a:lnTo>
                  <a:pt x="9248364" y="201866"/>
                </a:lnTo>
                <a:lnTo>
                  <a:pt x="9256540" y="219072"/>
                </a:lnTo>
                <a:lnTo>
                  <a:pt x="9213524" y="239512"/>
                </a:lnTo>
                <a:close/>
              </a:path>
              <a:path w="9681845" h="4613910">
                <a:moveTo>
                  <a:pt x="9299555" y="198632"/>
                </a:moveTo>
                <a:lnTo>
                  <a:pt x="9291379" y="181426"/>
                </a:lnTo>
                <a:lnTo>
                  <a:pt x="9334394" y="160986"/>
                </a:lnTo>
                <a:lnTo>
                  <a:pt x="9342571" y="178192"/>
                </a:lnTo>
                <a:lnTo>
                  <a:pt x="9299555" y="198632"/>
                </a:lnTo>
                <a:close/>
              </a:path>
              <a:path w="9681845" h="4613910">
                <a:moveTo>
                  <a:pt x="9385587" y="157752"/>
                </a:moveTo>
                <a:lnTo>
                  <a:pt x="9377410" y="140546"/>
                </a:lnTo>
                <a:lnTo>
                  <a:pt x="9420426" y="120106"/>
                </a:lnTo>
                <a:lnTo>
                  <a:pt x="9428602" y="137312"/>
                </a:lnTo>
                <a:lnTo>
                  <a:pt x="9385587" y="157752"/>
                </a:lnTo>
                <a:close/>
              </a:path>
              <a:path w="9681845" h="4613910">
                <a:moveTo>
                  <a:pt x="9471618" y="116872"/>
                </a:moveTo>
                <a:lnTo>
                  <a:pt x="9463442" y="99666"/>
                </a:lnTo>
                <a:lnTo>
                  <a:pt x="9506457" y="79225"/>
                </a:lnTo>
                <a:lnTo>
                  <a:pt x="9514633" y="96432"/>
                </a:lnTo>
                <a:lnTo>
                  <a:pt x="9471618" y="116872"/>
                </a:lnTo>
                <a:close/>
              </a:path>
              <a:path w="9681845" h="4613910">
                <a:moveTo>
                  <a:pt x="9557649" y="75992"/>
                </a:moveTo>
                <a:lnTo>
                  <a:pt x="9549473" y="58785"/>
                </a:lnTo>
                <a:lnTo>
                  <a:pt x="9592489" y="38345"/>
                </a:lnTo>
                <a:lnTo>
                  <a:pt x="9600665" y="55552"/>
                </a:lnTo>
                <a:lnTo>
                  <a:pt x="9557649" y="75992"/>
                </a:lnTo>
                <a:close/>
              </a:path>
              <a:path w="9681845" h="4613910">
                <a:moveTo>
                  <a:pt x="9643680" y="35112"/>
                </a:moveTo>
                <a:lnTo>
                  <a:pt x="9635504" y="17905"/>
                </a:lnTo>
                <a:lnTo>
                  <a:pt x="9673187" y="0"/>
                </a:lnTo>
                <a:lnTo>
                  <a:pt x="9681363" y="17206"/>
                </a:lnTo>
                <a:lnTo>
                  <a:pt x="9643680" y="35112"/>
                </a:lnTo>
                <a:close/>
              </a:path>
            </a:pathLst>
          </a:custGeom>
          <a:solidFill>
            <a:srgbClr val="D5454F"/>
          </a:solidFill>
          <a:ln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7F914F-2536-4624-F425-86997C0EDFA6}"/>
              </a:ext>
            </a:extLst>
          </p:cNvPr>
          <p:cNvSpPr txBox="1"/>
          <p:nvPr/>
        </p:nvSpPr>
        <p:spPr>
          <a:xfrm>
            <a:off x="7422775" y="43517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a positive relationship </a:t>
            </a:r>
          </a:p>
          <a:p>
            <a:r>
              <a:rPr lang="en-US" dirty="0"/>
              <a:t>between Patients/Bed &amp; Deaths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5306" y="6179437"/>
            <a:ext cx="821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47" dirty="0">
                <a:latin typeface="Segoe UI"/>
                <a:cs typeface="Segoe UI"/>
              </a:rPr>
              <a:t>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06" y="3577723"/>
            <a:ext cx="821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47" dirty="0">
                <a:latin typeface="Segoe UI"/>
                <a:cs typeface="Segoe UI"/>
              </a:rPr>
              <a:t>4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306" y="2276866"/>
            <a:ext cx="821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47" dirty="0">
                <a:latin typeface="Segoe UI"/>
                <a:cs typeface="Segoe UI"/>
              </a:rPr>
              <a:t>6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306" y="976009"/>
            <a:ext cx="821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47" dirty="0">
                <a:latin typeface="Segoe UI"/>
                <a:cs typeface="Segoe UI"/>
              </a:rPr>
              <a:t>8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562" y="6417469"/>
            <a:ext cx="575667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66" dirty="0">
                <a:latin typeface="Trebuchet MS"/>
                <a:cs typeface="Trebuchet MS"/>
              </a:rPr>
              <a:t>Continent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792" y="2790969"/>
            <a:ext cx="153888" cy="1187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56" dirty="0">
                <a:latin typeface="Trebuchet MS"/>
                <a:cs typeface="Trebuchet MS"/>
              </a:rPr>
              <a:t>Average</a:t>
            </a:r>
            <a:r>
              <a:rPr sz="1125" spc="-47" dirty="0">
                <a:latin typeface="Trebuchet MS"/>
                <a:cs typeface="Trebuchet MS"/>
              </a:rPr>
              <a:t> </a:t>
            </a:r>
            <a:r>
              <a:rPr sz="1125" spc="-80" dirty="0">
                <a:latin typeface="Trebuchet MS"/>
                <a:cs typeface="Trebuchet MS"/>
              </a:rPr>
              <a:t>Patient/Bed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9436" y="6283524"/>
            <a:ext cx="7155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latin typeface="Segoe UI"/>
                <a:cs typeface="Segoe UI"/>
              </a:rPr>
              <a:t>North </a:t>
            </a:r>
            <a:r>
              <a:rPr sz="844" spc="-9" dirty="0">
                <a:latin typeface="Segoe UI"/>
                <a:cs typeface="Segoe UI"/>
              </a:rPr>
              <a:t>America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466" y="6283524"/>
            <a:ext cx="29408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Africa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4204" y="6283524"/>
            <a:ext cx="21907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Asia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8065" y="6283524"/>
            <a:ext cx="3577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Europe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7412" y="6283524"/>
            <a:ext cx="40600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Oceania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6161" y="6283524"/>
            <a:ext cx="7155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latin typeface="Segoe UI"/>
                <a:cs typeface="Segoe UI"/>
              </a:rPr>
              <a:t>South </a:t>
            </a:r>
            <a:r>
              <a:rPr sz="844" spc="-9" dirty="0">
                <a:latin typeface="Segoe UI"/>
                <a:cs typeface="Segoe UI"/>
              </a:rPr>
              <a:t>America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22302" y="5800017"/>
            <a:ext cx="1284089" cy="460177"/>
          </a:xfrm>
          <a:custGeom>
            <a:avLst/>
            <a:gdLst/>
            <a:ahLst/>
            <a:cxnLst/>
            <a:rect l="l" t="t" r="r" b="b"/>
            <a:pathLst>
              <a:path w="1369695" h="490854">
                <a:moveTo>
                  <a:pt x="1369358" y="490339"/>
                </a:moveTo>
                <a:lnTo>
                  <a:pt x="0" y="490339"/>
                </a:lnTo>
                <a:lnTo>
                  <a:pt x="0" y="0"/>
                </a:lnTo>
                <a:lnTo>
                  <a:pt x="1369358" y="0"/>
                </a:lnTo>
                <a:lnTo>
                  <a:pt x="1369358" y="49033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7" name="object 17"/>
          <p:cNvSpPr/>
          <p:nvPr/>
        </p:nvSpPr>
        <p:spPr>
          <a:xfrm>
            <a:off x="6475646" y="5897078"/>
            <a:ext cx="1284089" cy="363141"/>
          </a:xfrm>
          <a:custGeom>
            <a:avLst/>
            <a:gdLst/>
            <a:ahLst/>
            <a:cxnLst/>
            <a:rect l="l" t="t" r="r" b="b"/>
            <a:pathLst>
              <a:path w="1369695" h="387350">
                <a:moveTo>
                  <a:pt x="1369358" y="386806"/>
                </a:moveTo>
                <a:lnTo>
                  <a:pt x="0" y="386806"/>
                </a:lnTo>
                <a:lnTo>
                  <a:pt x="0" y="0"/>
                </a:lnTo>
                <a:lnTo>
                  <a:pt x="1369358" y="0"/>
                </a:lnTo>
                <a:lnTo>
                  <a:pt x="1369358" y="38680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8" name="object 18"/>
          <p:cNvSpPr/>
          <p:nvPr/>
        </p:nvSpPr>
        <p:spPr>
          <a:xfrm>
            <a:off x="8128992" y="5964297"/>
            <a:ext cx="1284089" cy="295870"/>
          </a:xfrm>
          <a:custGeom>
            <a:avLst/>
            <a:gdLst/>
            <a:ahLst/>
            <a:cxnLst/>
            <a:rect l="l" t="t" r="r" b="b"/>
            <a:pathLst>
              <a:path w="1369695" h="315595">
                <a:moveTo>
                  <a:pt x="1369358" y="315108"/>
                </a:moveTo>
                <a:lnTo>
                  <a:pt x="0" y="315108"/>
                </a:lnTo>
                <a:lnTo>
                  <a:pt x="0" y="0"/>
                </a:lnTo>
                <a:lnTo>
                  <a:pt x="1369358" y="0"/>
                </a:lnTo>
                <a:lnTo>
                  <a:pt x="1369358" y="31510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9" name="object 19"/>
          <p:cNvSpPr/>
          <p:nvPr/>
        </p:nvSpPr>
        <p:spPr>
          <a:xfrm>
            <a:off x="9782337" y="6038462"/>
            <a:ext cx="1284089" cy="221456"/>
          </a:xfrm>
          <a:custGeom>
            <a:avLst/>
            <a:gdLst/>
            <a:ahLst/>
            <a:cxnLst/>
            <a:rect l="l" t="t" r="r" b="b"/>
            <a:pathLst>
              <a:path w="1369695" h="236220">
                <a:moveTo>
                  <a:pt x="1369358" y="235997"/>
                </a:moveTo>
                <a:lnTo>
                  <a:pt x="0" y="235997"/>
                </a:lnTo>
                <a:lnTo>
                  <a:pt x="0" y="0"/>
                </a:lnTo>
                <a:lnTo>
                  <a:pt x="1369358" y="0"/>
                </a:lnTo>
                <a:lnTo>
                  <a:pt x="1369358" y="23599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1" name="object 21"/>
          <p:cNvSpPr/>
          <p:nvPr/>
        </p:nvSpPr>
        <p:spPr>
          <a:xfrm>
            <a:off x="1515606" y="727150"/>
            <a:ext cx="2937272" cy="5532834"/>
          </a:xfrm>
          <a:custGeom>
            <a:avLst/>
            <a:gdLst/>
            <a:ahLst/>
            <a:cxnLst/>
            <a:rect l="l" t="t" r="r" b="b"/>
            <a:pathLst>
              <a:path w="3133090" h="5901690">
                <a:moveTo>
                  <a:pt x="1369352" y="0"/>
                </a:moveTo>
                <a:lnTo>
                  <a:pt x="0" y="0"/>
                </a:lnTo>
                <a:lnTo>
                  <a:pt x="0" y="5901398"/>
                </a:lnTo>
                <a:lnTo>
                  <a:pt x="1369352" y="5901398"/>
                </a:lnTo>
                <a:lnTo>
                  <a:pt x="1369352" y="0"/>
                </a:lnTo>
                <a:close/>
              </a:path>
              <a:path w="3133090" h="5901690">
                <a:moveTo>
                  <a:pt x="3132925" y="3069196"/>
                </a:moveTo>
                <a:lnTo>
                  <a:pt x="1763572" y="3069196"/>
                </a:lnTo>
                <a:lnTo>
                  <a:pt x="1763572" y="5901398"/>
                </a:lnTo>
                <a:lnTo>
                  <a:pt x="3132925" y="5901398"/>
                </a:lnTo>
                <a:lnTo>
                  <a:pt x="3132925" y="3069196"/>
                </a:lnTo>
                <a:close/>
              </a:path>
            </a:pathLst>
          </a:custGeom>
          <a:solidFill>
            <a:srgbClr val="FF7E79"/>
          </a:solidFill>
          <a:ln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3" name="object 23"/>
          <p:cNvSpPr/>
          <p:nvPr/>
        </p:nvSpPr>
        <p:spPr>
          <a:xfrm>
            <a:off x="11748491" y="5374741"/>
            <a:ext cx="17859" cy="26789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49" y="28574"/>
                </a:moveTo>
                <a:lnTo>
                  <a:pt x="0" y="28574"/>
                </a:lnTo>
                <a:lnTo>
                  <a:pt x="0" y="0"/>
                </a:lnTo>
                <a:lnTo>
                  <a:pt x="19049" y="0"/>
                </a:lnTo>
                <a:lnTo>
                  <a:pt x="19049" y="28574"/>
                </a:lnTo>
                <a:close/>
              </a:path>
            </a:pathLst>
          </a:custGeom>
          <a:solidFill>
            <a:srgbClr val="D5454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4" name="object 24"/>
          <p:cNvSpPr txBox="1"/>
          <p:nvPr/>
        </p:nvSpPr>
        <p:spPr>
          <a:xfrm>
            <a:off x="695306" y="4878579"/>
            <a:ext cx="36790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47" dirty="0">
                <a:latin typeface="Segoe UI"/>
                <a:cs typeface="Segoe UI"/>
              </a:rPr>
              <a:t>2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039" y="178653"/>
            <a:ext cx="2259211" cy="48503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70" dirty="0">
                <a:latin typeface="Trebuchet MS"/>
                <a:cs typeface="Trebuchet MS"/>
              </a:rPr>
              <a:t>Average</a:t>
            </a:r>
            <a:r>
              <a:rPr sz="1313" spc="-61" dirty="0">
                <a:latin typeface="Trebuchet MS"/>
                <a:cs typeface="Trebuchet MS"/>
              </a:rPr>
              <a:t> </a:t>
            </a:r>
            <a:r>
              <a:rPr sz="1313" spc="-103" dirty="0">
                <a:latin typeface="Trebuchet MS"/>
                <a:cs typeface="Trebuchet MS"/>
              </a:rPr>
              <a:t>Patient/Bed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Continent</a:t>
            </a:r>
            <a:endParaRPr sz="1313">
              <a:latin typeface="Trebuchet MS"/>
              <a:cs typeface="Trebuchet MS"/>
            </a:endParaRPr>
          </a:p>
          <a:p>
            <a:pPr marR="498872" algn="r">
              <a:spcBef>
                <a:spcPts val="1144"/>
              </a:spcBef>
            </a:pPr>
            <a:r>
              <a:rPr sz="844" spc="-19" dirty="0">
                <a:latin typeface="Segoe UI"/>
                <a:cs typeface="Segoe UI"/>
              </a:rPr>
              <a:t>8.51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0710" y="3401546"/>
            <a:ext cx="2208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4.08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4055" y="5597043"/>
            <a:ext cx="2208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0.71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7400" y="5694106"/>
            <a:ext cx="2208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0.56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0746" y="5761323"/>
            <a:ext cx="2208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0.45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14091" y="5835489"/>
            <a:ext cx="2208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0.34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074F3A5C-0824-CD44-4529-7A413F00DC01}"/>
              </a:ext>
            </a:extLst>
          </p:cNvPr>
          <p:cNvSpPr txBox="1"/>
          <p:nvPr/>
        </p:nvSpPr>
        <p:spPr>
          <a:xfrm>
            <a:off x="10095266" y="5104908"/>
            <a:ext cx="1671084" cy="19668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00" spc="-19" dirty="0">
                <a:solidFill>
                  <a:srgbClr val="FF7E79"/>
                </a:solidFill>
                <a:latin typeface="Segoe UI"/>
                <a:cs typeface="Segoe UI"/>
              </a:rPr>
              <a:t>1.34</a:t>
            </a:r>
            <a:r>
              <a:rPr lang="en-US" sz="1200" spc="-19" dirty="0">
                <a:latin typeface="Segoe UI"/>
                <a:cs typeface="Segoe UI"/>
              </a:rPr>
              <a:t> Average Patient/Bed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40035F56-9F8D-3A1F-BD8D-8B68DCBD4F36}"/>
              </a:ext>
            </a:extLst>
          </p:cNvPr>
          <p:cNvSpPr/>
          <p:nvPr/>
        </p:nvSpPr>
        <p:spPr>
          <a:xfrm>
            <a:off x="1513843" y="717568"/>
            <a:ext cx="2937272" cy="5532834"/>
          </a:xfrm>
          <a:custGeom>
            <a:avLst/>
            <a:gdLst/>
            <a:ahLst/>
            <a:cxnLst/>
            <a:rect l="l" t="t" r="r" b="b"/>
            <a:pathLst>
              <a:path w="3133090" h="5901690">
                <a:moveTo>
                  <a:pt x="1369352" y="0"/>
                </a:moveTo>
                <a:lnTo>
                  <a:pt x="0" y="0"/>
                </a:lnTo>
                <a:lnTo>
                  <a:pt x="0" y="5901398"/>
                </a:lnTo>
                <a:lnTo>
                  <a:pt x="1369352" y="5901398"/>
                </a:lnTo>
                <a:lnTo>
                  <a:pt x="1369352" y="0"/>
                </a:lnTo>
                <a:close/>
              </a:path>
              <a:path w="3133090" h="5901690">
                <a:moveTo>
                  <a:pt x="3132925" y="3069196"/>
                </a:moveTo>
                <a:lnTo>
                  <a:pt x="1763572" y="3069196"/>
                </a:lnTo>
                <a:lnTo>
                  <a:pt x="1763572" y="5901398"/>
                </a:lnTo>
                <a:lnTo>
                  <a:pt x="3132925" y="5901398"/>
                </a:lnTo>
                <a:lnTo>
                  <a:pt x="3132925" y="306919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2" name="object 22"/>
          <p:cNvSpPr/>
          <p:nvPr/>
        </p:nvSpPr>
        <p:spPr>
          <a:xfrm>
            <a:off x="854273" y="5388136"/>
            <a:ext cx="10849570" cy="0"/>
          </a:xfrm>
          <a:custGeom>
            <a:avLst/>
            <a:gdLst/>
            <a:ahLst/>
            <a:cxnLst/>
            <a:rect l="l" t="t" r="r" b="b"/>
            <a:pathLst>
              <a:path w="11572875">
                <a:moveTo>
                  <a:pt x="0" y="0"/>
                </a:moveTo>
                <a:lnTo>
                  <a:pt x="11572874" y="0"/>
                </a:lnTo>
              </a:path>
            </a:pathLst>
          </a:custGeom>
          <a:ln w="28574">
            <a:solidFill>
              <a:srgbClr val="FF7E79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A804B-0B3F-DE13-43FC-AD5EFCAEE279}"/>
              </a:ext>
            </a:extLst>
          </p:cNvPr>
          <p:cNvSpPr txBox="1"/>
          <p:nvPr/>
        </p:nvSpPr>
        <p:spPr>
          <a:xfrm>
            <a:off x="5083229" y="2024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North America &amp; Africa have a higher-than-average Patient/Bed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9BBF-FC39-1F59-3104-8BE91FF36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3EE3-C868-3E18-947F-5225FF2FA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996" y="2414016"/>
            <a:ext cx="10486008" cy="2029967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  <a:effectLst/>
                <a:latin typeface="Poppins SemiBold" pitchFamily="2" charset="77"/>
              </a:rPr>
              <a:t>North American and African countries exhibit a higher patient-to-bed ratio compared to the average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50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C3B-7E49-F26F-E1F2-A7CA83A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9" y="1268415"/>
            <a:ext cx="3469871" cy="4321175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5A45-AFBE-3A16-2E3E-58EA52A857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46530" y="2056945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2092-72E6-A163-CAB8-1DB401E62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02225" y="2056945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 dirty="0"/>
              <a:t>Data Background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4B4B-D9B5-C194-0498-FD5FE0546F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46530" y="3872168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76FE0-695C-8726-F2A8-31D22D234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2225" y="3872169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0B7D44-B363-E5AA-D6EA-8CC27D6AA1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30235" y="2056944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316B1A-9C9D-BB47-F905-68983643D3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930" y="1935249"/>
            <a:ext cx="2569464" cy="821794"/>
          </a:xfrm>
        </p:spPr>
        <p:txBody>
          <a:bodyPr>
            <a:noAutofit/>
          </a:bodyPr>
          <a:lstStyle/>
          <a:p>
            <a:pPr lvl="0"/>
            <a:r>
              <a:rPr lang="en-US" altLang="zh-CN" dirty="0"/>
              <a:t>Underlying Factors</a:t>
            </a:r>
            <a:endParaRPr lang="zh-CN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6B43DD-7017-30BE-5702-84DC55F4CB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30235" y="3872166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BBA328-93D2-C205-3EC6-4298FFC91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85930" y="3595401"/>
            <a:ext cx="2569464" cy="1131933"/>
          </a:xfrm>
        </p:spPr>
        <p:txBody>
          <a:bodyPr>
            <a:noAutofit/>
          </a:bodyPr>
          <a:lstStyle/>
          <a:p>
            <a:pPr lvl="0"/>
            <a:r>
              <a:rPr lang="en-US" altLang="zh-CN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0161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B104-B4BB-38BC-0007-1CCCB611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0121-EA95-04CB-6AB6-96DBD8D6F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>
            <a:noAutofit/>
          </a:bodyPr>
          <a:lstStyle/>
          <a:p>
            <a:r>
              <a:rPr lang="en-US" altLang="zh-CN" dirty="0"/>
              <a:t>4. Recommendation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38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DA6-39CA-36D2-105E-AF06725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9" y="500240"/>
            <a:ext cx="11475604" cy="1073476"/>
          </a:xfrm>
        </p:spPr>
        <p:txBody>
          <a:bodyPr anchor="ctr">
            <a:normAutofit/>
          </a:bodyPr>
          <a:lstStyle/>
          <a:p>
            <a:r>
              <a:rPr lang="en-US" altLang="zh-CN" noProof="0" dirty="0"/>
              <a:t>Recommendations</a:t>
            </a:r>
            <a:endParaRPr lang="zh-CN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E429238-114D-8BAD-1FB7-23BDDA638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93" y="3292427"/>
            <a:ext cx="502235" cy="27314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6AFA-0585-0EE2-ACCC-8C82212EF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3" cy="619136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Gear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4091-2A90-64BE-0EAC-32A584F5D9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6"/>
            <a:ext cx="2607483" cy="15867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To increase GDP per capita to reduce deaths/cases </a:t>
            </a:r>
            <a:endParaRPr lang="en-US" altLang="zh-CN"/>
          </a:p>
          <a:p>
            <a:pPr>
              <a:spcAft>
                <a:spcPts val="600"/>
              </a:spcAft>
            </a:pPr>
            <a:r>
              <a:rPr lang="en-US" altLang="zh-CN" dirty="0"/>
              <a:t>Examples: Investments, Education, Better Policies and Trade</a:t>
            </a:r>
            <a:endParaRPr lang="zh-CN" alt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637B2C1-B456-4210-9340-75BFD3C043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44883" y="3292427"/>
            <a:ext cx="502235" cy="27314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7CE1F-3585-A2EC-D084-24F184714B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3" cy="619136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Mobilization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35532E-D5D2-DBE7-243E-993D23F8B9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6"/>
            <a:ext cx="2607483" cy="15867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To increase the number of hospital beds overall so that patients have adequate care</a:t>
            </a:r>
            <a:endParaRPr lang="zh-CN" alt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3FF9B23-5E11-17AE-C10C-BC130410D72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024668" y="3292427"/>
            <a:ext cx="502235" cy="27314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38C2B-904C-3BC8-F6FE-ABF501BE69E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3" cy="619136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2740C-FCA3-34B6-7A55-D2C4C087296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6"/>
            <a:ext cx="2607483" cy="15867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To include vaccinations and booster data separately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8" grpId="0" build="p"/>
      <p:bldP spid="7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EED4-8E8E-CF63-5C48-9A79761D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876300"/>
            <a:ext cx="5372100" cy="5105400"/>
          </a:xfrm>
        </p:spPr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4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D0BCE8-8B2F-A659-9BAF-387055CB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C8C8-76B4-22AD-F76F-D7E9FD91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9" y="469912"/>
            <a:ext cx="6027061" cy="3626477"/>
          </a:xfrm>
        </p:spPr>
        <p:txBody>
          <a:bodyPr anchor="b" anchorCtr="0"/>
          <a:lstStyle/>
          <a:p>
            <a:r>
              <a:rPr lang="en-US" dirty="0"/>
              <a:t>Coronavirus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0DC77-584F-8B15-6420-EEF0ED93F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9" y="4284648"/>
            <a:ext cx="6027061" cy="124591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E5F5-BFFD-00CF-35F9-F73752BAA0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400" y="5823597"/>
            <a:ext cx="2398389" cy="239712"/>
          </a:xfrm>
        </p:spPr>
        <p:txBody>
          <a:bodyPr/>
          <a:lstStyle/>
          <a:p>
            <a:r>
              <a:rPr lang="en-US" altLang="zh-CN" dirty="0"/>
              <a:t>Leonard Choo</a:t>
            </a:r>
          </a:p>
        </p:txBody>
      </p:sp>
    </p:spTree>
    <p:extLst>
      <p:ext uri="{BB962C8B-B14F-4D97-AF65-F5344CB8AC3E}">
        <p14:creationId xmlns:p14="http://schemas.microsoft.com/office/powerpoint/2010/main" val="350575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0937" y="5649608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937" y="4893109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937" y="4136611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937" y="3380112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937" y="2623612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937" y="1867113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31077" y="5649608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31077" y="4766165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1.4%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1077" y="3882722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1.6%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1077" y="2999277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1.8%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1077" y="2115833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31077" y="1232390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167" y="3308821"/>
            <a:ext cx="153888" cy="425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38" dirty="0">
                <a:latin typeface="Trebuchet MS"/>
                <a:cs typeface="Trebuchet MS"/>
              </a:rPr>
              <a:t>Deaths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1581" y="3033186"/>
            <a:ext cx="153888" cy="9763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47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4204" y="5753695"/>
            <a:ext cx="21490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Low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054" y="5753694"/>
            <a:ext cx="1978223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Medium</a:t>
            </a:r>
            <a:endParaRPr sz="844">
              <a:latin typeface="Segoe UI"/>
              <a:cs typeface="Segoe UI"/>
            </a:endParaRPr>
          </a:p>
          <a:p>
            <a:pPr marL="344686">
              <a:spcBef>
                <a:spcPts val="42"/>
              </a:spcBef>
            </a:pPr>
            <a:r>
              <a:rPr sz="1125" spc="-70" dirty="0">
                <a:latin typeface="Trebuchet MS"/>
                <a:cs typeface="Trebuchet MS"/>
              </a:rPr>
              <a:t>Population</a:t>
            </a:r>
            <a:r>
              <a:rPr sz="1125" spc="-28" dirty="0">
                <a:latin typeface="Trebuchet MS"/>
                <a:cs typeface="Trebuchet MS"/>
              </a:rPr>
              <a:t> </a:t>
            </a:r>
            <a:r>
              <a:rPr sz="1125" spc="-47" dirty="0">
                <a:latin typeface="Trebuchet MS"/>
                <a:cs typeface="Trebuchet MS"/>
              </a:rPr>
              <a:t>Density</a:t>
            </a:r>
            <a:r>
              <a:rPr sz="1125" spc="-23" dirty="0">
                <a:latin typeface="Trebuchet MS"/>
                <a:cs typeface="Trebuchet MS"/>
              </a:rPr>
              <a:t> </a:t>
            </a:r>
            <a:r>
              <a:rPr sz="1125" spc="-42" dirty="0">
                <a:latin typeface="Trebuchet MS"/>
                <a:cs typeface="Trebuchet MS"/>
              </a:rPr>
              <a:t>Category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2034" y="5753695"/>
            <a:ext cx="25003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High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99670" y="5753695"/>
            <a:ext cx="27979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Huge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82440" y="5687977"/>
            <a:ext cx="1451372" cy="42267"/>
          </a:xfrm>
          <a:custGeom>
            <a:avLst/>
            <a:gdLst/>
            <a:ahLst/>
            <a:cxnLst/>
            <a:rect l="l" t="t" r="r" b="b"/>
            <a:pathLst>
              <a:path w="1548129" h="45085">
                <a:moveTo>
                  <a:pt x="1547812" y="44699"/>
                </a:moveTo>
                <a:lnTo>
                  <a:pt x="0" y="44699"/>
                </a:lnTo>
                <a:lnTo>
                  <a:pt x="0" y="0"/>
                </a:lnTo>
                <a:lnTo>
                  <a:pt x="1547812" y="0"/>
                </a:lnTo>
                <a:lnTo>
                  <a:pt x="1547812" y="44699"/>
                </a:lnTo>
                <a:close/>
              </a:path>
            </a:pathLst>
          </a:custGeom>
          <a:solidFill>
            <a:srgbClr val="54D995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3" name="object 23"/>
          <p:cNvSpPr/>
          <p:nvPr/>
        </p:nvSpPr>
        <p:spPr>
          <a:xfrm>
            <a:off x="3012051" y="1307857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80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5" name="object 25"/>
          <p:cNvSpPr/>
          <p:nvPr/>
        </p:nvSpPr>
        <p:spPr>
          <a:xfrm>
            <a:off x="2504314" y="1532893"/>
            <a:ext cx="5236964" cy="4197548"/>
          </a:xfrm>
          <a:custGeom>
            <a:avLst/>
            <a:gdLst/>
            <a:ahLst/>
            <a:cxnLst/>
            <a:rect l="l" t="t" r="r" b="b"/>
            <a:pathLst>
              <a:path w="5586095" h="4477385">
                <a:moveTo>
                  <a:pt x="1547812" y="0"/>
                </a:moveTo>
                <a:lnTo>
                  <a:pt x="0" y="0"/>
                </a:lnTo>
                <a:lnTo>
                  <a:pt x="0" y="4476788"/>
                </a:lnTo>
                <a:lnTo>
                  <a:pt x="1547812" y="4476788"/>
                </a:lnTo>
                <a:lnTo>
                  <a:pt x="1547812" y="0"/>
                </a:lnTo>
                <a:close/>
              </a:path>
              <a:path w="5586095" h="4477385">
                <a:moveTo>
                  <a:pt x="3566706" y="3854234"/>
                </a:moveTo>
                <a:lnTo>
                  <a:pt x="2018893" y="3854234"/>
                </a:lnTo>
                <a:lnTo>
                  <a:pt x="2018893" y="4476788"/>
                </a:lnTo>
                <a:lnTo>
                  <a:pt x="3566706" y="4476788"/>
                </a:lnTo>
                <a:lnTo>
                  <a:pt x="3566706" y="3854234"/>
                </a:lnTo>
                <a:close/>
              </a:path>
              <a:path w="5586095" h="4477385">
                <a:moveTo>
                  <a:pt x="5585587" y="3895382"/>
                </a:moveTo>
                <a:lnTo>
                  <a:pt x="4037774" y="3895382"/>
                </a:lnTo>
                <a:lnTo>
                  <a:pt x="4037774" y="4476788"/>
                </a:lnTo>
                <a:lnTo>
                  <a:pt x="5585587" y="4476788"/>
                </a:lnTo>
                <a:lnTo>
                  <a:pt x="5585587" y="3895382"/>
                </a:lnTo>
                <a:close/>
              </a:path>
            </a:pathLst>
          </a:custGeom>
          <a:solidFill>
            <a:srgbClr val="54D995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6" name="object 26"/>
          <p:cNvSpPr/>
          <p:nvPr/>
        </p:nvSpPr>
        <p:spPr>
          <a:xfrm>
            <a:off x="3261407" y="2195286"/>
            <a:ext cx="5678686" cy="3371253"/>
          </a:xfrm>
          <a:custGeom>
            <a:avLst/>
            <a:gdLst/>
            <a:ahLst/>
            <a:cxnLst/>
            <a:rect l="l" t="t" r="r" b="b"/>
            <a:pathLst>
              <a:path w="6057265" h="3596004">
                <a:moveTo>
                  <a:pt x="0" y="0"/>
                </a:moveTo>
                <a:lnTo>
                  <a:pt x="2018885" y="3431086"/>
                </a:lnTo>
                <a:lnTo>
                  <a:pt x="4037771" y="3595469"/>
                </a:lnTo>
                <a:lnTo>
                  <a:pt x="6056656" y="3069568"/>
                </a:lnTo>
              </a:path>
            </a:pathLst>
          </a:custGeom>
          <a:ln w="28574">
            <a:solidFill>
              <a:srgbClr val="D5454F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7" name="object 27"/>
          <p:cNvSpPr/>
          <p:nvPr/>
        </p:nvSpPr>
        <p:spPr>
          <a:xfrm>
            <a:off x="4904758" y="4921208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8" name="object 28"/>
          <p:cNvSpPr txBox="1"/>
          <p:nvPr/>
        </p:nvSpPr>
        <p:spPr>
          <a:xfrm>
            <a:off x="3071591" y="1312052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2.77M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64297" y="4925404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0.39M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7463" y="4959777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1" name="object 31"/>
          <p:cNvSpPr txBox="1"/>
          <p:nvPr/>
        </p:nvSpPr>
        <p:spPr>
          <a:xfrm>
            <a:off x="6857003" y="4963972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0.36M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90167" y="5462948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3" name="object 33"/>
          <p:cNvSpPr txBox="1"/>
          <p:nvPr/>
        </p:nvSpPr>
        <p:spPr>
          <a:xfrm>
            <a:off x="8749707" y="5467144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0.03M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76743" y="1970258"/>
            <a:ext cx="369689" cy="171450"/>
          </a:xfrm>
          <a:custGeom>
            <a:avLst/>
            <a:gdLst/>
            <a:ahLst/>
            <a:cxnLst/>
            <a:rect l="l" t="t" r="r" b="b"/>
            <a:pathLst>
              <a:path w="394335" h="182880">
                <a:moveTo>
                  <a:pt x="360900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60900" y="0"/>
                </a:lnTo>
                <a:lnTo>
                  <a:pt x="392981" y="28187"/>
                </a:lnTo>
                <a:lnTo>
                  <a:pt x="393947" y="33047"/>
                </a:lnTo>
                <a:lnTo>
                  <a:pt x="393947" y="149832"/>
                </a:lnTo>
                <a:lnTo>
                  <a:pt x="365760" y="181913"/>
                </a:lnTo>
                <a:lnTo>
                  <a:pt x="360900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5" name="object 35"/>
          <p:cNvSpPr txBox="1"/>
          <p:nvPr/>
        </p:nvSpPr>
        <p:spPr>
          <a:xfrm>
            <a:off x="3148251" y="1974453"/>
            <a:ext cx="23872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2.0%</a:t>
            </a:r>
            <a:endParaRPr sz="844" dirty="0">
              <a:latin typeface="Segoe UI"/>
              <a:cs typeface="Segoe U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845" y="1064895"/>
            <a:ext cx="89296" cy="8929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696" y="1064895"/>
            <a:ext cx="89296" cy="8929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217414" y="723364"/>
            <a:ext cx="4048125" cy="46099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56" dirty="0">
                <a:latin typeface="Trebuchet MS"/>
                <a:cs typeface="Trebuchet MS"/>
              </a:rPr>
              <a:t>Deaths </a:t>
            </a:r>
            <a:r>
              <a:rPr sz="1313" spc="-84" dirty="0">
                <a:latin typeface="Trebuchet MS"/>
                <a:cs typeface="Trebuchet MS"/>
              </a:rPr>
              <a:t>and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94" dirty="0">
                <a:latin typeface="Trebuchet MS"/>
                <a:cs typeface="Trebuchet MS"/>
              </a:rPr>
              <a:t>Death/Case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80" dirty="0">
                <a:latin typeface="Trebuchet MS"/>
                <a:cs typeface="Trebuchet MS"/>
              </a:rPr>
              <a:t>Rate</a:t>
            </a:r>
            <a:r>
              <a:rPr sz="1313" spc="-56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52" dirty="0">
                <a:latin typeface="Trebuchet MS"/>
                <a:cs typeface="Trebuchet MS"/>
              </a:rPr>
              <a:t> </a:t>
            </a:r>
            <a:r>
              <a:rPr sz="1313" spc="-80" dirty="0">
                <a:latin typeface="Trebuchet MS"/>
                <a:cs typeface="Trebuchet MS"/>
              </a:rPr>
              <a:t>Population</a:t>
            </a:r>
            <a:r>
              <a:rPr sz="1313" spc="-56" dirty="0">
                <a:latin typeface="Trebuchet MS"/>
                <a:cs typeface="Trebuchet MS"/>
              </a:rPr>
              <a:t> Density </a:t>
            </a:r>
            <a:r>
              <a:rPr sz="1313" spc="-42" dirty="0">
                <a:latin typeface="Trebuchet MS"/>
                <a:cs typeface="Trebuchet MS"/>
              </a:rPr>
              <a:t>Category</a:t>
            </a:r>
            <a:endParaRPr sz="1313">
              <a:latin typeface="Trebuchet MS"/>
              <a:cs typeface="Trebuchet MS"/>
            </a:endParaRPr>
          </a:p>
          <a:p>
            <a:pPr marL="128588">
              <a:spcBef>
                <a:spcPts val="769"/>
              </a:spcBef>
              <a:tabLst>
                <a:tab pos="656034" algn="l"/>
              </a:tabLst>
            </a:pPr>
            <a:r>
              <a:rPr sz="938" spc="-9" dirty="0">
                <a:latin typeface="Segoe UI"/>
                <a:cs typeface="Segoe UI"/>
              </a:rPr>
              <a:t>Deaths</a:t>
            </a:r>
            <a:r>
              <a:rPr sz="938" dirty="0">
                <a:latin typeface="Segoe UI"/>
                <a:cs typeface="Segoe UI"/>
              </a:rPr>
              <a:t>	Death/Case</a:t>
            </a:r>
            <a:r>
              <a:rPr sz="938" spc="-38" dirty="0">
                <a:latin typeface="Segoe UI"/>
                <a:cs typeface="Segoe UI"/>
              </a:rPr>
              <a:t> </a:t>
            </a:r>
            <a:r>
              <a:rPr sz="938" spc="-19" dirty="0">
                <a:latin typeface="Segoe UI"/>
                <a:cs typeface="Segoe UI"/>
              </a:rPr>
              <a:t>Rate</a:t>
            </a:r>
            <a:endParaRPr sz="938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0937" y="5649608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937" y="4866096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0.5M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937" y="4082583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937" y="3299071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937" y="2515558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937" y="1732045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31077" y="5649608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1.2%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31077" y="4545304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1.4%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1077" y="3440999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1.6%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1077" y="2336695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1.8%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1077" y="1232390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2.0%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5785" y="5887547"/>
            <a:ext cx="569714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56" dirty="0">
                <a:latin typeface="Trebuchet MS"/>
                <a:cs typeface="Trebuchet MS"/>
              </a:rPr>
              <a:t>HDI</a:t>
            </a:r>
            <a:r>
              <a:rPr sz="1125" spc="-70" dirty="0">
                <a:latin typeface="Trebuchet MS"/>
                <a:cs typeface="Trebuchet MS"/>
              </a:rPr>
              <a:t> </a:t>
            </a:r>
            <a:r>
              <a:rPr sz="1125" spc="-33" dirty="0">
                <a:latin typeface="Trebuchet MS"/>
                <a:cs typeface="Trebuchet MS"/>
              </a:rPr>
              <a:t>Scale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167" y="3308821"/>
            <a:ext cx="153888" cy="425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38" dirty="0">
                <a:latin typeface="Trebuchet MS"/>
                <a:cs typeface="Trebuchet MS"/>
              </a:rPr>
              <a:t>Deaths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1581" y="3033186"/>
            <a:ext cx="153888" cy="9763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5" dirty="0">
                <a:latin typeface="Trebuchet MS"/>
                <a:cs typeface="Trebuchet MS"/>
              </a:rPr>
              <a:t>Death/Case</a:t>
            </a:r>
            <a:r>
              <a:rPr sz="1125" spc="-33" dirty="0">
                <a:latin typeface="Trebuchet MS"/>
                <a:cs typeface="Trebuchet MS"/>
              </a:rPr>
              <a:t> </a:t>
            </a:r>
            <a:r>
              <a:rPr sz="1125" spc="-47" dirty="0">
                <a:latin typeface="Trebuchet MS"/>
                <a:cs typeface="Trebuchet MS"/>
              </a:rPr>
              <a:t>Rate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0112" y="5753695"/>
            <a:ext cx="24288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Poor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5232" y="5753695"/>
            <a:ext cx="1583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Ok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3757" y="5753695"/>
            <a:ext cx="286345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Good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79399" y="5753695"/>
            <a:ext cx="52030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latin typeface="Segoe UI"/>
                <a:cs typeface="Segoe UI"/>
              </a:rPr>
              <a:t>Very</a:t>
            </a:r>
            <a:r>
              <a:rPr sz="844" spc="-38" dirty="0">
                <a:latin typeface="Segoe UI"/>
                <a:cs typeface="Segoe UI"/>
              </a:rPr>
              <a:t> </a:t>
            </a:r>
            <a:r>
              <a:rPr sz="844" spc="-19" dirty="0">
                <a:latin typeface="Segoe UI"/>
                <a:cs typeface="Segoe UI"/>
              </a:rPr>
              <a:t>Good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4324" y="5719026"/>
            <a:ext cx="1451372" cy="11311"/>
          </a:xfrm>
          <a:custGeom>
            <a:avLst/>
            <a:gdLst/>
            <a:ahLst/>
            <a:cxnLst/>
            <a:rect l="l" t="t" r="r" b="b"/>
            <a:pathLst>
              <a:path w="1548129" h="12064">
                <a:moveTo>
                  <a:pt x="1547812" y="11580"/>
                </a:moveTo>
                <a:lnTo>
                  <a:pt x="0" y="11580"/>
                </a:lnTo>
                <a:lnTo>
                  <a:pt x="0" y="0"/>
                </a:lnTo>
                <a:lnTo>
                  <a:pt x="1547812" y="0"/>
                </a:lnTo>
                <a:lnTo>
                  <a:pt x="1547812" y="11580"/>
                </a:lnTo>
                <a:close/>
              </a:path>
            </a:pathLst>
          </a:custGeom>
          <a:solidFill>
            <a:srgbClr val="54D995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3" name="object 23"/>
          <p:cNvSpPr/>
          <p:nvPr/>
        </p:nvSpPr>
        <p:spPr>
          <a:xfrm>
            <a:off x="4397029" y="5709670"/>
            <a:ext cx="1451372" cy="20241"/>
          </a:xfrm>
          <a:custGeom>
            <a:avLst/>
            <a:gdLst/>
            <a:ahLst/>
            <a:cxnLst/>
            <a:rect l="l" t="t" r="r" b="b"/>
            <a:pathLst>
              <a:path w="1548129" h="21589">
                <a:moveTo>
                  <a:pt x="1547812" y="21558"/>
                </a:moveTo>
                <a:lnTo>
                  <a:pt x="0" y="21558"/>
                </a:lnTo>
                <a:lnTo>
                  <a:pt x="0" y="0"/>
                </a:lnTo>
                <a:lnTo>
                  <a:pt x="1547812" y="0"/>
                </a:lnTo>
                <a:lnTo>
                  <a:pt x="1547812" y="21558"/>
                </a:lnTo>
                <a:close/>
              </a:path>
            </a:pathLst>
          </a:custGeom>
          <a:solidFill>
            <a:srgbClr val="54D995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5" name="object 25"/>
          <p:cNvSpPr/>
          <p:nvPr/>
        </p:nvSpPr>
        <p:spPr>
          <a:xfrm>
            <a:off x="6289727" y="1540752"/>
            <a:ext cx="3343870" cy="4189214"/>
          </a:xfrm>
          <a:custGeom>
            <a:avLst/>
            <a:gdLst/>
            <a:ahLst/>
            <a:cxnLst/>
            <a:rect l="l" t="t" r="r" b="b"/>
            <a:pathLst>
              <a:path w="3566795" h="4468495">
                <a:moveTo>
                  <a:pt x="1547812" y="3040049"/>
                </a:moveTo>
                <a:lnTo>
                  <a:pt x="0" y="3040049"/>
                </a:lnTo>
                <a:lnTo>
                  <a:pt x="0" y="4468406"/>
                </a:lnTo>
                <a:lnTo>
                  <a:pt x="1547812" y="4468406"/>
                </a:lnTo>
                <a:lnTo>
                  <a:pt x="1547812" y="3040049"/>
                </a:lnTo>
                <a:close/>
              </a:path>
              <a:path w="3566795" h="4468495">
                <a:moveTo>
                  <a:pt x="3566706" y="0"/>
                </a:moveTo>
                <a:lnTo>
                  <a:pt x="2018893" y="0"/>
                </a:lnTo>
                <a:lnTo>
                  <a:pt x="2018893" y="4468406"/>
                </a:lnTo>
                <a:lnTo>
                  <a:pt x="3566706" y="4468406"/>
                </a:lnTo>
                <a:lnTo>
                  <a:pt x="3566706" y="0"/>
                </a:lnTo>
                <a:close/>
              </a:path>
            </a:pathLst>
          </a:custGeom>
          <a:solidFill>
            <a:srgbClr val="54D995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6" name="object 26"/>
          <p:cNvSpPr/>
          <p:nvPr/>
        </p:nvSpPr>
        <p:spPr>
          <a:xfrm>
            <a:off x="3261406" y="1722653"/>
            <a:ext cx="5678686" cy="3885009"/>
          </a:xfrm>
          <a:custGeom>
            <a:avLst/>
            <a:gdLst/>
            <a:ahLst/>
            <a:cxnLst/>
            <a:rect l="l" t="t" r="r" b="b"/>
            <a:pathLst>
              <a:path w="6057265" h="4144010">
                <a:moveTo>
                  <a:pt x="0" y="4143493"/>
                </a:moveTo>
                <a:lnTo>
                  <a:pt x="2018885" y="0"/>
                </a:lnTo>
                <a:lnTo>
                  <a:pt x="4037771" y="878955"/>
                </a:lnTo>
                <a:lnTo>
                  <a:pt x="6056656" y="904463"/>
                </a:lnTo>
              </a:path>
            </a:pathLst>
          </a:custGeom>
          <a:ln w="28574">
            <a:solidFill>
              <a:srgbClr val="D5454F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7" name="object 27"/>
          <p:cNvSpPr/>
          <p:nvPr/>
        </p:nvSpPr>
        <p:spPr>
          <a:xfrm>
            <a:off x="3012052" y="5493999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8" name="object 28"/>
          <p:cNvSpPr txBox="1"/>
          <p:nvPr/>
        </p:nvSpPr>
        <p:spPr>
          <a:xfrm>
            <a:off x="3071591" y="5498193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0.01M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04757" y="5484642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0" name="object 30"/>
          <p:cNvSpPr txBox="1"/>
          <p:nvPr/>
        </p:nvSpPr>
        <p:spPr>
          <a:xfrm>
            <a:off x="4964297" y="5488838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0.01M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97463" y="4165759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2" name="object 32"/>
          <p:cNvSpPr txBox="1"/>
          <p:nvPr/>
        </p:nvSpPr>
        <p:spPr>
          <a:xfrm>
            <a:off x="6857003" y="4169955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0.85M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90167" y="1315720"/>
            <a:ext cx="435769" cy="171450"/>
          </a:xfrm>
          <a:custGeom>
            <a:avLst/>
            <a:gdLst/>
            <a:ahLst/>
            <a:cxnLst/>
            <a:rect l="l" t="t" r="r" b="b"/>
            <a:pathLst>
              <a:path w="464820" h="182880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4" name="object 34"/>
          <p:cNvSpPr txBox="1"/>
          <p:nvPr/>
        </p:nvSpPr>
        <p:spPr>
          <a:xfrm>
            <a:off x="8749707" y="1319915"/>
            <a:ext cx="31670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9" dirty="0">
                <a:solidFill>
                  <a:srgbClr val="605D5C"/>
                </a:solidFill>
                <a:latin typeface="Segoe UI"/>
                <a:cs typeface="Segoe UI"/>
              </a:rPr>
              <a:t>2.67M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69449" y="1497624"/>
            <a:ext cx="369689" cy="171450"/>
          </a:xfrm>
          <a:custGeom>
            <a:avLst/>
            <a:gdLst/>
            <a:ahLst/>
            <a:cxnLst/>
            <a:rect l="l" t="t" r="r" b="b"/>
            <a:pathLst>
              <a:path w="394335" h="182880">
                <a:moveTo>
                  <a:pt x="360900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60900" y="0"/>
                </a:lnTo>
                <a:lnTo>
                  <a:pt x="392981" y="28187"/>
                </a:lnTo>
                <a:lnTo>
                  <a:pt x="393947" y="33047"/>
                </a:lnTo>
                <a:lnTo>
                  <a:pt x="393947" y="149832"/>
                </a:lnTo>
                <a:lnTo>
                  <a:pt x="365760" y="181913"/>
                </a:lnTo>
                <a:lnTo>
                  <a:pt x="360900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8" name="object 38"/>
          <p:cNvSpPr txBox="1"/>
          <p:nvPr/>
        </p:nvSpPr>
        <p:spPr>
          <a:xfrm>
            <a:off x="5029049" y="1501819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1.9%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21755" y="2325841"/>
            <a:ext cx="250627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1.8%</a:t>
            </a:r>
            <a:endParaRPr sz="844" dirty="0">
              <a:latin typeface="Segoe UI"/>
              <a:cs typeface="Segoe U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845" y="1064895"/>
            <a:ext cx="89296" cy="8929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696" y="1064895"/>
            <a:ext cx="89296" cy="8929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217414" y="723364"/>
            <a:ext cx="2793802" cy="46099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56" dirty="0">
                <a:latin typeface="Trebuchet MS"/>
                <a:cs typeface="Trebuchet MS"/>
              </a:rPr>
              <a:t>Deaths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84" dirty="0">
                <a:latin typeface="Trebuchet MS"/>
                <a:cs typeface="Trebuchet MS"/>
              </a:rPr>
              <a:t>and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94" dirty="0">
                <a:latin typeface="Trebuchet MS"/>
                <a:cs typeface="Trebuchet MS"/>
              </a:rPr>
              <a:t>Death/Case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80" dirty="0">
                <a:latin typeface="Trebuchet MS"/>
                <a:cs typeface="Trebuchet MS"/>
              </a:rPr>
              <a:t>Rate</a:t>
            </a:r>
            <a:r>
              <a:rPr sz="1313" spc="-61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61" dirty="0">
                <a:latin typeface="Trebuchet MS"/>
                <a:cs typeface="Trebuchet MS"/>
              </a:rPr>
              <a:t>HDI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23" dirty="0">
                <a:latin typeface="Trebuchet MS"/>
                <a:cs typeface="Trebuchet MS"/>
              </a:rPr>
              <a:t>Scale</a:t>
            </a:r>
            <a:endParaRPr sz="1313">
              <a:latin typeface="Trebuchet MS"/>
              <a:cs typeface="Trebuchet MS"/>
            </a:endParaRPr>
          </a:p>
          <a:p>
            <a:pPr marL="128588">
              <a:spcBef>
                <a:spcPts val="769"/>
              </a:spcBef>
              <a:tabLst>
                <a:tab pos="656034" algn="l"/>
              </a:tabLst>
            </a:pPr>
            <a:r>
              <a:rPr sz="938" spc="-9" dirty="0">
                <a:latin typeface="Segoe UI"/>
                <a:cs typeface="Segoe UI"/>
              </a:rPr>
              <a:t>Deaths</a:t>
            </a:r>
            <a:r>
              <a:rPr sz="938" dirty="0">
                <a:latin typeface="Segoe UI"/>
                <a:cs typeface="Segoe UI"/>
              </a:rPr>
              <a:t>	Death/Case</a:t>
            </a:r>
            <a:r>
              <a:rPr sz="938" spc="-38" dirty="0">
                <a:latin typeface="Segoe UI"/>
                <a:cs typeface="Segoe UI"/>
              </a:rPr>
              <a:t> </a:t>
            </a:r>
            <a:r>
              <a:rPr sz="938" spc="-19" dirty="0">
                <a:latin typeface="Segoe UI"/>
                <a:cs typeface="Segoe UI"/>
              </a:rPr>
              <a:t>Rate</a:t>
            </a:r>
            <a:endParaRPr sz="938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1635" y="5649608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635" y="4545304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1635" y="3440999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2M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1635" y="2336695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3M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5726" y="5649608"/>
            <a:ext cx="2053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0bn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5726" y="4545304"/>
            <a:ext cx="2053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2bn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726" y="3440999"/>
            <a:ext cx="2053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4bn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75726" y="2336695"/>
            <a:ext cx="2053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6bn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5726" y="1232390"/>
            <a:ext cx="20538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8bn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2167" y="3308821"/>
            <a:ext cx="153888" cy="425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38" dirty="0">
                <a:latin typeface="Trebuchet MS"/>
                <a:cs typeface="Trebuchet MS"/>
              </a:rPr>
              <a:t>Deaths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21581" y="3151715"/>
            <a:ext cx="153888" cy="73937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61" dirty="0">
                <a:latin typeface="Trebuchet MS"/>
                <a:cs typeface="Trebuchet MS"/>
              </a:rPr>
              <a:t>Vaccinations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9861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9749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2021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4148" y="5753694"/>
            <a:ext cx="277416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7383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2022</a:t>
            </a:r>
            <a:endParaRPr sz="844">
              <a:latin typeface="Segoe UI"/>
              <a:cs typeface="Segoe UI"/>
            </a:endParaRPr>
          </a:p>
          <a:p>
            <a:pPr marL="11906">
              <a:spcBef>
                <a:spcPts val="42"/>
              </a:spcBef>
            </a:pPr>
            <a:r>
              <a:rPr sz="1125" spc="-66" dirty="0">
                <a:latin typeface="Trebuchet MS"/>
                <a:cs typeface="Trebuchet MS"/>
              </a:rPr>
              <a:t>Year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99524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2023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39411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2024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6864" y="1812178"/>
            <a:ext cx="8831461" cy="3917751"/>
          </a:xfrm>
          <a:custGeom>
            <a:avLst/>
            <a:gdLst/>
            <a:ahLst/>
            <a:cxnLst/>
            <a:rect l="l" t="t" r="r" b="b"/>
            <a:pathLst>
              <a:path w="9420225" h="4178935">
                <a:moveTo>
                  <a:pt x="1570037" y="1945208"/>
                </a:moveTo>
                <a:lnTo>
                  <a:pt x="0" y="1945208"/>
                </a:lnTo>
                <a:lnTo>
                  <a:pt x="0" y="4178884"/>
                </a:lnTo>
                <a:lnTo>
                  <a:pt x="1570037" y="4178884"/>
                </a:lnTo>
                <a:lnTo>
                  <a:pt x="1570037" y="1945208"/>
                </a:lnTo>
                <a:close/>
              </a:path>
              <a:path w="9420225" h="4178935">
                <a:moveTo>
                  <a:pt x="3532594" y="0"/>
                </a:moveTo>
                <a:lnTo>
                  <a:pt x="1962556" y="0"/>
                </a:lnTo>
                <a:lnTo>
                  <a:pt x="1962556" y="4178884"/>
                </a:lnTo>
                <a:lnTo>
                  <a:pt x="3532594" y="4178884"/>
                </a:lnTo>
                <a:lnTo>
                  <a:pt x="3532594" y="0"/>
                </a:lnTo>
                <a:close/>
              </a:path>
              <a:path w="9420225" h="4178935">
                <a:moveTo>
                  <a:pt x="5495137" y="2707754"/>
                </a:moveTo>
                <a:lnTo>
                  <a:pt x="3925100" y="2707754"/>
                </a:lnTo>
                <a:lnTo>
                  <a:pt x="3925100" y="4178884"/>
                </a:lnTo>
                <a:lnTo>
                  <a:pt x="5495137" y="4178884"/>
                </a:lnTo>
                <a:lnTo>
                  <a:pt x="5495137" y="2707754"/>
                </a:lnTo>
                <a:close/>
              </a:path>
              <a:path w="9420225" h="4178935">
                <a:moveTo>
                  <a:pt x="7457681" y="3798862"/>
                </a:moveTo>
                <a:lnTo>
                  <a:pt x="5887644" y="3798862"/>
                </a:lnTo>
                <a:lnTo>
                  <a:pt x="5887644" y="4178884"/>
                </a:lnTo>
                <a:lnTo>
                  <a:pt x="7457681" y="4178884"/>
                </a:lnTo>
                <a:lnTo>
                  <a:pt x="7457681" y="3798862"/>
                </a:lnTo>
                <a:close/>
              </a:path>
              <a:path w="9420225" h="4178935">
                <a:moveTo>
                  <a:pt x="9420225" y="4129113"/>
                </a:moveTo>
                <a:lnTo>
                  <a:pt x="7850187" y="4129113"/>
                </a:lnTo>
                <a:lnTo>
                  <a:pt x="7850187" y="4178884"/>
                </a:lnTo>
                <a:lnTo>
                  <a:pt x="9420225" y="4178884"/>
                </a:lnTo>
                <a:lnTo>
                  <a:pt x="9420225" y="4129113"/>
                </a:lnTo>
                <a:close/>
              </a:path>
            </a:pathLst>
          </a:custGeom>
          <a:solidFill>
            <a:srgbClr val="54D995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2" name="object 22"/>
          <p:cNvSpPr/>
          <p:nvPr/>
        </p:nvSpPr>
        <p:spPr>
          <a:xfrm>
            <a:off x="2402830" y="1345548"/>
            <a:ext cx="7359848" cy="4383881"/>
          </a:xfrm>
          <a:custGeom>
            <a:avLst/>
            <a:gdLst/>
            <a:ahLst/>
            <a:cxnLst/>
            <a:rect l="l" t="t" r="r" b="b"/>
            <a:pathLst>
              <a:path w="7850505" h="4676140">
                <a:moveTo>
                  <a:pt x="0" y="4672413"/>
                </a:moveTo>
                <a:lnTo>
                  <a:pt x="1962546" y="0"/>
                </a:lnTo>
                <a:lnTo>
                  <a:pt x="3925093" y="3106468"/>
                </a:lnTo>
                <a:lnTo>
                  <a:pt x="5887640" y="4632443"/>
                </a:lnTo>
                <a:lnTo>
                  <a:pt x="7850186" y="4675914"/>
                </a:lnTo>
              </a:path>
            </a:pathLst>
          </a:custGeom>
          <a:ln w="28574">
            <a:solidFill>
              <a:srgbClr val="E66B37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845" y="1064895"/>
            <a:ext cx="89296" cy="8929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696" y="1064895"/>
            <a:ext cx="89296" cy="8929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217415" y="723364"/>
            <a:ext cx="2175867" cy="65501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56" dirty="0">
                <a:latin typeface="Trebuchet MS"/>
                <a:cs typeface="Trebuchet MS"/>
              </a:rPr>
              <a:t>Deaths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84" dirty="0">
                <a:latin typeface="Trebuchet MS"/>
                <a:cs typeface="Trebuchet MS"/>
              </a:rPr>
              <a:t>and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75" dirty="0">
                <a:latin typeface="Trebuchet MS"/>
                <a:cs typeface="Trebuchet MS"/>
              </a:rPr>
              <a:t>Vaccinations</a:t>
            </a:r>
            <a:r>
              <a:rPr sz="1313" spc="-66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by</a:t>
            </a:r>
            <a:r>
              <a:rPr sz="1313" spc="-61" dirty="0">
                <a:latin typeface="Trebuchet MS"/>
                <a:cs typeface="Trebuchet MS"/>
              </a:rPr>
              <a:t> </a:t>
            </a:r>
            <a:r>
              <a:rPr sz="1313" spc="-66" dirty="0">
                <a:latin typeface="Trebuchet MS"/>
                <a:cs typeface="Trebuchet MS"/>
              </a:rPr>
              <a:t>Year</a:t>
            </a:r>
            <a:endParaRPr sz="1313">
              <a:latin typeface="Trebuchet MS"/>
              <a:cs typeface="Trebuchet MS"/>
            </a:endParaRPr>
          </a:p>
          <a:p>
            <a:pPr marL="128588">
              <a:spcBef>
                <a:spcPts val="769"/>
              </a:spcBef>
              <a:tabLst>
                <a:tab pos="656034" algn="l"/>
              </a:tabLst>
            </a:pPr>
            <a:r>
              <a:rPr sz="938" spc="-9" dirty="0">
                <a:latin typeface="Segoe UI"/>
                <a:cs typeface="Segoe UI"/>
              </a:rPr>
              <a:t>Deaths</a:t>
            </a:r>
            <a:r>
              <a:rPr sz="938" dirty="0">
                <a:latin typeface="Segoe UI"/>
                <a:cs typeface="Segoe UI"/>
              </a:rPr>
              <a:t>	</a:t>
            </a:r>
            <a:r>
              <a:rPr sz="938" spc="-9" dirty="0">
                <a:latin typeface="Segoe UI"/>
                <a:cs typeface="Segoe UI"/>
              </a:rPr>
              <a:t>Vaccinations</a:t>
            </a:r>
            <a:endParaRPr sz="938">
              <a:latin typeface="Segoe UI"/>
              <a:cs typeface="Segoe UI"/>
            </a:endParaRPr>
          </a:p>
          <a:p>
            <a:pPr marL="205978">
              <a:spcBef>
                <a:spcPts val="539"/>
              </a:spcBef>
            </a:pPr>
            <a:r>
              <a:rPr sz="844" spc="-23" dirty="0">
                <a:latin typeface="Segoe UI"/>
                <a:cs typeface="Segoe UI"/>
              </a:rPr>
              <a:t>4M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D5E9137E-9FED-AD4C-2E3E-FBF610A212BF}"/>
              </a:ext>
            </a:extLst>
          </p:cNvPr>
          <p:cNvSpPr txBox="1">
            <a:spLocks/>
          </p:cNvSpPr>
          <p:nvPr/>
        </p:nvSpPr>
        <p:spPr>
          <a:xfrm>
            <a:off x="5906621" y="988459"/>
            <a:ext cx="3524250" cy="823719"/>
          </a:xfrm>
          <a:prstGeom prst="rect">
            <a:avLst/>
          </a:prstGeom>
        </p:spPr>
        <p:txBody>
          <a:bodyPr vert="horz" wrap="square" lIns="0" tIns="45244" rIns="0" bIns="0" rtlCol="0" anchor="ctr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56"/>
              </a:spcBef>
            </a:pPr>
            <a:r>
              <a:rPr lang="en-US" spc="-107" dirty="0"/>
              <a:t>135.1%</a:t>
            </a:r>
          </a:p>
          <a:p>
            <a:pPr algn="ctr">
              <a:spcBef>
                <a:spcPts val="70"/>
              </a:spcBef>
            </a:pPr>
            <a:r>
              <a:rPr lang="en-US" sz="1125" spc="-9" dirty="0">
                <a:solidFill>
                  <a:schemeClr val="tx1"/>
                </a:solidFill>
                <a:latin typeface="Segoe UI"/>
                <a:cs typeface="Segoe UI"/>
              </a:rPr>
              <a:t>Vaccination</a:t>
            </a:r>
            <a:r>
              <a:rPr lang="en-US" sz="1125" spc="9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lang="en-US" sz="1125" spc="-19" dirty="0">
                <a:solidFill>
                  <a:schemeClr val="tx1"/>
                </a:solidFill>
                <a:latin typeface="Segoe UI"/>
                <a:cs typeface="Segoe UI"/>
              </a:rPr>
              <a:t>Rate</a:t>
            </a:r>
            <a:endParaRPr lang="en-US" sz="1125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9F3A79-7CAE-361D-B328-D9D61343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5A4C88-767D-A296-76FE-94BC4D62E6C1}"/>
              </a:ext>
            </a:extLst>
          </p:cNvPr>
          <p:cNvSpPr txBox="1"/>
          <p:nvPr/>
        </p:nvSpPr>
        <p:spPr>
          <a:xfrm>
            <a:off x="487718" y="644209"/>
            <a:ext cx="11239215" cy="8489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914377"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Number of vaccinations includes booster jabs</a:t>
            </a:r>
          </a:p>
        </p:txBody>
      </p:sp>
      <p:pic>
        <p:nvPicPr>
          <p:cNvPr id="5" name="Picture 4" descr="Medical drug vials with red lids">
            <a:extLst>
              <a:ext uri="{FF2B5EF4-FFF2-40B4-BE49-F238E27FC236}">
                <a16:creationId xmlns:a16="http://schemas.microsoft.com/office/drawing/2014/main" id="{114CFDC9-EF2D-63BA-FE5C-0E985CFA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54" b="22018"/>
          <a:stretch>
            <a:fillRect/>
          </a:stretch>
        </p:blipFill>
        <p:spPr>
          <a:xfrm>
            <a:off x="487718" y="1635089"/>
            <a:ext cx="11239215" cy="4203281"/>
          </a:xfrm>
          <a:prstGeom prst="rect">
            <a:avLst/>
          </a:prstGeom>
          <a:noFill/>
          <a:effectLst>
            <a:softEdge rad="275370"/>
          </a:effectLst>
        </p:spPr>
      </p:pic>
    </p:spTree>
    <p:extLst>
      <p:ext uri="{BB962C8B-B14F-4D97-AF65-F5344CB8AC3E}">
        <p14:creationId xmlns:p14="http://schemas.microsoft.com/office/powerpoint/2010/main" val="28213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801-9283-9FF1-E6F1-8ACFE822E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US" altLang="zh-CN" dirty="0"/>
              <a:t>1. Data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92143" y="3021436"/>
            <a:ext cx="1410295" cy="84718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algn="ctr">
              <a:spcBef>
                <a:spcPts val="356"/>
              </a:spcBef>
            </a:pPr>
            <a:r>
              <a:rPr sz="4000" spc="-643" dirty="0">
                <a:solidFill>
                  <a:schemeClr val="accent2"/>
                </a:solidFill>
                <a:latin typeface="Lucida Sans Unicode"/>
                <a:cs typeface="Lucida Sans Unicode"/>
              </a:rPr>
              <a:t>237</a:t>
            </a:r>
            <a:endParaRPr sz="4000" dirty="0">
              <a:solidFill>
                <a:schemeClr val="accent2"/>
              </a:solidFill>
              <a:latin typeface="Lucida Sans Unicode"/>
              <a:cs typeface="Lucida Sans Unicode"/>
            </a:endParaRPr>
          </a:p>
          <a:p>
            <a:pPr algn="ctr">
              <a:spcBef>
                <a:spcPts val="71"/>
              </a:spcBef>
            </a:pPr>
            <a:r>
              <a:rPr sz="1125" dirty="0">
                <a:latin typeface="Segoe UI"/>
                <a:cs typeface="Segoe UI"/>
              </a:rPr>
              <a:t>Countries </a:t>
            </a:r>
            <a:r>
              <a:rPr sz="1125" spc="-9" dirty="0">
                <a:latin typeface="Segoe UI"/>
                <a:cs typeface="Segoe UI"/>
              </a:rPr>
              <a:t>Participated</a:t>
            </a:r>
            <a:endParaRPr sz="1125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2705" y="3005405"/>
            <a:ext cx="1157151" cy="84718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1906" algn="ctr">
              <a:spcBef>
                <a:spcPts val="356"/>
              </a:spcBef>
            </a:pPr>
            <a:r>
              <a:rPr sz="4000" spc="-619" dirty="0">
                <a:solidFill>
                  <a:schemeClr val="accent2"/>
                </a:solidFill>
                <a:latin typeface="Lucida Sans Unicode"/>
                <a:cs typeface="Lucida Sans Unicode"/>
              </a:rPr>
              <a:t>7.9</a:t>
            </a:r>
            <a:r>
              <a:rPr lang="en-US" sz="4000" spc="-619" dirty="0">
                <a:solidFill>
                  <a:schemeClr val="accent2"/>
                </a:solidFill>
                <a:latin typeface="Lucida Sans Unicode"/>
                <a:cs typeface="Lucida Sans Unicode"/>
              </a:rPr>
              <a:t> B</a:t>
            </a:r>
            <a:endParaRPr sz="4000" dirty="0">
              <a:solidFill>
                <a:schemeClr val="accent2"/>
              </a:solidFill>
              <a:latin typeface="Lucida Sans Unicode"/>
              <a:cs typeface="Lucida Sans Unicode"/>
            </a:endParaRPr>
          </a:p>
          <a:p>
            <a:pPr marL="20835" algn="ctr">
              <a:spcBef>
                <a:spcPts val="71"/>
              </a:spcBef>
            </a:pPr>
            <a:r>
              <a:rPr sz="1125" dirty="0">
                <a:latin typeface="Segoe UI"/>
                <a:cs typeface="Segoe UI"/>
              </a:rPr>
              <a:t>Global </a:t>
            </a:r>
            <a:r>
              <a:rPr sz="1125" spc="-9" dirty="0">
                <a:latin typeface="Segoe UI"/>
                <a:cs typeface="Segoe UI"/>
              </a:rPr>
              <a:t>Population</a:t>
            </a:r>
            <a:endParaRPr sz="1125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6287" y="2989375"/>
            <a:ext cx="2399425" cy="879248"/>
          </a:xfrm>
          <a:prstGeom prst="rect">
            <a:avLst/>
          </a:prstGeom>
        </p:spPr>
        <p:txBody>
          <a:bodyPr vert="horz" wrap="square" lIns="0" tIns="64295" rIns="0" bIns="0" rtlCol="0">
            <a:spAutoFit/>
          </a:bodyPr>
          <a:lstStyle/>
          <a:p>
            <a:pPr algn="ctr">
              <a:spcBef>
                <a:spcPts val="507"/>
              </a:spcBef>
            </a:pPr>
            <a:r>
              <a:rPr sz="4000" spc="-23" dirty="0">
                <a:solidFill>
                  <a:schemeClr val="accent2"/>
                </a:solidFill>
                <a:latin typeface="Segoe UI"/>
                <a:cs typeface="Segoe UI"/>
              </a:rPr>
              <a:t>2020-</a:t>
            </a:r>
            <a:r>
              <a:rPr sz="4000" spc="-19" dirty="0">
                <a:solidFill>
                  <a:schemeClr val="accent2"/>
                </a:solidFill>
                <a:latin typeface="Segoe UI"/>
                <a:cs typeface="Segoe UI"/>
              </a:rPr>
              <a:t>2024</a:t>
            </a:r>
            <a:endParaRPr sz="4000" dirty="0">
              <a:solidFill>
                <a:schemeClr val="accent2"/>
              </a:solidFill>
              <a:latin typeface="Segoe UI"/>
              <a:cs typeface="Segoe UI"/>
            </a:endParaRPr>
          </a:p>
          <a:p>
            <a:pPr algn="ctr">
              <a:spcBef>
                <a:spcPts val="179"/>
              </a:spcBef>
            </a:pPr>
            <a:r>
              <a:rPr sz="1125" dirty="0">
                <a:latin typeface="Segoe UI"/>
                <a:cs typeface="Segoe UI"/>
              </a:rPr>
              <a:t>Data</a:t>
            </a:r>
            <a:r>
              <a:rPr sz="1125" spc="-23" dirty="0">
                <a:latin typeface="Segoe UI"/>
                <a:cs typeface="Segoe UI"/>
              </a:rPr>
              <a:t> </a:t>
            </a:r>
            <a:r>
              <a:rPr sz="1125" spc="-9" dirty="0">
                <a:latin typeface="Segoe UI"/>
                <a:cs typeface="Segoe UI"/>
              </a:rPr>
              <a:t>Collected</a:t>
            </a:r>
            <a:endParaRPr sz="1125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7721" y="5649608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192" y="4663986"/>
            <a:ext cx="2934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100M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192" y="3678363"/>
            <a:ext cx="2934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2192" y="2692741"/>
            <a:ext cx="2934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300M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2192" y="1707117"/>
            <a:ext cx="2934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400M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2515" y="5649608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2515" y="4545304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1M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02515" y="3440999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2M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02515" y="2336695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3M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02515" y="1232390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latin typeface="Segoe UI"/>
                <a:cs typeface="Segoe UI"/>
              </a:rPr>
              <a:t>4M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2167" y="3335331"/>
            <a:ext cx="153888" cy="372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9" dirty="0">
                <a:latin typeface="Trebuchet MS"/>
                <a:cs typeface="Trebuchet MS"/>
              </a:rPr>
              <a:t>Cases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1581" y="3308821"/>
            <a:ext cx="153888" cy="4250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38" dirty="0">
                <a:latin typeface="Trebuchet MS"/>
                <a:cs typeface="Trebuchet MS"/>
              </a:rPr>
              <a:t>Deaths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8506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9789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2021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5586" y="5753694"/>
            <a:ext cx="277416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7383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2022</a:t>
            </a:r>
            <a:endParaRPr sz="844">
              <a:latin typeface="Segoe UI"/>
              <a:cs typeface="Segoe UI"/>
            </a:endParaRPr>
          </a:p>
          <a:p>
            <a:pPr marL="11906">
              <a:spcBef>
                <a:spcPts val="42"/>
              </a:spcBef>
            </a:pPr>
            <a:r>
              <a:rPr sz="1125" spc="-66" dirty="0">
                <a:latin typeface="Trebuchet MS"/>
                <a:cs typeface="Trebuchet MS"/>
              </a:rPr>
              <a:t>Year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52357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2023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73642" y="5753695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latin typeface="Segoe UI"/>
                <a:cs typeface="Segoe UI"/>
              </a:rPr>
              <a:t>2024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82949" y="1551766"/>
            <a:ext cx="8742164" cy="4178498"/>
          </a:xfrm>
          <a:custGeom>
            <a:avLst/>
            <a:gdLst/>
            <a:ahLst/>
            <a:cxnLst/>
            <a:rect l="l" t="t" r="r" b="b"/>
            <a:pathLst>
              <a:path w="9324975" h="4457065">
                <a:moveTo>
                  <a:pt x="1554162" y="3612794"/>
                </a:moveTo>
                <a:lnTo>
                  <a:pt x="0" y="3612794"/>
                </a:lnTo>
                <a:lnTo>
                  <a:pt x="0" y="4456658"/>
                </a:lnTo>
                <a:lnTo>
                  <a:pt x="1554162" y="4456658"/>
                </a:lnTo>
                <a:lnTo>
                  <a:pt x="1554162" y="3612794"/>
                </a:lnTo>
                <a:close/>
              </a:path>
              <a:path w="9324975" h="4457065">
                <a:moveTo>
                  <a:pt x="3496868" y="2352027"/>
                </a:moveTo>
                <a:lnTo>
                  <a:pt x="1942706" y="2352027"/>
                </a:lnTo>
                <a:lnTo>
                  <a:pt x="1942706" y="4456658"/>
                </a:lnTo>
                <a:lnTo>
                  <a:pt x="3496868" y="4456658"/>
                </a:lnTo>
                <a:lnTo>
                  <a:pt x="3496868" y="2352027"/>
                </a:lnTo>
                <a:close/>
              </a:path>
              <a:path w="9324975" h="4457065">
                <a:moveTo>
                  <a:pt x="5439575" y="0"/>
                </a:moveTo>
                <a:lnTo>
                  <a:pt x="3885412" y="0"/>
                </a:lnTo>
                <a:lnTo>
                  <a:pt x="3885412" y="4456658"/>
                </a:lnTo>
                <a:lnTo>
                  <a:pt x="5439575" y="4456658"/>
                </a:lnTo>
                <a:lnTo>
                  <a:pt x="5439575" y="0"/>
                </a:lnTo>
                <a:close/>
              </a:path>
              <a:path w="9324975" h="4457065">
                <a:moveTo>
                  <a:pt x="7382281" y="3728758"/>
                </a:moveTo>
                <a:lnTo>
                  <a:pt x="5828119" y="3728758"/>
                </a:lnTo>
                <a:lnTo>
                  <a:pt x="5828119" y="4456658"/>
                </a:lnTo>
                <a:lnTo>
                  <a:pt x="7382281" y="4456658"/>
                </a:lnTo>
                <a:lnTo>
                  <a:pt x="7382281" y="3728758"/>
                </a:lnTo>
                <a:close/>
              </a:path>
              <a:path w="9324975" h="4457065">
                <a:moveTo>
                  <a:pt x="9324975" y="4434967"/>
                </a:moveTo>
                <a:lnTo>
                  <a:pt x="7770812" y="4434967"/>
                </a:lnTo>
                <a:lnTo>
                  <a:pt x="7770812" y="4456658"/>
                </a:lnTo>
                <a:lnTo>
                  <a:pt x="9324975" y="4456658"/>
                </a:lnTo>
                <a:lnTo>
                  <a:pt x="9324975" y="443496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88" dirty="0"/>
          </a:p>
        </p:txBody>
      </p:sp>
      <p:sp>
        <p:nvSpPr>
          <p:cNvPr id="23" name="object 23"/>
          <p:cNvSpPr/>
          <p:nvPr/>
        </p:nvSpPr>
        <p:spPr>
          <a:xfrm>
            <a:off x="2511474" y="1812169"/>
            <a:ext cx="7285434" cy="3871316"/>
          </a:xfrm>
          <a:custGeom>
            <a:avLst/>
            <a:gdLst/>
            <a:ahLst/>
            <a:cxnLst/>
            <a:rect l="l" t="t" r="r" b="b"/>
            <a:pathLst>
              <a:path w="7771130" h="4129404">
                <a:moveTo>
                  <a:pt x="0" y="1945208"/>
                </a:moveTo>
                <a:lnTo>
                  <a:pt x="1942702" y="0"/>
                </a:lnTo>
                <a:lnTo>
                  <a:pt x="3885405" y="2707756"/>
                </a:lnTo>
                <a:lnTo>
                  <a:pt x="5828108" y="3798860"/>
                </a:lnTo>
                <a:lnTo>
                  <a:pt x="7770812" y="4129118"/>
                </a:lnTo>
              </a:path>
            </a:pathLst>
          </a:custGeom>
          <a:ln w="28574"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688" dirty="0"/>
          </a:p>
        </p:txBody>
      </p:sp>
      <p:sp>
        <p:nvSpPr>
          <p:cNvPr id="24" name="object 24"/>
          <p:cNvSpPr/>
          <p:nvPr/>
        </p:nvSpPr>
        <p:spPr>
          <a:xfrm>
            <a:off x="2334162" y="4713722"/>
            <a:ext cx="354806" cy="171450"/>
          </a:xfrm>
          <a:custGeom>
            <a:avLst/>
            <a:gdLst/>
            <a:ahLst/>
            <a:cxnLst/>
            <a:rect l="l" t="t" r="r" b="b"/>
            <a:pathLst>
              <a:path w="378460" h="182879">
                <a:moveTo>
                  <a:pt x="34521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45217" y="0"/>
                </a:lnTo>
                <a:lnTo>
                  <a:pt x="377298" y="28187"/>
                </a:lnTo>
                <a:lnTo>
                  <a:pt x="378265" y="33047"/>
                </a:lnTo>
                <a:lnTo>
                  <a:pt x="378265" y="149832"/>
                </a:lnTo>
                <a:lnTo>
                  <a:pt x="350077" y="181913"/>
                </a:lnTo>
                <a:lnTo>
                  <a:pt x="345217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5" name="object 25"/>
          <p:cNvSpPr txBox="1"/>
          <p:nvPr/>
        </p:nvSpPr>
        <p:spPr>
          <a:xfrm>
            <a:off x="2393807" y="4717916"/>
            <a:ext cx="23574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80M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48181" y="5484517"/>
            <a:ext cx="297061" cy="171450"/>
          </a:xfrm>
          <a:custGeom>
            <a:avLst/>
            <a:gdLst/>
            <a:ahLst/>
            <a:cxnLst/>
            <a:rect l="l" t="t" r="r" b="b"/>
            <a:pathLst>
              <a:path w="316865" h="182879">
                <a:moveTo>
                  <a:pt x="28360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283602" y="0"/>
                </a:lnTo>
                <a:lnTo>
                  <a:pt x="315683" y="28187"/>
                </a:lnTo>
                <a:lnTo>
                  <a:pt x="316650" y="33047"/>
                </a:lnTo>
                <a:lnTo>
                  <a:pt x="316650" y="149832"/>
                </a:lnTo>
                <a:lnTo>
                  <a:pt x="288462" y="181913"/>
                </a:lnTo>
                <a:lnTo>
                  <a:pt x="28360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7" name="object 27"/>
          <p:cNvSpPr txBox="1"/>
          <p:nvPr/>
        </p:nvSpPr>
        <p:spPr>
          <a:xfrm>
            <a:off x="9707826" y="5488713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7849" y="1326735"/>
            <a:ext cx="412552" cy="171450"/>
          </a:xfrm>
          <a:custGeom>
            <a:avLst/>
            <a:gdLst/>
            <a:ahLst/>
            <a:cxnLst/>
            <a:rect l="l" t="t" r="r" b="b"/>
            <a:pathLst>
              <a:path w="440054" h="182880">
                <a:moveTo>
                  <a:pt x="40683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06832" y="0"/>
                </a:lnTo>
                <a:lnTo>
                  <a:pt x="438913" y="28187"/>
                </a:lnTo>
                <a:lnTo>
                  <a:pt x="439880" y="33047"/>
                </a:lnTo>
                <a:lnTo>
                  <a:pt x="439880" y="149832"/>
                </a:lnTo>
                <a:lnTo>
                  <a:pt x="411692" y="181913"/>
                </a:lnTo>
                <a:lnTo>
                  <a:pt x="40683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9" name="object 29"/>
          <p:cNvSpPr txBox="1"/>
          <p:nvPr/>
        </p:nvSpPr>
        <p:spPr>
          <a:xfrm>
            <a:off x="6007493" y="1330931"/>
            <a:ext cx="2934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424M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26564" y="3531760"/>
            <a:ext cx="412552" cy="171450"/>
          </a:xfrm>
          <a:custGeom>
            <a:avLst/>
            <a:gdLst/>
            <a:ahLst/>
            <a:cxnLst/>
            <a:rect l="l" t="t" r="r" b="b"/>
            <a:pathLst>
              <a:path w="440054" h="182879">
                <a:moveTo>
                  <a:pt x="40683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06832" y="0"/>
                </a:lnTo>
                <a:lnTo>
                  <a:pt x="438913" y="28187"/>
                </a:lnTo>
                <a:lnTo>
                  <a:pt x="439880" y="33047"/>
                </a:lnTo>
                <a:lnTo>
                  <a:pt x="439880" y="149832"/>
                </a:lnTo>
                <a:lnTo>
                  <a:pt x="411692" y="181913"/>
                </a:lnTo>
                <a:lnTo>
                  <a:pt x="406832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1" name="object 31"/>
          <p:cNvSpPr txBox="1"/>
          <p:nvPr/>
        </p:nvSpPr>
        <p:spPr>
          <a:xfrm>
            <a:off x="4186209" y="3535955"/>
            <a:ext cx="2934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200M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29551" y="3756789"/>
            <a:ext cx="5523480" cy="1237525"/>
          </a:xfrm>
          <a:custGeom>
            <a:avLst/>
            <a:gdLst/>
            <a:ahLst/>
            <a:cxnLst/>
            <a:rect l="l" t="t" r="r" b="b"/>
            <a:pathLst>
              <a:path w="6219190" h="1391920">
                <a:moveTo>
                  <a:pt x="403047" y="33045"/>
                </a:moveTo>
                <a:lnTo>
                  <a:pt x="374853" y="965"/>
                </a:lnTo>
                <a:lnTo>
                  <a:pt x="370001" y="0"/>
                </a:lnTo>
                <a:lnTo>
                  <a:pt x="38100" y="0"/>
                </a:lnTo>
                <a:lnTo>
                  <a:pt x="33045" y="0"/>
                </a:lnTo>
                <a:lnTo>
                  <a:pt x="965" y="28181"/>
                </a:lnTo>
                <a:lnTo>
                  <a:pt x="0" y="33045"/>
                </a:lnTo>
                <a:lnTo>
                  <a:pt x="0" y="149834"/>
                </a:lnTo>
                <a:lnTo>
                  <a:pt x="28194" y="181914"/>
                </a:lnTo>
                <a:lnTo>
                  <a:pt x="33045" y="182880"/>
                </a:lnTo>
                <a:lnTo>
                  <a:pt x="370001" y="182880"/>
                </a:lnTo>
                <a:lnTo>
                  <a:pt x="402082" y="154686"/>
                </a:lnTo>
                <a:lnTo>
                  <a:pt x="403047" y="149834"/>
                </a:lnTo>
                <a:lnTo>
                  <a:pt x="403047" y="33045"/>
                </a:lnTo>
                <a:close/>
              </a:path>
              <a:path w="6219190" h="1391920">
                <a:moveTo>
                  <a:pt x="6218771" y="1241653"/>
                </a:moveTo>
                <a:lnTo>
                  <a:pt x="6190577" y="1209573"/>
                </a:lnTo>
                <a:lnTo>
                  <a:pt x="6185713" y="1208595"/>
                </a:lnTo>
                <a:lnTo>
                  <a:pt x="5878601" y="1208595"/>
                </a:lnTo>
                <a:lnTo>
                  <a:pt x="5873547" y="1208595"/>
                </a:lnTo>
                <a:lnTo>
                  <a:pt x="5841466" y="1236789"/>
                </a:lnTo>
                <a:lnTo>
                  <a:pt x="5840501" y="1241653"/>
                </a:lnTo>
                <a:lnTo>
                  <a:pt x="5840501" y="1358430"/>
                </a:lnTo>
                <a:lnTo>
                  <a:pt x="5868682" y="1390510"/>
                </a:lnTo>
                <a:lnTo>
                  <a:pt x="5873547" y="1391475"/>
                </a:lnTo>
                <a:lnTo>
                  <a:pt x="6185713" y="1391475"/>
                </a:lnTo>
                <a:lnTo>
                  <a:pt x="6217793" y="1363294"/>
                </a:lnTo>
                <a:lnTo>
                  <a:pt x="6218771" y="1358430"/>
                </a:lnTo>
                <a:lnTo>
                  <a:pt x="6218771" y="1241653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 dirty="0"/>
          </a:p>
        </p:txBody>
      </p:sp>
      <p:sp>
        <p:nvSpPr>
          <p:cNvPr id="34" name="object 34"/>
          <p:cNvSpPr/>
          <p:nvPr/>
        </p:nvSpPr>
        <p:spPr>
          <a:xfrm>
            <a:off x="4143831" y="1587140"/>
            <a:ext cx="378023" cy="171450"/>
          </a:xfrm>
          <a:custGeom>
            <a:avLst/>
            <a:gdLst/>
            <a:ahLst/>
            <a:cxnLst/>
            <a:rect l="l" t="t" r="r" b="b"/>
            <a:pathLst>
              <a:path w="403225" h="182880">
                <a:moveTo>
                  <a:pt x="36999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69997" y="0"/>
                </a:lnTo>
                <a:lnTo>
                  <a:pt x="402078" y="28187"/>
                </a:lnTo>
                <a:lnTo>
                  <a:pt x="403045" y="33047"/>
                </a:lnTo>
                <a:lnTo>
                  <a:pt x="403045" y="149832"/>
                </a:lnTo>
                <a:lnTo>
                  <a:pt x="374857" y="181913"/>
                </a:lnTo>
                <a:lnTo>
                  <a:pt x="369997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5" name="object 35"/>
          <p:cNvSpPr txBox="1"/>
          <p:nvPr/>
        </p:nvSpPr>
        <p:spPr>
          <a:xfrm>
            <a:off x="4203371" y="1591336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19" dirty="0">
                <a:solidFill>
                  <a:srgbClr val="605D5C"/>
                </a:solidFill>
                <a:latin typeface="Segoe UI"/>
                <a:cs typeface="Segoe UI"/>
              </a:rPr>
              <a:t>3.5M</a:t>
            </a:r>
            <a:endParaRPr sz="844" dirty="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45939" y="4826643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3217">
              <a:spcBef>
                <a:spcPts val="94"/>
              </a:spcBef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69M</a:t>
            </a:r>
            <a:endParaRPr sz="844" dirty="0">
              <a:latin typeface="Segoe UI"/>
              <a:cs typeface="Segoe U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845" y="1064895"/>
            <a:ext cx="89296" cy="8929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189" y="1064895"/>
            <a:ext cx="89296" cy="8929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217415" y="723364"/>
            <a:ext cx="1817489" cy="46099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19" dirty="0">
                <a:latin typeface="Trebuchet MS"/>
                <a:cs typeface="Trebuchet MS"/>
              </a:rPr>
              <a:t>Cases</a:t>
            </a:r>
            <a:r>
              <a:rPr sz="1313" spc="-75" dirty="0">
                <a:latin typeface="Trebuchet MS"/>
                <a:cs typeface="Trebuchet MS"/>
              </a:rPr>
              <a:t> </a:t>
            </a:r>
            <a:r>
              <a:rPr sz="1313" spc="-84" dirty="0">
                <a:latin typeface="Trebuchet MS"/>
                <a:cs typeface="Trebuchet MS"/>
              </a:rPr>
              <a:t>and</a:t>
            </a:r>
            <a:r>
              <a:rPr sz="1313" spc="-75" dirty="0">
                <a:latin typeface="Trebuchet MS"/>
                <a:cs typeface="Trebuchet MS"/>
              </a:rPr>
              <a:t> </a:t>
            </a:r>
            <a:r>
              <a:rPr sz="1313" spc="-56" dirty="0">
                <a:latin typeface="Trebuchet MS"/>
                <a:cs typeface="Trebuchet MS"/>
              </a:rPr>
              <a:t>Deaths</a:t>
            </a:r>
            <a:r>
              <a:rPr sz="1313" spc="-70" dirty="0">
                <a:latin typeface="Trebuchet MS"/>
                <a:cs typeface="Trebuchet MS"/>
              </a:rPr>
              <a:t> </a:t>
            </a:r>
            <a:r>
              <a:rPr sz="1313" spc="-61" dirty="0">
                <a:latin typeface="Trebuchet MS"/>
                <a:cs typeface="Trebuchet MS"/>
              </a:rPr>
              <a:t>Per</a:t>
            </a:r>
            <a:r>
              <a:rPr sz="1313" spc="-75" dirty="0">
                <a:latin typeface="Trebuchet MS"/>
                <a:cs typeface="Trebuchet MS"/>
              </a:rPr>
              <a:t> </a:t>
            </a:r>
            <a:r>
              <a:rPr sz="1313" spc="-70" dirty="0">
                <a:latin typeface="Trebuchet MS"/>
                <a:cs typeface="Trebuchet MS"/>
              </a:rPr>
              <a:t>Year</a:t>
            </a:r>
            <a:endParaRPr sz="1313" dirty="0">
              <a:latin typeface="Trebuchet MS"/>
              <a:cs typeface="Trebuchet MS"/>
            </a:endParaRPr>
          </a:p>
          <a:p>
            <a:pPr marL="128588">
              <a:spcBef>
                <a:spcPts val="769"/>
              </a:spcBef>
              <a:tabLst>
                <a:tab pos="588764" algn="l"/>
              </a:tabLst>
            </a:pPr>
            <a:r>
              <a:rPr sz="938" spc="-9" dirty="0">
                <a:latin typeface="Segoe UI"/>
                <a:cs typeface="Segoe UI"/>
              </a:rPr>
              <a:t>Cases</a:t>
            </a:r>
            <a:r>
              <a:rPr sz="938" dirty="0">
                <a:latin typeface="Segoe UI"/>
                <a:cs typeface="Segoe UI"/>
              </a:rPr>
              <a:t>	</a:t>
            </a:r>
            <a:r>
              <a:rPr sz="938" spc="-9" dirty="0">
                <a:latin typeface="Segoe UI"/>
                <a:cs typeface="Segoe UI"/>
              </a:rPr>
              <a:t>Deaths</a:t>
            </a:r>
            <a:endParaRPr sz="938" dirty="0">
              <a:latin typeface="Segoe UI"/>
              <a:cs typeface="Segoe U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5F5793-B816-3AAE-B4AC-0CA7891AB8FE}"/>
              </a:ext>
            </a:extLst>
          </p:cNvPr>
          <p:cNvSpPr/>
          <p:nvPr/>
        </p:nvSpPr>
        <p:spPr>
          <a:xfrm>
            <a:off x="2511474" y="3689702"/>
            <a:ext cx="646398" cy="3348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FF78F57-5466-11C5-3BB5-2EA7F89B4623}"/>
              </a:ext>
            </a:extLst>
          </p:cNvPr>
          <p:cNvSpPr txBox="1"/>
          <p:nvPr/>
        </p:nvSpPr>
        <p:spPr>
          <a:xfrm>
            <a:off x="7774505" y="757088"/>
            <a:ext cx="1957728" cy="107417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algn="ctr">
              <a:spcBef>
                <a:spcPts val="356"/>
              </a:spcBef>
            </a:pPr>
            <a:r>
              <a:rPr sz="4800" spc="-300" dirty="0">
                <a:solidFill>
                  <a:schemeClr val="accent2"/>
                </a:solidFill>
                <a:latin typeface="Lucida Sans Unicode"/>
                <a:cs typeface="Lucida Sans Unicode"/>
              </a:rPr>
              <a:t>7.1M</a:t>
            </a:r>
          </a:p>
          <a:p>
            <a:pPr algn="ctr">
              <a:spcBef>
                <a:spcPts val="71"/>
              </a:spcBef>
            </a:pPr>
            <a:r>
              <a:rPr sz="1600" spc="-19" dirty="0">
                <a:latin typeface="Segoe UI"/>
                <a:cs typeface="Segoe UI"/>
              </a:rPr>
              <a:t>Total</a:t>
            </a:r>
            <a:r>
              <a:rPr sz="1600" spc="-43" dirty="0">
                <a:latin typeface="Segoe UI"/>
                <a:cs typeface="Segoe UI"/>
              </a:rPr>
              <a:t> </a:t>
            </a:r>
            <a:r>
              <a:rPr sz="1600" spc="-9" dirty="0">
                <a:latin typeface="Segoe UI"/>
                <a:cs typeface="Segoe UI"/>
              </a:rPr>
              <a:t>Deaths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92B69BA-DF34-2DE1-9E04-8F10113EE069}"/>
              </a:ext>
            </a:extLst>
          </p:cNvPr>
          <p:cNvSpPr txBox="1"/>
          <p:nvPr/>
        </p:nvSpPr>
        <p:spPr>
          <a:xfrm>
            <a:off x="7575833" y="2324091"/>
            <a:ext cx="2338742" cy="104339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algn="ctr">
              <a:spcBef>
                <a:spcPts val="356"/>
              </a:spcBef>
            </a:pPr>
            <a:r>
              <a:rPr sz="4800" spc="-300" dirty="0">
                <a:solidFill>
                  <a:schemeClr val="accent2"/>
                </a:solidFill>
                <a:latin typeface="Lucida Sans Unicode"/>
                <a:cs typeface="Lucida Sans Unicode"/>
              </a:rPr>
              <a:t>776</a:t>
            </a:r>
            <a:r>
              <a:rPr lang="en-US" sz="4800" spc="-300" dirty="0">
                <a:solidFill>
                  <a:schemeClr val="accent2"/>
                </a:solidFill>
                <a:latin typeface="Lucida Sans Unicode"/>
                <a:cs typeface="Lucida Sans Unicode"/>
              </a:rPr>
              <a:t> </a:t>
            </a:r>
            <a:r>
              <a:rPr sz="4800" spc="-300" dirty="0">
                <a:solidFill>
                  <a:schemeClr val="accent2"/>
                </a:solidFill>
                <a:latin typeface="Lucida Sans Unicode"/>
                <a:cs typeface="Lucida Sans Unicode"/>
              </a:rPr>
              <a:t>M</a:t>
            </a:r>
          </a:p>
          <a:p>
            <a:pPr algn="ctr">
              <a:spcBef>
                <a:spcPts val="71"/>
              </a:spcBef>
            </a:pPr>
            <a:r>
              <a:rPr sz="1400" spc="-19" dirty="0">
                <a:latin typeface="Segoe UI"/>
                <a:cs typeface="Segoe UI"/>
              </a:rPr>
              <a:t>Total</a:t>
            </a:r>
            <a:r>
              <a:rPr sz="1400" spc="-43" dirty="0">
                <a:latin typeface="Segoe UI"/>
                <a:cs typeface="Segoe UI"/>
              </a:rPr>
              <a:t> </a:t>
            </a:r>
            <a:r>
              <a:rPr sz="1400" spc="-19" dirty="0">
                <a:latin typeface="Segoe UI"/>
                <a:cs typeface="Segoe UI"/>
              </a:rPr>
              <a:t>Cases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0E6B0-23F3-1F3D-A3B7-CB617030C20F}"/>
              </a:ext>
            </a:extLst>
          </p:cNvPr>
          <p:cNvSpPr/>
          <p:nvPr/>
        </p:nvSpPr>
        <p:spPr>
          <a:xfrm>
            <a:off x="1694688" y="1060292"/>
            <a:ext cx="97536" cy="97536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A65-A1EB-07CF-62C2-887B4F73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2" y="1143000"/>
            <a:ext cx="7065819" cy="4572000"/>
          </a:xfrm>
        </p:spPr>
        <p:txBody>
          <a:bodyPr anchor="ctr">
            <a:normAutofit/>
          </a:bodyPr>
          <a:lstStyle/>
          <a:p>
            <a:r>
              <a:rPr lang="en-US" dirty="0"/>
              <a:t>Average </a:t>
            </a:r>
            <a:br>
              <a:rPr lang="en-US" dirty="0"/>
            </a:br>
            <a:r>
              <a:rPr lang="en-US" dirty="0"/>
              <a:t>Death/Case Rate</a:t>
            </a:r>
          </a:p>
        </p:txBody>
      </p:sp>
    </p:spTree>
    <p:extLst>
      <p:ext uri="{BB962C8B-B14F-4D97-AF65-F5344CB8AC3E}">
        <p14:creationId xmlns:p14="http://schemas.microsoft.com/office/powerpoint/2010/main" val="7634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9AFBE-F147-0DE0-0182-F786FF94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1DB6-3EEB-F6A1-B856-E942C7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40" y="1455232"/>
            <a:ext cx="8614719" cy="1138374"/>
          </a:xfrm>
        </p:spPr>
        <p:txBody>
          <a:bodyPr anchor="ctr">
            <a:normAutofit/>
          </a:bodyPr>
          <a:lstStyle/>
          <a:p>
            <a:r>
              <a:rPr lang="en-US" dirty="0"/>
              <a:t>Pro:</a:t>
            </a:r>
            <a:br>
              <a:rPr lang="en-US" dirty="0"/>
            </a:br>
            <a:r>
              <a:rPr lang="en-US" sz="2400" dirty="0"/>
              <a:t>Includes only people who have covid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E7B5C7-AD6A-4A20-D584-B18B5647BDAC}"/>
              </a:ext>
            </a:extLst>
          </p:cNvPr>
          <p:cNvSpPr txBox="1">
            <a:spLocks/>
          </p:cNvSpPr>
          <p:nvPr/>
        </p:nvSpPr>
        <p:spPr>
          <a:xfrm>
            <a:off x="1788640" y="3429000"/>
            <a:ext cx="8378167" cy="178776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19" b="0" i="0" kern="1200">
                <a:solidFill>
                  <a:srgbClr val="2524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dirty="0">
                <a:solidFill>
                  <a:schemeClr val="accent2"/>
                </a:solidFill>
                <a:latin typeface="+mj-lt"/>
                <a:cs typeface="+mj-cs"/>
              </a:rPr>
              <a:t>Con:</a:t>
            </a: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chemeClr val="accent2"/>
                </a:solidFill>
                <a:latin typeface="+mj-lt"/>
                <a:cs typeface="+mj-cs"/>
              </a:rPr>
              <a:t>Includes</a:t>
            </a:r>
            <a:r>
              <a:rPr lang="en-US" sz="2400" kern="12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+mj-cs"/>
              </a:rPr>
              <a:t>only people who reported or tested positive</a:t>
            </a:r>
          </a:p>
        </p:txBody>
      </p:sp>
    </p:spTree>
    <p:extLst>
      <p:ext uri="{BB962C8B-B14F-4D97-AF65-F5344CB8AC3E}">
        <p14:creationId xmlns:p14="http://schemas.microsoft.com/office/powerpoint/2010/main" val="285038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3019316" y="3511151"/>
            <a:ext cx="1990247" cy="698188"/>
          </a:xfrm>
          <a:prstGeom prst="rect">
            <a:avLst/>
          </a:prstGeom>
        </p:spPr>
        <p:txBody>
          <a:bodyPr vert="horz" wrap="square" lIns="0" tIns="67866" rIns="0" bIns="0" rtlCol="0" anchor="ctr">
            <a:spAutoFit/>
          </a:bodyPr>
          <a:lstStyle/>
          <a:p>
            <a:pPr marL="11906" algn="ctr">
              <a:lnSpc>
                <a:spcPct val="100000"/>
              </a:lnSpc>
              <a:spcBef>
                <a:spcPts val="534"/>
              </a:spcBef>
            </a:pPr>
            <a:r>
              <a:rPr lang="en-US" sz="2800" b="1" spc="-9" dirty="0">
                <a:solidFill>
                  <a:schemeClr val="accent2"/>
                </a:solidFill>
                <a:latin typeface="Segoe UI"/>
                <a:cs typeface="Segoe UI"/>
              </a:rPr>
              <a:t>550,000</a:t>
            </a:r>
            <a:endParaRPr sz="4000" dirty="0">
              <a:solidFill>
                <a:schemeClr val="accent2"/>
              </a:solidFill>
              <a:latin typeface="Segoe UI"/>
              <a:cs typeface="Segoe UI"/>
            </a:endParaRPr>
          </a:p>
          <a:p>
            <a:pPr marL="11906" algn="ctr">
              <a:lnSpc>
                <a:spcPct val="100000"/>
              </a:lnSpc>
              <a:spcBef>
                <a:spcPts val="197"/>
              </a:spcBef>
            </a:pPr>
            <a:r>
              <a:rPr sz="1125" dirty="0">
                <a:solidFill>
                  <a:schemeClr val="tx1"/>
                </a:solidFill>
                <a:latin typeface="Segoe UI"/>
                <a:cs typeface="Segoe UI"/>
              </a:rPr>
              <a:t>Average</a:t>
            </a:r>
            <a:r>
              <a:rPr sz="1125" spc="-38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chemeClr val="tx1"/>
                </a:solidFill>
                <a:latin typeface="Segoe UI"/>
                <a:cs typeface="Segoe UI"/>
              </a:rPr>
              <a:t>Cases</a:t>
            </a:r>
            <a:r>
              <a:rPr sz="1125" spc="-38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chemeClr val="tx1"/>
                </a:solidFill>
                <a:latin typeface="Segoe UI"/>
                <a:cs typeface="Segoe UI"/>
              </a:rPr>
              <a:t>Per</a:t>
            </a:r>
            <a:r>
              <a:rPr sz="1125" spc="-33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1125" spc="-23" dirty="0">
                <a:solidFill>
                  <a:schemeClr val="tx1"/>
                </a:solidFill>
                <a:latin typeface="Segoe UI"/>
                <a:cs typeface="Segoe UI"/>
              </a:rPr>
              <a:t>Day</a:t>
            </a:r>
            <a:endParaRPr sz="1125" dirty="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7741" y="2395532"/>
            <a:ext cx="1473398" cy="698188"/>
          </a:xfrm>
          <a:prstGeom prst="rect">
            <a:avLst/>
          </a:prstGeom>
        </p:spPr>
        <p:txBody>
          <a:bodyPr vert="horz" wrap="square" lIns="0" tIns="67866" rIns="0" bIns="0" rtlCol="0">
            <a:spAutoFit/>
          </a:bodyPr>
          <a:lstStyle/>
          <a:p>
            <a:pPr marL="11906" algn="ctr">
              <a:spcBef>
                <a:spcPts val="534"/>
              </a:spcBef>
            </a:pPr>
            <a:r>
              <a:rPr lang="en-US" sz="2800" b="1" spc="-9" dirty="0">
                <a:solidFill>
                  <a:schemeClr val="accent2"/>
                </a:solidFill>
                <a:latin typeface="Segoe UI"/>
                <a:cs typeface="Segoe UI"/>
              </a:rPr>
              <a:t>10,000</a:t>
            </a:r>
            <a:endParaRPr sz="2531" dirty="0">
              <a:solidFill>
                <a:schemeClr val="accent2"/>
              </a:solidFill>
              <a:latin typeface="Segoe UI"/>
              <a:cs typeface="Segoe UI"/>
            </a:endParaRPr>
          </a:p>
          <a:p>
            <a:pPr marL="11906" algn="ctr">
              <a:spcBef>
                <a:spcPts val="197"/>
              </a:spcBef>
            </a:pPr>
            <a:r>
              <a:rPr sz="1125" dirty="0">
                <a:latin typeface="Segoe UI"/>
                <a:cs typeface="Segoe UI"/>
              </a:rPr>
              <a:t>Average</a:t>
            </a:r>
            <a:r>
              <a:rPr sz="1125" spc="-28" dirty="0">
                <a:latin typeface="Segoe UI"/>
                <a:cs typeface="Segoe UI"/>
              </a:rPr>
              <a:t> </a:t>
            </a:r>
            <a:r>
              <a:rPr sz="1125" dirty="0">
                <a:latin typeface="Segoe UI"/>
                <a:cs typeface="Segoe UI"/>
              </a:rPr>
              <a:t>Death</a:t>
            </a:r>
            <a:r>
              <a:rPr sz="1125" spc="-28" dirty="0">
                <a:latin typeface="Segoe UI"/>
                <a:cs typeface="Segoe UI"/>
              </a:rPr>
              <a:t> </a:t>
            </a:r>
            <a:r>
              <a:rPr sz="1125" dirty="0">
                <a:latin typeface="Segoe UI"/>
                <a:cs typeface="Segoe UI"/>
              </a:rPr>
              <a:t>Per</a:t>
            </a:r>
            <a:r>
              <a:rPr sz="1125" spc="-23" dirty="0">
                <a:latin typeface="Segoe UI"/>
                <a:cs typeface="Segoe UI"/>
              </a:rPr>
              <a:t> Day</a:t>
            </a:r>
            <a:endParaRPr sz="1125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7353" y="2836143"/>
            <a:ext cx="1626394" cy="880914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algn="ctr">
              <a:spcBef>
                <a:spcPts val="356"/>
              </a:spcBef>
            </a:pPr>
            <a:r>
              <a:rPr sz="4000" spc="-19" dirty="0">
                <a:solidFill>
                  <a:schemeClr val="accent2"/>
                </a:solidFill>
                <a:latin typeface="Trebuchet MS"/>
                <a:cs typeface="Trebuchet MS"/>
              </a:rPr>
              <a:t>1.8%</a:t>
            </a:r>
            <a:endParaRPr sz="4000" dirty="0">
              <a:solidFill>
                <a:schemeClr val="accent2"/>
              </a:solidFill>
              <a:latin typeface="Trebuchet MS"/>
              <a:cs typeface="Trebuchet MS"/>
            </a:endParaRPr>
          </a:p>
          <a:p>
            <a:pPr algn="ctr">
              <a:spcBef>
                <a:spcPts val="70"/>
              </a:spcBef>
            </a:pPr>
            <a:r>
              <a:rPr sz="1125" dirty="0">
                <a:latin typeface="Segoe UI"/>
                <a:cs typeface="Segoe UI"/>
              </a:rPr>
              <a:t>Average</a:t>
            </a:r>
            <a:r>
              <a:rPr sz="1125" spc="-19" dirty="0">
                <a:latin typeface="Segoe UI"/>
                <a:cs typeface="Segoe UI"/>
              </a:rPr>
              <a:t> </a:t>
            </a:r>
            <a:r>
              <a:rPr sz="1125" dirty="0">
                <a:latin typeface="Segoe UI"/>
                <a:cs typeface="Segoe UI"/>
              </a:rPr>
              <a:t>Death/Case</a:t>
            </a:r>
            <a:r>
              <a:rPr sz="1125" spc="-14" dirty="0">
                <a:latin typeface="Segoe UI"/>
                <a:cs typeface="Segoe UI"/>
              </a:rPr>
              <a:t> </a:t>
            </a:r>
            <a:r>
              <a:rPr sz="1125" spc="-19" dirty="0">
                <a:latin typeface="Segoe UI"/>
                <a:cs typeface="Segoe UI"/>
              </a:rPr>
              <a:t>Rate</a:t>
            </a:r>
            <a:endParaRPr sz="1125" dirty="0">
              <a:latin typeface="Segoe UI"/>
              <a:cs typeface="Segoe U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4840-570A-3452-E64B-4B4FB0BEC12C}"/>
              </a:ext>
            </a:extLst>
          </p:cNvPr>
          <p:cNvCxnSpPr>
            <a:cxnSpLocks/>
          </p:cNvCxnSpPr>
          <p:nvPr/>
        </p:nvCxnSpPr>
        <p:spPr>
          <a:xfrm>
            <a:off x="2537953" y="3302435"/>
            <a:ext cx="294844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E128E7-DC88-EC03-619C-F80712FFCA13}"/>
              </a:ext>
            </a:extLst>
          </p:cNvPr>
          <p:cNvSpPr txBox="1"/>
          <p:nvPr/>
        </p:nvSpPr>
        <p:spPr>
          <a:xfrm>
            <a:off x="6277985" y="3010047"/>
            <a:ext cx="48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C18E6-2594-8146-8FE0-75640979D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DA456-A17F-A1C8-C598-F010155557F1}"/>
              </a:ext>
            </a:extLst>
          </p:cNvPr>
          <p:cNvSpPr/>
          <p:nvPr/>
        </p:nvSpPr>
        <p:spPr>
          <a:xfrm>
            <a:off x="483143" y="2259946"/>
            <a:ext cx="3157233" cy="2004843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68EB73-0B57-080D-571E-D68EE1BB22F5}"/>
              </a:ext>
            </a:extLst>
          </p:cNvPr>
          <p:cNvSpPr/>
          <p:nvPr/>
        </p:nvSpPr>
        <p:spPr>
          <a:xfrm>
            <a:off x="833946" y="2593210"/>
            <a:ext cx="3157233" cy="2004843"/>
          </a:xfrm>
          <a:custGeom>
            <a:avLst/>
            <a:gdLst>
              <a:gd name="connsiteX0" fmla="*/ 0 w 3157233"/>
              <a:gd name="connsiteY0" fmla="*/ 200484 h 2004843"/>
              <a:gd name="connsiteX1" fmla="*/ 200484 w 3157233"/>
              <a:gd name="connsiteY1" fmla="*/ 0 h 2004843"/>
              <a:gd name="connsiteX2" fmla="*/ 2956749 w 3157233"/>
              <a:gd name="connsiteY2" fmla="*/ 0 h 2004843"/>
              <a:gd name="connsiteX3" fmla="*/ 3157233 w 3157233"/>
              <a:gd name="connsiteY3" fmla="*/ 200484 h 2004843"/>
              <a:gd name="connsiteX4" fmla="*/ 3157233 w 3157233"/>
              <a:gd name="connsiteY4" fmla="*/ 1804359 h 2004843"/>
              <a:gd name="connsiteX5" fmla="*/ 2956749 w 3157233"/>
              <a:gd name="connsiteY5" fmla="*/ 2004843 h 2004843"/>
              <a:gd name="connsiteX6" fmla="*/ 200484 w 3157233"/>
              <a:gd name="connsiteY6" fmla="*/ 2004843 h 2004843"/>
              <a:gd name="connsiteX7" fmla="*/ 0 w 3157233"/>
              <a:gd name="connsiteY7" fmla="*/ 1804359 h 2004843"/>
              <a:gd name="connsiteX8" fmla="*/ 0 w 3157233"/>
              <a:gd name="connsiteY8" fmla="*/ 200484 h 20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7233" h="2004843">
                <a:moveTo>
                  <a:pt x="0" y="200484"/>
                </a:moveTo>
                <a:cubicBezTo>
                  <a:pt x="0" y="89760"/>
                  <a:pt x="89760" y="0"/>
                  <a:pt x="200484" y="0"/>
                </a:cubicBezTo>
                <a:lnTo>
                  <a:pt x="2956749" y="0"/>
                </a:lnTo>
                <a:cubicBezTo>
                  <a:pt x="3067473" y="0"/>
                  <a:pt x="3157233" y="89760"/>
                  <a:pt x="3157233" y="200484"/>
                </a:cubicBezTo>
                <a:lnTo>
                  <a:pt x="3157233" y="1804359"/>
                </a:lnTo>
                <a:cubicBezTo>
                  <a:pt x="3157233" y="1915083"/>
                  <a:pt x="3067473" y="2004843"/>
                  <a:pt x="2956749" y="2004843"/>
                </a:cubicBezTo>
                <a:lnTo>
                  <a:pt x="200484" y="2004843"/>
                </a:lnTo>
                <a:cubicBezTo>
                  <a:pt x="89760" y="2004843"/>
                  <a:pt x="0" y="1915083"/>
                  <a:pt x="0" y="1804359"/>
                </a:cubicBezTo>
                <a:lnTo>
                  <a:pt x="0" y="20048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30" tIns="176830" rIns="176830" bIns="17683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Average Death/Case Rate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0582EE-9BDE-7E89-4C2A-A42CB66905BB}"/>
              </a:ext>
            </a:extLst>
          </p:cNvPr>
          <p:cNvSpPr/>
          <p:nvPr/>
        </p:nvSpPr>
        <p:spPr>
          <a:xfrm>
            <a:off x="4341983" y="2259946"/>
            <a:ext cx="3157233" cy="2004843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BFDBE1-97F8-E0CB-D63C-5149E5723066}"/>
              </a:ext>
            </a:extLst>
          </p:cNvPr>
          <p:cNvSpPr/>
          <p:nvPr/>
        </p:nvSpPr>
        <p:spPr>
          <a:xfrm>
            <a:off x="4692787" y="2593210"/>
            <a:ext cx="3157233" cy="2004843"/>
          </a:xfrm>
          <a:custGeom>
            <a:avLst/>
            <a:gdLst>
              <a:gd name="connsiteX0" fmla="*/ 0 w 3157233"/>
              <a:gd name="connsiteY0" fmla="*/ 200484 h 2004843"/>
              <a:gd name="connsiteX1" fmla="*/ 200484 w 3157233"/>
              <a:gd name="connsiteY1" fmla="*/ 0 h 2004843"/>
              <a:gd name="connsiteX2" fmla="*/ 2956749 w 3157233"/>
              <a:gd name="connsiteY2" fmla="*/ 0 h 2004843"/>
              <a:gd name="connsiteX3" fmla="*/ 3157233 w 3157233"/>
              <a:gd name="connsiteY3" fmla="*/ 200484 h 2004843"/>
              <a:gd name="connsiteX4" fmla="*/ 3157233 w 3157233"/>
              <a:gd name="connsiteY4" fmla="*/ 1804359 h 2004843"/>
              <a:gd name="connsiteX5" fmla="*/ 2956749 w 3157233"/>
              <a:gd name="connsiteY5" fmla="*/ 2004843 h 2004843"/>
              <a:gd name="connsiteX6" fmla="*/ 200484 w 3157233"/>
              <a:gd name="connsiteY6" fmla="*/ 2004843 h 2004843"/>
              <a:gd name="connsiteX7" fmla="*/ 0 w 3157233"/>
              <a:gd name="connsiteY7" fmla="*/ 1804359 h 2004843"/>
              <a:gd name="connsiteX8" fmla="*/ 0 w 3157233"/>
              <a:gd name="connsiteY8" fmla="*/ 200484 h 20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7233" h="2004843">
                <a:moveTo>
                  <a:pt x="0" y="200484"/>
                </a:moveTo>
                <a:cubicBezTo>
                  <a:pt x="0" y="89760"/>
                  <a:pt x="89760" y="0"/>
                  <a:pt x="200484" y="0"/>
                </a:cubicBezTo>
                <a:lnTo>
                  <a:pt x="2956749" y="0"/>
                </a:lnTo>
                <a:cubicBezTo>
                  <a:pt x="3067473" y="0"/>
                  <a:pt x="3157233" y="89760"/>
                  <a:pt x="3157233" y="200484"/>
                </a:cubicBezTo>
                <a:lnTo>
                  <a:pt x="3157233" y="1804359"/>
                </a:lnTo>
                <a:cubicBezTo>
                  <a:pt x="3157233" y="1915083"/>
                  <a:pt x="3067473" y="2004843"/>
                  <a:pt x="2956749" y="2004843"/>
                </a:cubicBezTo>
                <a:lnTo>
                  <a:pt x="200484" y="2004843"/>
                </a:lnTo>
                <a:cubicBezTo>
                  <a:pt x="89760" y="2004843"/>
                  <a:pt x="0" y="1915083"/>
                  <a:pt x="0" y="1804359"/>
                </a:cubicBezTo>
                <a:lnTo>
                  <a:pt x="0" y="20048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30" tIns="176830" rIns="176830" bIns="17683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/>
              <a:t>Year 2021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B74E9A-1E46-F246-0858-92684D5C27C7}"/>
              </a:ext>
            </a:extLst>
          </p:cNvPr>
          <p:cNvSpPr/>
          <p:nvPr/>
        </p:nvSpPr>
        <p:spPr>
          <a:xfrm>
            <a:off x="8200824" y="2259946"/>
            <a:ext cx="3157233" cy="2004843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760AD8D-295B-24B9-3A70-EEE366330B38}"/>
              </a:ext>
            </a:extLst>
          </p:cNvPr>
          <p:cNvSpPr/>
          <p:nvPr/>
        </p:nvSpPr>
        <p:spPr>
          <a:xfrm>
            <a:off x="8551628" y="2593210"/>
            <a:ext cx="3157233" cy="2004843"/>
          </a:xfrm>
          <a:custGeom>
            <a:avLst/>
            <a:gdLst>
              <a:gd name="connsiteX0" fmla="*/ 0 w 3157233"/>
              <a:gd name="connsiteY0" fmla="*/ 200484 h 2004843"/>
              <a:gd name="connsiteX1" fmla="*/ 200484 w 3157233"/>
              <a:gd name="connsiteY1" fmla="*/ 0 h 2004843"/>
              <a:gd name="connsiteX2" fmla="*/ 2956749 w 3157233"/>
              <a:gd name="connsiteY2" fmla="*/ 0 h 2004843"/>
              <a:gd name="connsiteX3" fmla="*/ 3157233 w 3157233"/>
              <a:gd name="connsiteY3" fmla="*/ 200484 h 2004843"/>
              <a:gd name="connsiteX4" fmla="*/ 3157233 w 3157233"/>
              <a:gd name="connsiteY4" fmla="*/ 1804359 h 2004843"/>
              <a:gd name="connsiteX5" fmla="*/ 2956749 w 3157233"/>
              <a:gd name="connsiteY5" fmla="*/ 2004843 h 2004843"/>
              <a:gd name="connsiteX6" fmla="*/ 200484 w 3157233"/>
              <a:gd name="connsiteY6" fmla="*/ 2004843 h 2004843"/>
              <a:gd name="connsiteX7" fmla="*/ 0 w 3157233"/>
              <a:gd name="connsiteY7" fmla="*/ 1804359 h 2004843"/>
              <a:gd name="connsiteX8" fmla="*/ 0 w 3157233"/>
              <a:gd name="connsiteY8" fmla="*/ 200484 h 20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7233" h="2004843">
                <a:moveTo>
                  <a:pt x="0" y="200484"/>
                </a:moveTo>
                <a:cubicBezTo>
                  <a:pt x="0" y="89760"/>
                  <a:pt x="89760" y="0"/>
                  <a:pt x="200484" y="0"/>
                </a:cubicBezTo>
                <a:lnTo>
                  <a:pt x="2956749" y="0"/>
                </a:lnTo>
                <a:cubicBezTo>
                  <a:pt x="3067473" y="0"/>
                  <a:pt x="3157233" y="89760"/>
                  <a:pt x="3157233" y="200484"/>
                </a:cubicBezTo>
                <a:lnTo>
                  <a:pt x="3157233" y="1804359"/>
                </a:lnTo>
                <a:cubicBezTo>
                  <a:pt x="3157233" y="1915083"/>
                  <a:pt x="3067473" y="2004843"/>
                  <a:pt x="2956749" y="2004843"/>
                </a:cubicBezTo>
                <a:lnTo>
                  <a:pt x="200484" y="2004843"/>
                </a:lnTo>
                <a:cubicBezTo>
                  <a:pt x="89760" y="2004843"/>
                  <a:pt x="0" y="1915083"/>
                  <a:pt x="0" y="1804359"/>
                </a:cubicBezTo>
                <a:lnTo>
                  <a:pt x="0" y="20048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30" tIns="176830" rIns="176830" bIns="17683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At least 5M population at country level</a:t>
            </a:r>
          </a:p>
        </p:txBody>
      </p:sp>
    </p:spTree>
    <p:extLst>
      <p:ext uri="{BB962C8B-B14F-4D97-AF65-F5344CB8AC3E}">
        <p14:creationId xmlns:p14="http://schemas.microsoft.com/office/powerpoint/2010/main" val="1722438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576</TotalTime>
  <Words>853</Words>
  <Application>Microsoft Macintosh PowerPoint</Application>
  <PresentationFormat>Widescreen</PresentationFormat>
  <Paragraphs>309</Paragraphs>
  <Slides>27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Arial</vt:lpstr>
      <vt:lpstr>Lucida Sans Unicode</vt:lpstr>
      <vt:lpstr>Poppins</vt:lpstr>
      <vt:lpstr>Poppins SemiBold</vt:lpstr>
      <vt:lpstr>Segoe UI</vt:lpstr>
      <vt:lpstr>Trebuchet MS</vt:lpstr>
      <vt:lpstr>Custom</vt:lpstr>
      <vt:lpstr>Coronavirus</vt:lpstr>
      <vt:lpstr>Agenda</vt:lpstr>
      <vt:lpstr>1. Data Background</vt:lpstr>
      <vt:lpstr>PowerPoint Presentation</vt:lpstr>
      <vt:lpstr>PowerPoint Presentation</vt:lpstr>
      <vt:lpstr>Average  Death/Case Rate</vt:lpstr>
      <vt:lpstr>Pro: Includes only people who have covid</vt:lpstr>
      <vt:lpstr>550,000 Average Cases Per Day</vt:lpstr>
      <vt:lpstr>PowerPoint Presentation</vt:lpstr>
      <vt:lpstr>PowerPoint Presentation</vt:lpstr>
      <vt:lpstr>PowerPoint Presentation</vt:lpstr>
      <vt:lpstr>PowerPoint Presentation</vt:lpstr>
      <vt:lpstr>3. Underlying Factors</vt:lpstr>
      <vt:lpstr>PowerPoint Presentation</vt:lpstr>
      <vt:lpstr>PowerPoint Presentation</vt:lpstr>
      <vt:lpstr>Countries with low GDP per capita have a greater risk to have a high death/case rate</vt:lpstr>
      <vt:lpstr>PowerPoint Presentation</vt:lpstr>
      <vt:lpstr>PowerPoint Presentation</vt:lpstr>
      <vt:lpstr>North American and African countries exhibit a higher patient-to-bed ratio compared to the average</vt:lpstr>
      <vt:lpstr>4. Recommendation</vt:lpstr>
      <vt:lpstr>Recommendations</vt:lpstr>
      <vt:lpstr>Thank You</vt:lpstr>
      <vt:lpstr>Coronavirus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Leonard Choo</cp:lastModifiedBy>
  <cp:revision>63</cp:revision>
  <dcterms:modified xsi:type="dcterms:W3CDTF">2025-06-19T02:45:44Z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