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950DC-68A3-ADF9-CDEE-C596B04BA8F1}" v="191" dt="2025-07-22T18:34:33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065" y="1235544"/>
            <a:ext cx="9989685" cy="192740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  <a:latin typeface="Bodoni MT" panose="02070603080606020203" pitchFamily="18" charset="0"/>
                <a:ea typeface="Calibri"/>
                <a:cs typeface="Calibri"/>
              </a:rPr>
              <a:t>HOSPITAL READMISSION ANALYSIS</a:t>
            </a:r>
            <a:endParaRPr lang="en-US" sz="4800" dirty="0">
              <a:solidFill>
                <a:srgbClr val="FFFFFF"/>
              </a:solidFill>
              <a:latin typeface="Bodoni MT" panose="02070603080606020203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4354" y="460414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GB" sz="2000" dirty="0">
                <a:solidFill>
                  <a:srgbClr val="FFFFFF"/>
                </a:solidFill>
                <a:latin typeface="Bodoni MT" panose="02070603080606020203" pitchFamily="18" charset="0"/>
                <a:ea typeface="Calibri"/>
                <a:cs typeface="Calibri"/>
              </a:rPr>
              <a:t>Insights from Diabetes 130-Hospitals Dataset (UCI)</a:t>
            </a:r>
            <a:endParaRPr lang="en-US" sz="2000" dirty="0">
              <a:solidFill>
                <a:srgbClr val="FFFFFF"/>
              </a:solidFill>
              <a:latin typeface="Bodoni MT" panose="02070603080606020203" pitchFamily="18" charset="0"/>
            </a:endParaRPr>
          </a:p>
          <a:p>
            <a:pPr algn="r"/>
            <a:r>
              <a:rPr lang="en-GB" sz="2000" dirty="0">
                <a:solidFill>
                  <a:srgbClr val="FFFFFF"/>
                </a:solidFill>
                <a:latin typeface="Bodoni MT" panose="02070603080606020203" pitchFamily="18" charset="0"/>
                <a:ea typeface="Calibri"/>
                <a:cs typeface="Calibri"/>
              </a:rPr>
              <a:t>By Santosh Kr. Majhi</a:t>
            </a:r>
          </a:p>
          <a:p>
            <a:pPr algn="r"/>
            <a:r>
              <a:rPr lang="en-GB" sz="2000" dirty="0">
                <a:solidFill>
                  <a:srgbClr val="FFFFFF"/>
                </a:solidFill>
                <a:latin typeface="Bodoni MT" panose="02070603080606020203" pitchFamily="18" charset="0"/>
                <a:ea typeface="Calibri"/>
                <a:cs typeface="Calibri"/>
              </a:rPr>
              <a:t>22 JULY 2025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8D659-0D99-D969-7B65-FE294924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  <a:latin typeface="Bodoni MT" panose="02070603080606020203" pitchFamily="18" charset="0"/>
                <a:ea typeface="Calibri"/>
                <a:cs typeface="Calibri"/>
              </a:rPr>
              <a:t>OBJECTIVE</a:t>
            </a:r>
            <a:endParaRPr lang="en-US" sz="40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D194-8C7D-A11A-AF6E-8831EFA2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Goal: Identify patterns </a:t>
            </a:r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andpredictors</a:t>
            </a:r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 of hospital readmission</a:t>
            </a:r>
          </a:p>
          <a:p>
            <a:endParaRPr lang="en-GB" sz="2000" dirty="0">
              <a:latin typeface="Bodoni MT" panose="02070603080606020203" pitchFamily="18" charset="0"/>
              <a:ea typeface="Calibri"/>
              <a:cs typeface="Calibri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Key Focus Areas:</a:t>
            </a: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Impact of age &amp; gender</a:t>
            </a: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Length of stay &amp; medication</a:t>
            </a: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Readmission within 30 days</a:t>
            </a:r>
          </a:p>
          <a:p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1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6E8F7-A445-3225-4B2C-9B31451F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  <a:latin typeface="Bodoni MT" panose="02070603080606020203" pitchFamily="18" charset="0"/>
                <a:ea typeface="Calibri"/>
                <a:cs typeface="Calibri"/>
              </a:rPr>
              <a:t>DATASET OVERVIEW</a:t>
            </a:r>
            <a:endParaRPr lang="en-US" sz="4000" dirty="0">
              <a:solidFill>
                <a:srgbClr val="FFFFFF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AE27-1CCA-393E-06E5-AC0C3C52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Source: UCI ML Repository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Records: 100,000 hospital visits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Time period: 1999–2008</a:t>
            </a: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  <a:ea typeface="Calibri"/>
              <a:cs typeface="Calibri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Key variables: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age, gender, </a:t>
            </a:r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time_in_hospital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num_medications</a:t>
            </a:r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, readmitted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A1Cresult, </a:t>
            </a:r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diabetesMed</a:t>
            </a:r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EFC33-1AAA-43D1-122E-84988654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GB" sz="4000" dirty="0">
                <a:solidFill>
                  <a:srgbClr val="FFFFFF"/>
                </a:solidFill>
                <a:latin typeface="Bodoni MT" panose="02070603080606020203" pitchFamily="18" charset="0"/>
                <a:ea typeface="Calibri"/>
                <a:cs typeface="Calibri"/>
              </a:rPr>
              <a:t>DATA CLEANING</a:t>
            </a:r>
            <a:endParaRPr lang="en-US" sz="4000" dirty="0">
              <a:solidFill>
                <a:srgbClr val="FFFFFF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6722-9387-52D4-262C-49C9FF19A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Dropped: weight, </a:t>
            </a:r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payer_code</a:t>
            </a:r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, </a:t>
            </a:r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encounter_id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Replaced '?’: </a:t>
            </a:r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NaN</a:t>
            </a:r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 → handled missing values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Encoded target variable: readmitted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Converted age brackets into ordered groups</a:t>
            </a:r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9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6641C-594E-A8B0-E739-97248B7B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456345"/>
            <a:ext cx="3592286" cy="3556097"/>
          </a:xfrm>
        </p:spPr>
        <p:txBody>
          <a:bodyPr anchor="b">
            <a:normAutofit/>
          </a:bodyPr>
          <a:lstStyle/>
          <a:p>
            <a:pPr algn="just"/>
            <a:r>
              <a:rPr lang="en-GB" sz="3200" dirty="0">
                <a:solidFill>
                  <a:srgbClr val="FFFFFF"/>
                </a:solidFill>
                <a:latin typeface="Bodoni MT" panose="02070603080606020203" pitchFamily="18" charset="0"/>
                <a:ea typeface="Calibri"/>
                <a:cs typeface="Calibri"/>
              </a:rPr>
              <a:t>EXPLORATORY DATA ANALYSIS</a:t>
            </a:r>
            <a:endParaRPr lang="en-US" sz="3200" dirty="0">
              <a:solidFill>
                <a:srgbClr val="FFFFFF"/>
              </a:solidFill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7546B-DB1C-B76E-F5E7-88B31C0A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7" r="-5" b="-5"/>
          <a:stretch>
            <a:fillRect/>
          </a:stretch>
        </p:blipFill>
        <p:spPr>
          <a:xfrm>
            <a:off x="5795257" y="582318"/>
            <a:ext cx="2177246" cy="1719613"/>
          </a:xfrm>
          <a:prstGeom prst="rect">
            <a:avLst/>
          </a:prstGeo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04C4F3C9-5D59-4AD8-5B56-00F2FDECE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5" b="335"/>
          <a:stretch>
            <a:fillRect/>
          </a:stretch>
        </p:blipFill>
        <p:spPr>
          <a:xfrm>
            <a:off x="8286430" y="582318"/>
            <a:ext cx="2177260" cy="1719613"/>
          </a:xfrm>
          <a:prstGeom prst="rect">
            <a:avLst/>
          </a:prstGeom>
        </p:spPr>
      </p:pic>
      <p:pic>
        <p:nvPicPr>
          <p:cNvPr id="4" name="Picture 3" descr="A graph of age groups&#10;&#10;AI-generated content may be incorrect.">
            <a:extLst>
              <a:ext uri="{FF2B5EF4-FFF2-40B4-BE49-F238E27FC236}">
                <a16:creationId xmlns:a16="http://schemas.microsoft.com/office/drawing/2014/main" id="{40DF2771-E4B6-B2B8-8093-4C84CC5E72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5" r="-2" b="-2"/>
          <a:stretch>
            <a:fillRect/>
          </a:stretch>
        </p:blipFill>
        <p:spPr>
          <a:xfrm>
            <a:off x="5797357" y="2624071"/>
            <a:ext cx="2175146" cy="1719613"/>
          </a:xfrm>
          <a:prstGeom prst="rect">
            <a:avLst/>
          </a:prstGeom>
        </p:spPr>
      </p:pic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908F7054-0B72-7184-F139-2CE6F12DB1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9" r="1921" b="-1"/>
          <a:stretch>
            <a:fillRect/>
          </a:stretch>
        </p:blipFill>
        <p:spPr>
          <a:xfrm>
            <a:off x="8286430" y="2624071"/>
            <a:ext cx="2175928" cy="17196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39BA-D452-8EAF-9B94-C7AB3C647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532" y="5138083"/>
            <a:ext cx="6483958" cy="17196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Age vs Readmission: Higher readmissions in 70–80 group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Gender Trends: Slightly more female readmissions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Time in Hospital: Longer stays → more readmissions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Medications: &gt;10 → increased readmission risk</a:t>
            </a: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  <a:cs typeface="Arial"/>
            </a:endParaRP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  <a:ea typeface="Calibri"/>
              <a:cs typeface="Calibri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2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1AE9-E224-BBE6-AF13-ECF15A9E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GB" sz="3200" dirty="0">
                <a:solidFill>
                  <a:srgbClr val="FFFFFF"/>
                </a:solidFill>
                <a:latin typeface="Bodoni MT" panose="02070603080606020203" pitchFamily="18" charset="0"/>
                <a:ea typeface="Calibri"/>
                <a:cs typeface="Calibri"/>
              </a:rPr>
              <a:t>CORRELATION &amp; HEATMAP</a:t>
            </a:r>
            <a:endParaRPr lang="en-US" sz="3200" dirty="0">
              <a:solidFill>
                <a:srgbClr val="FFFFFF"/>
              </a:solidFill>
              <a:latin typeface="Bodoni MT" panose="02070603080606020203" pitchFamily="18" charset="0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F23CD12-841E-9143-0649-84102BB5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Heatmap of numeric features</a:t>
            </a: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  <a:ea typeface="Calibri"/>
              <a:cs typeface="Calibri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Observations:</a:t>
            </a: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- </a:t>
            </a:r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num_medications</a:t>
            </a:r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 &amp; </a:t>
            </a:r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time_in_hospital</a:t>
            </a:r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: weakly correlated</a:t>
            </a: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- No strong collinearity but useful trends for EDA</a:t>
            </a:r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2ED87-32A6-17D7-9E72-463593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Bodoni MT" panose="02070603080606020203" pitchFamily="18" charset="0"/>
                <a:ea typeface="Calibri"/>
                <a:cs typeface="Calibri"/>
              </a:rPr>
              <a:t>KEY INSIGHTS &amp; TAKEAWAYS</a:t>
            </a:r>
            <a:endParaRPr lang="en-US" sz="3600" dirty="0">
              <a:solidFill>
                <a:srgbClr val="FFFFFF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36451-115E-DE36-B382-9BB0F1D8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Seniors (70+) more likely to be readmitted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High medication count &amp; insulin use → risk factors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Gender/</a:t>
            </a:r>
            <a:r>
              <a:rPr lang="en-GB" sz="2000" dirty="0" err="1">
                <a:latin typeface="Bodoni MT" panose="02070603080606020203" pitchFamily="18" charset="0"/>
                <a:ea typeface="Calibri"/>
                <a:cs typeface="Calibri"/>
              </a:rPr>
              <a:t>diabetesMed</a:t>
            </a:r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 show subtle trends</a:t>
            </a:r>
            <a:endParaRPr lang="en-GB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sz="2000" dirty="0">
              <a:latin typeface="Bodoni MT" panose="02070603080606020203" pitchFamily="18" charset="0"/>
              <a:cs typeface="Arial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Recommendation:</a:t>
            </a:r>
            <a:endParaRPr lang="en-GB" sz="2000" dirty="0">
              <a:latin typeface="Bodoni MT" panose="02070603080606020203" pitchFamily="18" charset="0"/>
            </a:endParaRPr>
          </a:p>
          <a:p>
            <a:r>
              <a:rPr lang="en-GB" sz="2000" dirty="0">
                <a:latin typeface="Bodoni MT" panose="02070603080606020203" pitchFamily="18" charset="0"/>
                <a:ea typeface="Calibri"/>
                <a:cs typeface="Calibri"/>
              </a:rPr>
              <a:t>Focus on preventive care for high-risk age-medication profiles</a:t>
            </a:r>
            <a:endParaRPr lang="en-GB" sz="2000" dirty="0">
              <a:latin typeface="Bodoni MT" panose="02070603080606020203" pitchFamily="18" charset="0"/>
            </a:endParaRPr>
          </a:p>
          <a:p>
            <a:endParaRPr lang="en-GB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3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AE0B0-C3B8-8AEB-5B22-4DAEAAEE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1" y="818984"/>
            <a:ext cx="9944205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kern="1200" dirty="0">
                <a:solidFill>
                  <a:srgbClr val="FFFFFF"/>
                </a:solidFill>
                <a:latin typeface="Bodoni MT" panose="02070603080606020203" pitchFamily="18" charset="0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220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Bodoni MT</vt:lpstr>
      <vt:lpstr>office theme</vt:lpstr>
      <vt:lpstr>HOSPITAL READMISSION ANALYSIS</vt:lpstr>
      <vt:lpstr>OBJECTIVE</vt:lpstr>
      <vt:lpstr>DATASET OVERVIEW</vt:lpstr>
      <vt:lpstr>DATA CLEANING</vt:lpstr>
      <vt:lpstr>EXPLORATORY DATA ANALYSIS</vt:lpstr>
      <vt:lpstr>CORRELATION &amp; HEATMAP</vt:lpstr>
      <vt:lpstr>KEY INSIGHTS &amp;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Santosh kumar</cp:lastModifiedBy>
  <cp:revision>122</cp:revision>
  <dcterms:created xsi:type="dcterms:W3CDTF">2025-07-22T18:05:13Z</dcterms:created>
  <dcterms:modified xsi:type="dcterms:W3CDTF">2025-07-22T18:40:23Z</dcterms:modified>
</cp:coreProperties>
</file>