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0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B73F-B004-4A94-B0EA-AB6512F867F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2F65-2CEE-448B-AFFF-F18EBD947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69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B73F-B004-4A94-B0EA-AB6512F867F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2F65-2CEE-448B-AFFF-F18EBD947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80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B73F-B004-4A94-B0EA-AB6512F867F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2F65-2CEE-448B-AFFF-F18EBD947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98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B73F-B004-4A94-B0EA-AB6512F867F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2F65-2CEE-448B-AFFF-F18EBD947E9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8106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B73F-B004-4A94-B0EA-AB6512F867F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2F65-2CEE-448B-AFFF-F18EBD947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030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B73F-B004-4A94-B0EA-AB6512F867F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2F65-2CEE-448B-AFFF-F18EBD947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938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B73F-B004-4A94-B0EA-AB6512F867F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2F65-2CEE-448B-AFFF-F18EBD947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340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B73F-B004-4A94-B0EA-AB6512F867F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2F65-2CEE-448B-AFFF-F18EBD947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725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B73F-B004-4A94-B0EA-AB6512F867F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2F65-2CEE-448B-AFFF-F18EBD947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40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B73F-B004-4A94-B0EA-AB6512F867F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2F65-2CEE-448B-AFFF-F18EBD947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52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B73F-B004-4A94-B0EA-AB6512F867F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2F65-2CEE-448B-AFFF-F18EBD947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27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B73F-B004-4A94-B0EA-AB6512F867F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2F65-2CEE-448B-AFFF-F18EBD947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62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B73F-B004-4A94-B0EA-AB6512F867F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2F65-2CEE-448B-AFFF-F18EBD947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53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B73F-B004-4A94-B0EA-AB6512F867F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2F65-2CEE-448B-AFFF-F18EBD947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52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B73F-B004-4A94-B0EA-AB6512F867F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2F65-2CEE-448B-AFFF-F18EBD947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78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B73F-B004-4A94-B0EA-AB6512F867F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2F65-2CEE-448B-AFFF-F18EBD947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00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B73F-B004-4A94-B0EA-AB6512F867F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2F65-2CEE-448B-AFFF-F18EBD947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99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04B73F-B004-4A94-B0EA-AB6512F867F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82F65-2CEE-448B-AFFF-F18EBD947E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17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5693-B2FE-16CA-E0E7-63C333962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7858" y="650057"/>
            <a:ext cx="9753600" cy="1071562"/>
          </a:xfrm>
        </p:spPr>
        <p:txBody>
          <a:bodyPr>
            <a:normAutofit fontScale="90000"/>
          </a:bodyPr>
          <a:lstStyle/>
          <a:p>
            <a:r>
              <a:rPr lang="en-US" sz="3600" b="1" i="1" dirty="0">
                <a:latin typeface="Bodoni MT" panose="02070603080606020203" pitchFamily="18" charset="0"/>
              </a:rPr>
              <a:t>Sales Performance Dashboard – Superstore Data</a:t>
            </a:r>
            <a:endParaRPr lang="en-IN" sz="3600" b="1" i="1" dirty="0">
              <a:latin typeface="Bodoni MT" panose="020706030806060202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AAE03-5C1F-B199-4DE4-DADE3022E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86193"/>
            <a:ext cx="9144000" cy="2788930"/>
          </a:xfrm>
        </p:spPr>
        <p:txBody>
          <a:bodyPr>
            <a:normAutofit/>
          </a:bodyPr>
          <a:lstStyle/>
          <a:p>
            <a:r>
              <a:rPr lang="en-US" i="1" dirty="0">
                <a:latin typeface="Bodoni MT" panose="02070603080606020203" pitchFamily="18" charset="0"/>
              </a:rPr>
              <a:t>Tracking Key Sales KPIs Across Regions and Time Periods</a:t>
            </a:r>
          </a:p>
          <a:p>
            <a:endParaRPr lang="en-US" i="1" dirty="0">
              <a:latin typeface="Bodoni MT" panose="02070603080606020203" pitchFamily="18" charset="0"/>
            </a:endParaRPr>
          </a:p>
          <a:p>
            <a:endParaRPr lang="en-US" i="1" dirty="0">
              <a:latin typeface="Bodoni MT" panose="02070603080606020203" pitchFamily="18" charset="0"/>
            </a:endParaRPr>
          </a:p>
          <a:p>
            <a:pPr algn="l"/>
            <a:r>
              <a:rPr lang="en-US" sz="3200" b="1" i="1" dirty="0">
                <a:latin typeface="Bodoni MT" panose="02070603080606020203" pitchFamily="18" charset="0"/>
              </a:rPr>
              <a:t>Objective:</a:t>
            </a:r>
          </a:p>
          <a:p>
            <a:pPr algn="l"/>
            <a:r>
              <a:rPr lang="en-US" i="1" dirty="0">
                <a:latin typeface="Bodoni MT" panose="02070603080606020203" pitchFamily="18" charset="0"/>
              </a:rPr>
              <a:t>This dashboard helps regional managers monitor sales, profit, and order trends for better decision-making.</a:t>
            </a:r>
          </a:p>
          <a:p>
            <a:pPr algn="r"/>
            <a:endParaRPr lang="en-US" i="1" dirty="0">
              <a:latin typeface="Bodoni MT" panose="020706030806060202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5FF45-8350-7E29-A5AF-0CF81ED20F7C}"/>
              </a:ext>
            </a:extLst>
          </p:cNvPr>
          <p:cNvSpPr txBox="1"/>
          <p:nvPr/>
        </p:nvSpPr>
        <p:spPr>
          <a:xfrm>
            <a:off x="8396748" y="5904272"/>
            <a:ext cx="3547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>
                <a:latin typeface="Bodoni MT" panose="02070603080606020203" pitchFamily="18" charset="0"/>
              </a:rPr>
              <a:t>Name - Santosh kr. Majhi</a:t>
            </a:r>
          </a:p>
          <a:p>
            <a:pPr algn="r"/>
            <a:r>
              <a:rPr lang="en-US" i="1">
                <a:latin typeface="Bodoni MT" panose="02070603080606020203" pitchFamily="18" charset="0"/>
              </a:rPr>
              <a:t>Date – 07/07/2025 </a:t>
            </a:r>
            <a:endParaRPr lang="en-IN" i="1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15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5DBF-66C3-031E-9161-6A4E44208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125" y="457200"/>
            <a:ext cx="3932237" cy="1600200"/>
          </a:xfrm>
        </p:spPr>
        <p:txBody>
          <a:bodyPr>
            <a:normAutofit/>
          </a:bodyPr>
          <a:lstStyle/>
          <a:p>
            <a:r>
              <a:rPr lang="en-IN" sz="3200" b="1" i="1" dirty="0">
                <a:latin typeface="Bodoni MT" panose="02070603080606020203" pitchFamily="18" charset="0"/>
              </a:rPr>
              <a:t>Dataset Summary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0FD0CBB-4B9C-DCF1-FC38-0C3AB1011E6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79" t="-4565" r="-11701" b="-4565"/>
          <a:stretch>
            <a:fillRect/>
          </a:stretch>
        </p:blipFill>
        <p:spPr>
          <a:xfrm>
            <a:off x="4311752" y="2057401"/>
            <a:ext cx="8520404" cy="3175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E3F8C-C58A-914F-4C21-9F66AE864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125" y="2189480"/>
            <a:ext cx="3833315" cy="3811588"/>
          </a:xfrm>
        </p:spPr>
        <p:txBody>
          <a:bodyPr/>
          <a:lstStyle/>
          <a:p>
            <a:r>
              <a:rPr lang="en-IN" b="1" dirty="0">
                <a:latin typeface="Bodoni MT" panose="02070603080606020203" pitchFamily="18" charset="0"/>
              </a:rPr>
              <a:t>Source:</a:t>
            </a:r>
            <a:r>
              <a:rPr lang="en-IN" dirty="0">
                <a:latin typeface="Bodoni MT" panose="02070603080606020203" pitchFamily="18" charset="0"/>
              </a:rPr>
              <a:t> Superstore Dataset (Kaggle/Tableau)</a:t>
            </a:r>
          </a:p>
          <a:p>
            <a:r>
              <a:rPr lang="en-US" b="1" dirty="0">
                <a:latin typeface="Bodoni MT" panose="02070603080606020203" pitchFamily="18" charset="0"/>
              </a:rPr>
              <a:t>Size:</a:t>
            </a:r>
            <a:r>
              <a:rPr lang="en-US" dirty="0">
                <a:latin typeface="Bodoni MT" panose="02070603080606020203" pitchFamily="18" charset="0"/>
              </a:rPr>
              <a:t> 10,000 records from 2014–2017.</a:t>
            </a:r>
          </a:p>
          <a:p>
            <a:r>
              <a:rPr lang="en-IN" b="1" dirty="0">
                <a:latin typeface="Bodoni MT" panose="02070603080606020203" pitchFamily="18" charset="0"/>
              </a:rPr>
              <a:t>Key Fields :</a:t>
            </a:r>
            <a:endParaRPr lang="en-IN" dirty="0">
              <a:latin typeface="Bodoni MT" panose="020706030806060202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odoni MT" panose="02070603080606020203" pitchFamily="18" charset="0"/>
              </a:rPr>
              <a:t>Order Date, Region, Sales,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odoni MT" panose="02070603080606020203" pitchFamily="18" charset="0"/>
              </a:rPr>
              <a:t>Category, Sub-Category, Customer Segment.</a:t>
            </a:r>
          </a:p>
          <a:p>
            <a:r>
              <a:rPr lang="en-US" b="1" dirty="0">
                <a:latin typeface="Bodoni MT" panose="02070603080606020203" pitchFamily="18" charset="0"/>
              </a:rPr>
              <a:t>Cleaning :</a:t>
            </a:r>
            <a:r>
              <a:rPr lang="en-US" dirty="0">
                <a:latin typeface="Bodoni MT" panose="02070603080606020203" pitchFamily="18" charset="0"/>
              </a:rPr>
              <a:t> Checked data types, removed nulls, created DAX measures.</a:t>
            </a:r>
            <a:endParaRPr lang="en-IN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0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6275B-EA8F-96B5-C2C3-95E00A1A6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416" y="657404"/>
            <a:ext cx="3932237" cy="925286"/>
          </a:xfrm>
        </p:spPr>
        <p:txBody>
          <a:bodyPr/>
          <a:lstStyle/>
          <a:p>
            <a:r>
              <a:rPr lang="en-IN" sz="3200" b="1" i="1" dirty="0">
                <a:latin typeface="Bodoni MT" panose="02070603080606020203" pitchFamily="18" charset="0"/>
              </a:rPr>
              <a:t>Top KPIs</a:t>
            </a:r>
            <a:endParaRPr lang="en-IN" sz="3200" b="1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E6E31-98EF-70BA-4B4C-AE2675D8F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16" y="1747700"/>
            <a:ext cx="5195997" cy="1153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Bodoni MT" panose="02070603080606020203" pitchFamily="18" charset="0"/>
              </a:rPr>
              <a:t>Total Sales over the period: $2.3M, with a 12% YoY growth in 2017.</a:t>
            </a:r>
          </a:p>
          <a:p>
            <a:pPr marL="0" indent="0">
              <a:buNone/>
            </a:pPr>
            <a:endParaRPr lang="en-IN" sz="2000" dirty="0">
              <a:latin typeface="Bodoni MT" panose="02070603080606020203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F21FB-39D5-CCD5-3FB4-D9FC4896D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4416" y="3065870"/>
            <a:ext cx="3401063" cy="2895599"/>
          </a:xfrm>
        </p:spPr>
        <p:txBody>
          <a:bodyPr/>
          <a:lstStyle/>
          <a:p>
            <a:r>
              <a:rPr lang="en-IN" b="1" dirty="0">
                <a:latin typeface="Bodoni MT" panose="02070603080606020203" pitchFamily="18" charset="0"/>
              </a:rPr>
              <a:t>Contents: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odoni MT" panose="02070603080606020203" pitchFamily="18" charset="0"/>
              </a:rPr>
              <a:t>Total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odoni MT" panose="02070603080606020203" pitchFamily="18" charset="0"/>
              </a:rPr>
              <a:t>Total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odoni MT" panose="02070603080606020203" pitchFamily="18" charset="0"/>
              </a:rPr>
              <a:t>Total Profits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Bodoni MT" panose="02070603080606020203" pitchFamily="18" charset="0"/>
              </a:rPr>
              <a:t>Profit Margin</a:t>
            </a:r>
          </a:p>
          <a:p>
            <a:endParaRPr lang="en-IN" b="1" dirty="0">
              <a:latin typeface="Bodoni MT" panose="02070603080606020203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5244540-1977-B8E2-83C2-B06335352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573" y="2382790"/>
            <a:ext cx="5958947" cy="37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98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EA78-248E-24B0-66E3-AE2281B0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dirty="0">
                <a:latin typeface="Bodoni MT" panose="02070603080606020203" pitchFamily="18" charset="0"/>
              </a:rPr>
              <a:t>Performance by Region and Category</a:t>
            </a:r>
            <a:endParaRPr lang="en-IN" sz="3200" b="1" i="1" dirty="0">
              <a:latin typeface="Bodoni MT" panose="020706030806060202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17610-1472-1CB6-AA85-9599D3BFC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354138"/>
            <a:ext cx="4396338" cy="576262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Bar chart: Sales by Region</a:t>
            </a:r>
            <a:endParaRPr lang="en-IN" dirty="0">
              <a:latin typeface="Bodoni MT" panose="02070603080606020203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8FCC0-2BDA-85D7-1709-F91069274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11" y="2193131"/>
            <a:ext cx="5183187" cy="3873953"/>
          </a:xfrm>
        </p:spPr>
        <p:txBody>
          <a:bodyPr/>
          <a:lstStyle/>
          <a:p>
            <a:r>
              <a:rPr lang="en-US" sz="2000" dirty="0">
                <a:latin typeface="Bodoni MT" panose="02070603080606020203" pitchFamily="18" charset="0"/>
              </a:rPr>
              <a:t>West region had the highest sales but also high returns.</a:t>
            </a:r>
            <a:endParaRPr lang="en-IN" sz="2000" dirty="0">
              <a:latin typeface="Bodoni MT" panose="02070603080606020203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AEECF-B151-2C11-20ED-A798D4917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60518" y="1258968"/>
            <a:ext cx="4396339" cy="764222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Sales/Profit by Category/Sub-category</a:t>
            </a:r>
            <a:endParaRPr lang="en-IN" dirty="0">
              <a:latin typeface="Bodoni MT" panose="02070603080606020203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79939D-C71E-B9A0-823B-8C7A5130B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19799" y="2193130"/>
            <a:ext cx="5183188" cy="387395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odoni MT" panose="02070603080606020203" pitchFamily="18" charset="0"/>
              </a:rPr>
              <a:t>Technology category leads in profit margins.</a:t>
            </a:r>
          </a:p>
          <a:p>
            <a:r>
              <a:rPr lang="en-US" sz="2000" dirty="0">
                <a:latin typeface="Bodoni MT" panose="02070603080606020203" pitchFamily="18" charset="0"/>
              </a:rPr>
              <a:t>Office supplies underperforming in south.</a:t>
            </a:r>
          </a:p>
          <a:p>
            <a:pPr marL="0" indent="0">
              <a:buNone/>
            </a:pPr>
            <a:endParaRPr lang="en-IN" sz="2000" dirty="0">
              <a:latin typeface="Bodoni MT" panose="020706030806060202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3E7449-B807-BAB1-6673-CB4DA30CF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84" y="3462338"/>
            <a:ext cx="4542688" cy="2968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EB2D35-797D-A623-E144-589FA6C2B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844" y="3429000"/>
            <a:ext cx="4653098" cy="300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92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A119-07B3-491E-D46C-C0234CDF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latin typeface="Bodoni MT" panose="02070603080606020203" pitchFamily="18" charset="0"/>
              </a:rPr>
              <a:t>Monthly/Yearly Trends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583DE01-3C80-136E-C5BB-ABC9A9715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543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Bodoni MT" panose="02070603080606020203" pitchFamily="18" charset="0"/>
              </a:rPr>
              <a:t>Sales peak every Q4, likely due to holiday shopping trends.</a:t>
            </a:r>
          </a:p>
          <a:p>
            <a:r>
              <a:rPr lang="en-US" sz="2000" dirty="0">
                <a:latin typeface="Bodoni MT" panose="02070603080606020203" pitchFamily="18" charset="0"/>
              </a:rPr>
              <a:t>2016 saw dip in Furniture category sales.</a:t>
            </a:r>
          </a:p>
          <a:p>
            <a:r>
              <a:rPr lang="en-US" sz="2000" dirty="0">
                <a:latin typeface="Bodoni MT" panose="02070603080606020203" pitchFamily="18" charset="0"/>
              </a:rPr>
              <a:t>Filter used : Region, Category, Date Segment.</a:t>
            </a:r>
          </a:p>
          <a:p>
            <a:pPr marL="0" indent="0">
              <a:buNone/>
            </a:pPr>
            <a:endParaRPr lang="en-US" sz="20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IN" sz="2000" dirty="0">
              <a:latin typeface="Bodoni MT" panose="020706030806060202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51F008-1EB5-2DBE-AF6A-637774700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"/>
          <a:stretch>
            <a:fillRect/>
          </a:stretch>
        </p:blipFill>
        <p:spPr>
          <a:xfrm>
            <a:off x="935446" y="3167744"/>
            <a:ext cx="5489099" cy="31133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2C2131-C9B2-3B59-296D-D73254623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940" y="3167743"/>
            <a:ext cx="3433174" cy="311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8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AB8B-7E02-E409-2D7A-7BA15FC4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latin typeface="Bodoni MT" panose="02070603080606020203" pitchFamily="18" charset="0"/>
              </a:rPr>
              <a:t>Insights &amp; Actionable Suggestions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050A6-DDA8-BB0D-DDAF-5E86C855E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latin typeface="Bodoni MT" panose="02070603080606020203" pitchFamily="18" charset="0"/>
              </a:rPr>
              <a:t>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CE0D7-2CDF-2578-9AC7-BE6DF8C185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Bodoni MT" panose="02070603080606020203" pitchFamily="18" charset="0"/>
              </a:rPr>
              <a:t>East has low sales.</a:t>
            </a:r>
          </a:p>
          <a:p>
            <a:r>
              <a:rPr lang="en-IN" sz="2000" dirty="0">
                <a:latin typeface="Bodoni MT" panose="02070603080606020203" pitchFamily="18" charset="0"/>
              </a:rPr>
              <a:t>Tech is most profitable.</a:t>
            </a:r>
          </a:p>
          <a:p>
            <a:r>
              <a:rPr lang="en-US" sz="2000" dirty="0">
                <a:latin typeface="Bodoni MT" panose="02070603080606020203" pitchFamily="18" charset="0"/>
              </a:rPr>
              <a:t>Profit Margin falling in Q1.</a:t>
            </a:r>
            <a:endParaRPr lang="en-IN" sz="2000" dirty="0">
              <a:latin typeface="Bodoni MT" panose="02070603080606020203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9CE38-0208-BF15-5BEE-71F8E6F80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>
                <a:latin typeface="Bodoni MT" panose="02070603080606020203" pitchFamily="18" charset="0"/>
              </a:rPr>
              <a:t>Recommendations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30CD4-40B5-E243-0056-0903707A6F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Bodoni MT" panose="02070603080606020203" pitchFamily="18" charset="0"/>
              </a:rPr>
              <a:t>Focus marketing in East.</a:t>
            </a:r>
          </a:p>
          <a:p>
            <a:r>
              <a:rPr lang="en-IN" sz="2000" dirty="0">
                <a:latin typeface="Bodoni MT" panose="02070603080606020203" pitchFamily="18" charset="0"/>
              </a:rPr>
              <a:t>Increase inventory for Tech.</a:t>
            </a:r>
          </a:p>
          <a:p>
            <a:r>
              <a:rPr lang="en-IN" sz="2000" dirty="0">
                <a:latin typeface="Bodoni MT" panose="02070603080606020203" pitchFamily="18" charset="0"/>
              </a:rPr>
              <a:t>Review shipping discounts/promos.</a:t>
            </a:r>
          </a:p>
        </p:txBody>
      </p:sp>
    </p:spTree>
    <p:extLst>
      <p:ext uri="{BB962C8B-B14F-4D97-AF65-F5344CB8AC3E}">
        <p14:creationId xmlns:p14="http://schemas.microsoft.com/office/powerpoint/2010/main" val="1254161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</TotalTime>
  <Words>237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Bodoni MT</vt:lpstr>
      <vt:lpstr>Century Gothic</vt:lpstr>
      <vt:lpstr>Wingdings 3</vt:lpstr>
      <vt:lpstr>Ion</vt:lpstr>
      <vt:lpstr>Sales Performance Dashboard – Superstore Data</vt:lpstr>
      <vt:lpstr>Dataset Summary</vt:lpstr>
      <vt:lpstr>Top KPIs</vt:lpstr>
      <vt:lpstr>Performance by Region and Category</vt:lpstr>
      <vt:lpstr>Monthly/Yearly Trends</vt:lpstr>
      <vt:lpstr>Insights &amp; Actionable 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Santosh kumar</dc:creator>
  <cp:lastModifiedBy>Santosh kumar</cp:lastModifiedBy>
  <cp:revision>1</cp:revision>
  <dcterms:created xsi:type="dcterms:W3CDTF">2025-07-08T18:21:55Z</dcterms:created>
  <dcterms:modified xsi:type="dcterms:W3CDTF">2025-07-08T19:29:29Z</dcterms:modified>
</cp:coreProperties>
</file>