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60" r:id="rId3"/>
    <p:sldId id="258" r:id="rId4"/>
    <p:sldId id="259" r:id="rId5"/>
    <p:sldId id="342" r:id="rId6"/>
    <p:sldId id="344" r:id="rId7"/>
    <p:sldId id="343" r:id="rId8"/>
    <p:sldId id="340" r:id="rId9"/>
    <p:sldId id="345" r:id="rId10"/>
    <p:sldId id="266" r:id="rId11"/>
    <p:sldId id="299" r:id="rId12"/>
    <p:sldId id="267" r:id="rId13"/>
    <p:sldId id="322" r:id="rId14"/>
    <p:sldId id="289" r:id="rId15"/>
    <p:sldId id="292" r:id="rId16"/>
    <p:sldId id="288" r:id="rId17"/>
    <p:sldId id="329" r:id="rId18"/>
    <p:sldId id="293" r:id="rId19"/>
    <p:sldId id="290" r:id="rId20"/>
    <p:sldId id="291" r:id="rId21"/>
    <p:sldId id="261" r:id="rId22"/>
    <p:sldId id="320" r:id="rId23"/>
    <p:sldId id="323" r:id="rId24"/>
    <p:sldId id="296" r:id="rId25"/>
    <p:sldId id="301" r:id="rId26"/>
    <p:sldId id="300" r:id="rId27"/>
    <p:sldId id="295" r:id="rId28"/>
    <p:sldId id="303" r:id="rId29"/>
    <p:sldId id="324" r:id="rId30"/>
    <p:sldId id="326" r:id="rId31"/>
    <p:sldId id="306" r:id="rId32"/>
    <p:sldId id="297" r:id="rId33"/>
    <p:sldId id="321" r:id="rId34"/>
    <p:sldId id="304" r:id="rId35"/>
    <p:sldId id="327" r:id="rId36"/>
    <p:sldId id="310" r:id="rId37"/>
    <p:sldId id="309" r:id="rId38"/>
    <p:sldId id="330" r:id="rId39"/>
    <p:sldId id="308" r:id="rId40"/>
    <p:sldId id="328" r:id="rId41"/>
    <p:sldId id="307" r:id="rId42"/>
    <p:sldId id="331" r:id="rId43"/>
    <p:sldId id="294" r:id="rId44"/>
    <p:sldId id="271" r:id="rId45"/>
    <p:sldId id="270" r:id="rId46"/>
    <p:sldId id="332" r:id="rId47"/>
    <p:sldId id="264" r:id="rId48"/>
    <p:sldId id="276" r:id="rId49"/>
    <p:sldId id="277" r:id="rId50"/>
    <p:sldId id="278" r:id="rId51"/>
    <p:sldId id="263" r:id="rId52"/>
    <p:sldId id="269" r:id="rId53"/>
    <p:sldId id="279" r:id="rId54"/>
    <p:sldId id="274" r:id="rId55"/>
    <p:sldId id="275" r:id="rId56"/>
    <p:sldId id="273" r:id="rId57"/>
    <p:sldId id="280" r:id="rId58"/>
    <p:sldId id="281" r:id="rId59"/>
    <p:sldId id="282" r:id="rId60"/>
    <p:sldId id="313" r:id="rId61"/>
    <p:sldId id="312" r:id="rId62"/>
    <p:sldId id="286" r:id="rId63"/>
    <p:sldId id="283" r:id="rId64"/>
    <p:sldId id="272" r:id="rId65"/>
    <p:sldId id="311" r:id="rId66"/>
    <p:sldId id="339" r:id="rId67"/>
    <p:sldId id="287" r:id="rId68"/>
    <p:sldId id="316" r:id="rId69"/>
    <p:sldId id="336" r:id="rId70"/>
    <p:sldId id="334" r:id="rId71"/>
    <p:sldId id="333" r:id="rId72"/>
    <p:sldId id="314" r:id="rId73"/>
    <p:sldId id="315" r:id="rId74"/>
    <p:sldId id="337" r:id="rId75"/>
    <p:sldId id="338" r:id="rId76"/>
    <p:sldId id="348" r:id="rId77"/>
    <p:sldId id="350" r:id="rId78"/>
    <p:sldId id="349" r:id="rId79"/>
    <p:sldId id="364" r:id="rId80"/>
    <p:sldId id="347" r:id="rId81"/>
    <p:sldId id="351" r:id="rId82"/>
    <p:sldId id="335" r:id="rId83"/>
    <p:sldId id="317" r:id="rId84"/>
    <p:sldId id="318" r:id="rId85"/>
    <p:sldId id="362" r:id="rId86"/>
    <p:sldId id="346" r:id="rId87"/>
    <p:sldId id="352" r:id="rId88"/>
    <p:sldId id="355" r:id="rId89"/>
    <p:sldId id="356" r:id="rId90"/>
    <p:sldId id="357" r:id="rId91"/>
    <p:sldId id="354" r:id="rId92"/>
    <p:sldId id="361" r:id="rId93"/>
    <p:sldId id="353" r:id="rId94"/>
    <p:sldId id="358" r:id="rId95"/>
    <p:sldId id="359" r:id="rId96"/>
    <p:sldId id="363" r:id="rId97"/>
    <p:sldId id="365" r:id="rId98"/>
    <p:sldId id="257" r:id="rId9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DD09EF-AB5D-430E-BB31-9EC1299D62E3}">
          <p14:sldIdLst>
            <p14:sldId id="256"/>
            <p14:sldId id="360"/>
            <p14:sldId id="258"/>
            <p14:sldId id="259"/>
            <p14:sldId id="342"/>
            <p14:sldId id="344"/>
            <p14:sldId id="343"/>
            <p14:sldId id="340"/>
            <p14:sldId id="345"/>
            <p14:sldId id="266"/>
            <p14:sldId id="299"/>
            <p14:sldId id="267"/>
            <p14:sldId id="322"/>
            <p14:sldId id="289"/>
            <p14:sldId id="292"/>
            <p14:sldId id="288"/>
            <p14:sldId id="329"/>
            <p14:sldId id="293"/>
            <p14:sldId id="290"/>
            <p14:sldId id="291"/>
            <p14:sldId id="261"/>
            <p14:sldId id="320"/>
            <p14:sldId id="323"/>
            <p14:sldId id="296"/>
            <p14:sldId id="301"/>
            <p14:sldId id="300"/>
            <p14:sldId id="295"/>
            <p14:sldId id="303"/>
            <p14:sldId id="324"/>
            <p14:sldId id="326"/>
            <p14:sldId id="306"/>
            <p14:sldId id="297"/>
            <p14:sldId id="321"/>
            <p14:sldId id="304"/>
            <p14:sldId id="327"/>
            <p14:sldId id="310"/>
            <p14:sldId id="309"/>
            <p14:sldId id="330"/>
            <p14:sldId id="308"/>
            <p14:sldId id="328"/>
            <p14:sldId id="307"/>
            <p14:sldId id="331"/>
            <p14:sldId id="294"/>
            <p14:sldId id="271"/>
            <p14:sldId id="270"/>
            <p14:sldId id="332"/>
            <p14:sldId id="264"/>
            <p14:sldId id="276"/>
            <p14:sldId id="277"/>
            <p14:sldId id="278"/>
            <p14:sldId id="263"/>
            <p14:sldId id="269"/>
            <p14:sldId id="279"/>
            <p14:sldId id="274"/>
            <p14:sldId id="275"/>
            <p14:sldId id="273"/>
            <p14:sldId id="280"/>
            <p14:sldId id="281"/>
            <p14:sldId id="282"/>
            <p14:sldId id="313"/>
            <p14:sldId id="312"/>
            <p14:sldId id="286"/>
            <p14:sldId id="283"/>
            <p14:sldId id="272"/>
            <p14:sldId id="311"/>
            <p14:sldId id="339"/>
            <p14:sldId id="287"/>
            <p14:sldId id="316"/>
            <p14:sldId id="336"/>
            <p14:sldId id="334"/>
            <p14:sldId id="333"/>
            <p14:sldId id="314"/>
            <p14:sldId id="315"/>
            <p14:sldId id="337"/>
            <p14:sldId id="338"/>
            <p14:sldId id="348"/>
            <p14:sldId id="350"/>
            <p14:sldId id="349"/>
            <p14:sldId id="364"/>
            <p14:sldId id="347"/>
            <p14:sldId id="351"/>
            <p14:sldId id="335"/>
            <p14:sldId id="317"/>
            <p14:sldId id="318"/>
            <p14:sldId id="362"/>
            <p14:sldId id="346"/>
            <p14:sldId id="352"/>
            <p14:sldId id="355"/>
            <p14:sldId id="356"/>
            <p14:sldId id="357"/>
            <p14:sldId id="354"/>
            <p14:sldId id="361"/>
            <p14:sldId id="353"/>
            <p14:sldId id="358"/>
            <p14:sldId id="359"/>
            <p14:sldId id="363"/>
            <p14:sldId id="36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E404C-51CC-4BEB-9C5E-3014E33FA3B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76EC4-21C4-4E1A-AA83-BB971BE66791}">
      <dgm:prSet phldrT="[Text]"/>
      <dgm:spPr/>
      <dgm:t>
        <a:bodyPr/>
        <a:lstStyle/>
        <a:p>
          <a:r>
            <a:rPr lang="en-US" dirty="0" smtClean="0"/>
            <a:t>UIs</a:t>
          </a:r>
          <a:endParaRPr lang="en-US" dirty="0"/>
        </a:p>
      </dgm:t>
    </dgm:pt>
    <dgm:pt modelId="{CB4955A2-9FB6-432A-9435-B31901E7D9D8}" type="parTrans" cxnId="{1D182D26-ABB8-4C9B-BF92-99DB7C994898}">
      <dgm:prSet/>
      <dgm:spPr/>
      <dgm:t>
        <a:bodyPr/>
        <a:lstStyle/>
        <a:p>
          <a:endParaRPr lang="en-US"/>
        </a:p>
      </dgm:t>
    </dgm:pt>
    <dgm:pt modelId="{EC8B8DE4-F55A-4147-83B9-488791514150}" type="sibTrans" cxnId="{1D182D26-ABB8-4C9B-BF92-99DB7C994898}">
      <dgm:prSet/>
      <dgm:spPr/>
      <dgm:t>
        <a:bodyPr/>
        <a:lstStyle/>
        <a:p>
          <a:endParaRPr lang="en-US"/>
        </a:p>
      </dgm:t>
    </dgm:pt>
    <dgm:pt modelId="{ABF7CE76-FFD8-4EAE-99D3-A2E290FC6736}">
      <dgm:prSet phldrT="[Text]"/>
      <dgm:spPr/>
      <dgm:t>
        <a:bodyPr/>
        <a:lstStyle/>
        <a:p>
          <a:r>
            <a:rPr lang="en-US" dirty="0" smtClean="0"/>
            <a:t>Http Client</a:t>
          </a:r>
          <a:endParaRPr lang="en-US" dirty="0"/>
        </a:p>
      </dgm:t>
    </dgm:pt>
    <dgm:pt modelId="{A91041C1-502A-4235-AD87-10FAA02CB3F1}" type="parTrans" cxnId="{4E6A7CF1-2452-4EF0-BED1-05AA0E9DE365}">
      <dgm:prSet/>
      <dgm:spPr/>
      <dgm:t>
        <a:bodyPr/>
        <a:lstStyle/>
        <a:p>
          <a:endParaRPr lang="en-US"/>
        </a:p>
      </dgm:t>
    </dgm:pt>
    <dgm:pt modelId="{3835C64B-C4BA-453F-9996-2333BAAD02AD}" type="sibTrans" cxnId="{4E6A7CF1-2452-4EF0-BED1-05AA0E9DE365}">
      <dgm:prSet/>
      <dgm:spPr/>
      <dgm:t>
        <a:bodyPr/>
        <a:lstStyle/>
        <a:p>
          <a:endParaRPr lang="en-US"/>
        </a:p>
      </dgm:t>
    </dgm:pt>
    <dgm:pt modelId="{EE644B0C-050C-44D4-B248-16737640A37D}">
      <dgm:prSet phldrT="[Text]"/>
      <dgm:spPr/>
      <dgm:t>
        <a:bodyPr/>
        <a:lstStyle/>
        <a:p>
          <a:r>
            <a:rPr lang="en-US" dirty="0" smtClean="0"/>
            <a:t>Dependency Resolution</a:t>
          </a:r>
          <a:endParaRPr lang="en-US" dirty="0"/>
        </a:p>
      </dgm:t>
    </dgm:pt>
    <dgm:pt modelId="{183241A0-D0C4-4379-AF48-79D96161E0C9}" type="parTrans" cxnId="{859FB64A-1D54-4A68-B7E4-0A5957C737F0}">
      <dgm:prSet/>
      <dgm:spPr/>
      <dgm:t>
        <a:bodyPr/>
        <a:lstStyle/>
        <a:p>
          <a:endParaRPr lang="en-US"/>
        </a:p>
      </dgm:t>
    </dgm:pt>
    <dgm:pt modelId="{856AA8DA-A6C6-4B31-B320-2A8288BC74CF}" type="sibTrans" cxnId="{859FB64A-1D54-4A68-B7E4-0A5957C737F0}">
      <dgm:prSet/>
      <dgm:spPr/>
      <dgm:t>
        <a:bodyPr/>
        <a:lstStyle/>
        <a:p>
          <a:endParaRPr lang="en-US"/>
        </a:p>
      </dgm:t>
    </dgm:pt>
    <dgm:pt modelId="{472CCB32-593E-417D-875A-FD3F9DAB06C3}">
      <dgm:prSet phldrT="[Text]"/>
      <dgm:spPr/>
      <dgm:t>
        <a:bodyPr/>
        <a:lstStyle/>
        <a:p>
          <a:r>
            <a:rPr lang="en-US" dirty="0" smtClean="0"/>
            <a:t>Images/Colors</a:t>
          </a:r>
          <a:endParaRPr lang="en-US" dirty="0"/>
        </a:p>
      </dgm:t>
    </dgm:pt>
    <dgm:pt modelId="{43340531-9E15-43EE-9AEE-F2DDCE59AC06}" type="parTrans" cxnId="{50236273-D5C9-4D10-B9CE-FEEDE9701013}">
      <dgm:prSet/>
      <dgm:spPr/>
      <dgm:t>
        <a:bodyPr/>
        <a:lstStyle/>
        <a:p>
          <a:endParaRPr lang="en-US"/>
        </a:p>
      </dgm:t>
    </dgm:pt>
    <dgm:pt modelId="{6BDFA2A3-7FC1-46CE-85A8-194955AB734B}" type="sibTrans" cxnId="{50236273-D5C9-4D10-B9CE-FEEDE9701013}">
      <dgm:prSet/>
      <dgm:spPr/>
      <dgm:t>
        <a:bodyPr/>
        <a:lstStyle/>
        <a:p>
          <a:endParaRPr lang="en-US"/>
        </a:p>
      </dgm:t>
    </dgm:pt>
    <dgm:pt modelId="{C133CAE8-F980-48FB-A34B-A2E2CF64F853}">
      <dgm:prSet phldrT="[Text]"/>
      <dgm:spPr/>
      <dgm:t>
        <a:bodyPr/>
        <a:lstStyle/>
        <a:p>
          <a:r>
            <a:rPr lang="en-US" dirty="0" smtClean="0"/>
            <a:t>Data Caching</a:t>
          </a:r>
          <a:endParaRPr lang="en-US" dirty="0"/>
        </a:p>
      </dgm:t>
    </dgm:pt>
    <dgm:pt modelId="{AEE77541-2714-4E1F-8654-681C3096C0FA}" type="parTrans" cxnId="{D0A05DF0-E8FA-457D-8892-1A86FAF299CE}">
      <dgm:prSet/>
      <dgm:spPr/>
      <dgm:t>
        <a:bodyPr/>
        <a:lstStyle/>
        <a:p>
          <a:endParaRPr lang="en-US"/>
        </a:p>
      </dgm:t>
    </dgm:pt>
    <dgm:pt modelId="{D9C8485C-F234-41D1-9511-9092AF87C3B3}" type="sibTrans" cxnId="{D0A05DF0-E8FA-457D-8892-1A86FAF299CE}">
      <dgm:prSet/>
      <dgm:spPr/>
      <dgm:t>
        <a:bodyPr/>
        <a:lstStyle/>
        <a:p>
          <a:endParaRPr lang="en-US"/>
        </a:p>
      </dgm:t>
    </dgm:pt>
    <dgm:pt modelId="{D7002313-0DA9-419B-A19B-73CCE10B5325}" type="pres">
      <dgm:prSet presAssocID="{EF7E404C-51CC-4BEB-9C5E-3014E33FA3B7}" presName="diagram" presStyleCnt="0">
        <dgm:presLayoutVars>
          <dgm:dir/>
          <dgm:resizeHandles val="exact"/>
        </dgm:presLayoutVars>
      </dgm:prSet>
      <dgm:spPr/>
    </dgm:pt>
    <dgm:pt modelId="{A3D4A29A-5B42-4159-9120-AEAD2D1B85BE}" type="pres">
      <dgm:prSet presAssocID="{BFC76EC4-21C4-4E1A-AA83-BB971BE66791}" presName="node" presStyleLbl="node1" presStyleIdx="0" presStyleCnt="5">
        <dgm:presLayoutVars>
          <dgm:bulletEnabled val="1"/>
        </dgm:presLayoutVars>
      </dgm:prSet>
      <dgm:spPr/>
    </dgm:pt>
    <dgm:pt modelId="{7465D099-DEDB-489E-BD00-02D12B5D6CB8}" type="pres">
      <dgm:prSet presAssocID="{EC8B8DE4-F55A-4147-83B9-488791514150}" presName="sibTrans" presStyleCnt="0"/>
      <dgm:spPr/>
    </dgm:pt>
    <dgm:pt modelId="{E67D984A-4D37-4E81-B1D1-B798402A27D0}" type="pres">
      <dgm:prSet presAssocID="{ABF7CE76-FFD8-4EAE-99D3-A2E290FC673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E7C7F-8612-4785-8658-56DB6FDE64D8}" type="pres">
      <dgm:prSet presAssocID="{3835C64B-C4BA-453F-9996-2333BAAD02AD}" presName="sibTrans" presStyleCnt="0"/>
      <dgm:spPr/>
    </dgm:pt>
    <dgm:pt modelId="{A85CA58E-6A0C-4C9F-AE58-308CA6DF7E3C}" type="pres">
      <dgm:prSet presAssocID="{EE644B0C-050C-44D4-B248-16737640A37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CB26C-3A0B-4E07-A3E9-BEB7B000320B}" type="pres">
      <dgm:prSet presAssocID="{856AA8DA-A6C6-4B31-B320-2A8288BC74CF}" presName="sibTrans" presStyleCnt="0"/>
      <dgm:spPr/>
    </dgm:pt>
    <dgm:pt modelId="{57681CA2-38CF-4668-BB56-497BAD9E0419}" type="pres">
      <dgm:prSet presAssocID="{472CCB32-593E-417D-875A-FD3F9DAB06C3}" presName="node" presStyleLbl="node1" presStyleIdx="3" presStyleCnt="5">
        <dgm:presLayoutVars>
          <dgm:bulletEnabled val="1"/>
        </dgm:presLayoutVars>
      </dgm:prSet>
      <dgm:spPr/>
    </dgm:pt>
    <dgm:pt modelId="{7FB75760-6F75-47D4-AE4E-36011E710B10}" type="pres">
      <dgm:prSet presAssocID="{6BDFA2A3-7FC1-46CE-85A8-194955AB734B}" presName="sibTrans" presStyleCnt="0"/>
      <dgm:spPr/>
    </dgm:pt>
    <dgm:pt modelId="{3ACF90AC-B2F4-45DB-BD5F-9C418ADE223C}" type="pres">
      <dgm:prSet presAssocID="{C133CAE8-F980-48FB-A34B-A2E2CF64F85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6ABBC5-B582-4608-8511-422D02A06ACC}" type="presOf" srcId="{EF7E404C-51CC-4BEB-9C5E-3014E33FA3B7}" destId="{D7002313-0DA9-419B-A19B-73CCE10B5325}" srcOrd="0" destOrd="0" presId="urn:microsoft.com/office/officeart/2005/8/layout/default"/>
    <dgm:cxn modelId="{4E6A7CF1-2452-4EF0-BED1-05AA0E9DE365}" srcId="{EF7E404C-51CC-4BEB-9C5E-3014E33FA3B7}" destId="{ABF7CE76-FFD8-4EAE-99D3-A2E290FC6736}" srcOrd="1" destOrd="0" parTransId="{A91041C1-502A-4235-AD87-10FAA02CB3F1}" sibTransId="{3835C64B-C4BA-453F-9996-2333BAAD02AD}"/>
    <dgm:cxn modelId="{59473823-D15F-4831-B280-23722F823E92}" type="presOf" srcId="{EE644B0C-050C-44D4-B248-16737640A37D}" destId="{A85CA58E-6A0C-4C9F-AE58-308CA6DF7E3C}" srcOrd="0" destOrd="0" presId="urn:microsoft.com/office/officeart/2005/8/layout/default"/>
    <dgm:cxn modelId="{859FB64A-1D54-4A68-B7E4-0A5957C737F0}" srcId="{EF7E404C-51CC-4BEB-9C5E-3014E33FA3B7}" destId="{EE644B0C-050C-44D4-B248-16737640A37D}" srcOrd="2" destOrd="0" parTransId="{183241A0-D0C4-4379-AF48-79D96161E0C9}" sibTransId="{856AA8DA-A6C6-4B31-B320-2A8288BC74CF}"/>
    <dgm:cxn modelId="{0FD060B7-D264-402C-9CEE-B431D25B101F}" type="presOf" srcId="{472CCB32-593E-417D-875A-FD3F9DAB06C3}" destId="{57681CA2-38CF-4668-BB56-497BAD9E0419}" srcOrd="0" destOrd="0" presId="urn:microsoft.com/office/officeart/2005/8/layout/default"/>
    <dgm:cxn modelId="{D0A05DF0-E8FA-457D-8892-1A86FAF299CE}" srcId="{EF7E404C-51CC-4BEB-9C5E-3014E33FA3B7}" destId="{C133CAE8-F980-48FB-A34B-A2E2CF64F853}" srcOrd="4" destOrd="0" parTransId="{AEE77541-2714-4E1F-8654-681C3096C0FA}" sibTransId="{D9C8485C-F234-41D1-9511-9092AF87C3B3}"/>
    <dgm:cxn modelId="{50236273-D5C9-4D10-B9CE-FEEDE9701013}" srcId="{EF7E404C-51CC-4BEB-9C5E-3014E33FA3B7}" destId="{472CCB32-593E-417D-875A-FD3F9DAB06C3}" srcOrd="3" destOrd="0" parTransId="{43340531-9E15-43EE-9AEE-F2DDCE59AC06}" sibTransId="{6BDFA2A3-7FC1-46CE-85A8-194955AB734B}"/>
    <dgm:cxn modelId="{018A90C8-23C7-429B-8150-BE98EF8EA868}" type="presOf" srcId="{BFC76EC4-21C4-4E1A-AA83-BB971BE66791}" destId="{A3D4A29A-5B42-4159-9120-AEAD2D1B85BE}" srcOrd="0" destOrd="0" presId="urn:microsoft.com/office/officeart/2005/8/layout/default"/>
    <dgm:cxn modelId="{1D182D26-ABB8-4C9B-BF92-99DB7C994898}" srcId="{EF7E404C-51CC-4BEB-9C5E-3014E33FA3B7}" destId="{BFC76EC4-21C4-4E1A-AA83-BB971BE66791}" srcOrd="0" destOrd="0" parTransId="{CB4955A2-9FB6-432A-9435-B31901E7D9D8}" sibTransId="{EC8B8DE4-F55A-4147-83B9-488791514150}"/>
    <dgm:cxn modelId="{51FE5A61-31D4-4E4F-BD23-755526EA66D8}" type="presOf" srcId="{ABF7CE76-FFD8-4EAE-99D3-A2E290FC6736}" destId="{E67D984A-4D37-4E81-B1D1-B798402A27D0}" srcOrd="0" destOrd="0" presId="urn:microsoft.com/office/officeart/2005/8/layout/default"/>
    <dgm:cxn modelId="{4F1A17E1-5753-4A8B-8029-4D9F75660702}" type="presOf" srcId="{C133CAE8-F980-48FB-A34B-A2E2CF64F853}" destId="{3ACF90AC-B2F4-45DB-BD5F-9C418ADE223C}" srcOrd="0" destOrd="0" presId="urn:microsoft.com/office/officeart/2005/8/layout/default"/>
    <dgm:cxn modelId="{C5CF46C2-1941-444D-8C44-50CCA59D71A4}" type="presParOf" srcId="{D7002313-0DA9-419B-A19B-73CCE10B5325}" destId="{A3D4A29A-5B42-4159-9120-AEAD2D1B85BE}" srcOrd="0" destOrd="0" presId="urn:microsoft.com/office/officeart/2005/8/layout/default"/>
    <dgm:cxn modelId="{B1F7D0B9-A811-4849-B96D-B148B2ED73D9}" type="presParOf" srcId="{D7002313-0DA9-419B-A19B-73CCE10B5325}" destId="{7465D099-DEDB-489E-BD00-02D12B5D6CB8}" srcOrd="1" destOrd="0" presId="urn:microsoft.com/office/officeart/2005/8/layout/default"/>
    <dgm:cxn modelId="{54D5DCA4-A727-4292-B003-EC0039523571}" type="presParOf" srcId="{D7002313-0DA9-419B-A19B-73CCE10B5325}" destId="{E67D984A-4D37-4E81-B1D1-B798402A27D0}" srcOrd="2" destOrd="0" presId="urn:microsoft.com/office/officeart/2005/8/layout/default"/>
    <dgm:cxn modelId="{058424AD-91C5-4C3F-AAB6-3E7CF5C700DA}" type="presParOf" srcId="{D7002313-0DA9-419B-A19B-73CCE10B5325}" destId="{796E7C7F-8612-4785-8658-56DB6FDE64D8}" srcOrd="3" destOrd="0" presId="urn:microsoft.com/office/officeart/2005/8/layout/default"/>
    <dgm:cxn modelId="{426A1B56-93E2-44AD-A395-778F6DBD2A2C}" type="presParOf" srcId="{D7002313-0DA9-419B-A19B-73CCE10B5325}" destId="{A85CA58E-6A0C-4C9F-AE58-308CA6DF7E3C}" srcOrd="4" destOrd="0" presId="urn:microsoft.com/office/officeart/2005/8/layout/default"/>
    <dgm:cxn modelId="{17834ABD-6E34-463D-A4AF-A49E9B94B9E6}" type="presParOf" srcId="{D7002313-0DA9-419B-A19B-73CCE10B5325}" destId="{039CB26C-3A0B-4E07-A3E9-BEB7B000320B}" srcOrd="5" destOrd="0" presId="urn:microsoft.com/office/officeart/2005/8/layout/default"/>
    <dgm:cxn modelId="{3EF6154B-07BF-48D8-8647-8C1CCD133E43}" type="presParOf" srcId="{D7002313-0DA9-419B-A19B-73CCE10B5325}" destId="{57681CA2-38CF-4668-BB56-497BAD9E0419}" srcOrd="6" destOrd="0" presId="urn:microsoft.com/office/officeart/2005/8/layout/default"/>
    <dgm:cxn modelId="{DBD4BDBF-8875-439C-B9A2-0D552E1C8CF0}" type="presParOf" srcId="{D7002313-0DA9-419B-A19B-73CCE10B5325}" destId="{7FB75760-6F75-47D4-AE4E-36011E710B10}" srcOrd="7" destOrd="0" presId="urn:microsoft.com/office/officeart/2005/8/layout/default"/>
    <dgm:cxn modelId="{7EF75173-8B44-47C6-B992-005920564EAB}" type="presParOf" srcId="{D7002313-0DA9-419B-A19B-73CCE10B5325}" destId="{3ACF90AC-B2F4-45DB-BD5F-9C418ADE223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4A29A-5B42-4159-9120-AEAD2D1B85BE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UIs</a:t>
          </a:r>
          <a:endParaRPr lang="en-US" sz="3300" kern="1200" dirty="0"/>
        </a:p>
      </dsp:txBody>
      <dsp:txXfrm>
        <a:off x="1221978" y="2645"/>
        <a:ext cx="2706687" cy="1624012"/>
      </dsp:txXfrm>
    </dsp:sp>
    <dsp:sp modelId="{E67D984A-4D37-4E81-B1D1-B798402A27D0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Http Client</a:t>
          </a:r>
          <a:endParaRPr lang="en-US" sz="3300" kern="1200" dirty="0"/>
        </a:p>
      </dsp:txBody>
      <dsp:txXfrm>
        <a:off x="4199334" y="2645"/>
        <a:ext cx="2706687" cy="1624012"/>
      </dsp:txXfrm>
    </dsp:sp>
    <dsp:sp modelId="{A85CA58E-6A0C-4C9F-AE58-308CA6DF7E3C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Dependency Resolution</a:t>
          </a:r>
          <a:endParaRPr lang="en-US" sz="3300" kern="1200" dirty="0"/>
        </a:p>
      </dsp:txBody>
      <dsp:txXfrm>
        <a:off x="1221978" y="1897327"/>
        <a:ext cx="2706687" cy="1624012"/>
      </dsp:txXfrm>
    </dsp:sp>
    <dsp:sp modelId="{57681CA2-38CF-4668-BB56-497BAD9E0419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Images/Colors</a:t>
          </a:r>
          <a:endParaRPr lang="en-US" sz="3300" kern="1200" dirty="0"/>
        </a:p>
      </dsp:txBody>
      <dsp:txXfrm>
        <a:off x="4199334" y="1897327"/>
        <a:ext cx="2706687" cy="1624012"/>
      </dsp:txXfrm>
    </dsp:sp>
    <dsp:sp modelId="{3ACF90AC-B2F4-45DB-BD5F-9C418ADE223C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Data Caching</a:t>
          </a:r>
          <a:endParaRPr lang="en-US" sz="3300" kern="1200" dirty="0"/>
        </a:p>
      </dsp:txBody>
      <dsp:txXfrm>
        <a:off x="2710656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inarydefen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oa44OHBKME&amp;feature=youtu.be" TargetMode="External"/><Relationship Id="rId2" Type="http://schemas.openxmlformats.org/officeDocument/2006/relationships/hyperlink" Target="https://github.com/reactiveui/reactiveu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imeo.com/97329155" TargetMode="External"/><Relationship Id="rId4" Type="http://schemas.openxmlformats.org/officeDocument/2006/relationships/hyperlink" Target="http://vimeo.com/683317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ReactiveUI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cross-platform MVVM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/>
              <a:t>ReactiveUI</a:t>
            </a:r>
            <a:r>
              <a:rPr lang="en-US" dirty="0" smtClean="0"/>
              <a:t> = </a:t>
            </a:r>
            <a:r>
              <a:rPr lang="en-US" dirty="0"/>
              <a:t>Reactive Extensions (</a:t>
            </a:r>
            <a:r>
              <a:rPr lang="en-US" dirty="0" smtClean="0"/>
              <a:t>Rx) + Model-View-</a:t>
            </a:r>
            <a:r>
              <a:rPr lang="en-US" dirty="0" err="1" smtClean="0"/>
              <a:t>ViewModel</a:t>
            </a:r>
            <a:r>
              <a:rPr lang="en-US" dirty="0" smtClean="0"/>
              <a:t> (MVVM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Lets </a:t>
            </a:r>
            <a:r>
              <a:rPr lang="en-US" dirty="0" smtClean="0"/>
              <a:t>drink from the </a:t>
            </a:r>
            <a:r>
              <a:rPr lang="en-US" dirty="0" smtClean="0">
                <a:solidFill>
                  <a:srgbClr val="FF0000"/>
                </a:solidFill>
              </a:rPr>
              <a:t>fire</a:t>
            </a:r>
            <a:r>
              <a:rPr lang="en-US" dirty="0" smtClean="0"/>
              <a:t> hose.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Rx = </a:t>
            </a:r>
            <a:r>
              <a:rPr lang="en-US" dirty="0"/>
              <a:t>Events </a:t>
            </a:r>
            <a:r>
              <a:rPr lang="en-US" dirty="0" smtClean="0"/>
              <a:t>+ LINQ + </a:t>
            </a:r>
            <a:r>
              <a:rPr lang="en-US" dirty="0" err="1" smtClean="0"/>
              <a:t>Async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</a:rPr>
              <a:t>(or </a:t>
            </a:r>
            <a:r>
              <a:rPr lang="en-US" sz="2400" dirty="0">
                <a:solidFill>
                  <a:schemeClr val="tx1"/>
                </a:solidFill>
              </a:rPr>
              <a:t>Rx = Observables + LINQ + </a:t>
            </a:r>
            <a:r>
              <a:rPr lang="en-US" sz="2400" dirty="0" smtClean="0">
                <a:solidFill>
                  <a:schemeClr val="tx1"/>
                </a:solidFill>
              </a:rPr>
              <a:t>Schedulers per MSDN)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Rx = </a:t>
            </a:r>
            <a:r>
              <a:rPr lang="en-US" dirty="0">
                <a:solidFill>
                  <a:srgbClr val="FF0000"/>
                </a:solidFill>
              </a:rPr>
              <a:t>Events</a:t>
            </a:r>
            <a:r>
              <a:rPr lang="en-US" dirty="0"/>
              <a:t> </a:t>
            </a:r>
            <a:r>
              <a:rPr lang="en-US" dirty="0" smtClean="0"/>
              <a:t>+ LINQ + </a:t>
            </a:r>
            <a:r>
              <a:rPr lang="en-US" dirty="0" err="1" smtClean="0"/>
              <a:t>Async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</a:rPr>
              <a:t>(or </a:t>
            </a:r>
            <a:r>
              <a:rPr lang="en-US" sz="2400" dirty="0">
                <a:solidFill>
                  <a:schemeClr val="tx1"/>
                </a:solidFill>
              </a:rPr>
              <a:t>Rx =</a:t>
            </a:r>
            <a:r>
              <a:rPr lang="en-US" sz="2400" dirty="0">
                <a:solidFill>
                  <a:srgbClr val="FF0000"/>
                </a:solidFill>
              </a:rPr>
              <a:t> Observables </a:t>
            </a:r>
            <a:r>
              <a:rPr lang="en-US" sz="2400" dirty="0">
                <a:solidFill>
                  <a:schemeClr val="tx1"/>
                </a:solidFill>
              </a:rPr>
              <a:t>+ LINQ + </a:t>
            </a:r>
            <a:r>
              <a:rPr lang="en-US" sz="2400" dirty="0" smtClean="0">
                <a:solidFill>
                  <a:schemeClr val="tx1"/>
                </a:solidFill>
              </a:rPr>
              <a:t>Schedulers per MSDN)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Observable = Event Stream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3" y="2638425"/>
            <a:ext cx="11285214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Event stream = Events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Event stream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𝐸𝑣𝑒𝑛𝑡𝑠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6858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/>
              <a:t>Keyboard.OnKeyUp</a:t>
            </a:r>
            <a:r>
              <a:rPr lang="en-US" dirty="0" smtClean="0"/>
              <a:t> += </a:t>
            </a:r>
            <a:r>
              <a:rPr lang="en-US" dirty="0" err="1" smtClean="0"/>
              <a:t>Kb_OnKeyUp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/>
              <a:t>Stockticker.NewPrice</a:t>
            </a:r>
            <a:r>
              <a:rPr lang="en-US" dirty="0" smtClean="0"/>
              <a:t> += </a:t>
            </a:r>
            <a:r>
              <a:rPr lang="en-US" dirty="0" err="1" smtClean="0"/>
              <a:t>NewPrice_Handler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97475"/>
            <a:ext cx="12192000" cy="383724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Make sense now?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17" y="3081921"/>
            <a:ext cx="11300733" cy="15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/>
              <a:t>IObservable</a:t>
            </a:r>
            <a:r>
              <a:rPr lang="en-US" dirty="0" smtClean="0"/>
              <a:t>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/>
              <a:t>IObservable</a:t>
            </a:r>
            <a:r>
              <a:rPr lang="en-US" dirty="0" smtClean="0"/>
              <a:t>&lt;</a:t>
            </a:r>
            <a:r>
              <a:rPr lang="en-US" dirty="0" err="1" smtClean="0"/>
              <a:t>StockTic</a:t>
            </a:r>
            <a:r>
              <a:rPr lang="en-US" dirty="0" err="1"/>
              <a:t>k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Rx </a:t>
            </a:r>
            <a:r>
              <a:rPr lang="en-US" dirty="0" smtClean="0"/>
              <a:t>= Events + </a:t>
            </a:r>
            <a:r>
              <a:rPr lang="en-US" dirty="0" smtClean="0">
                <a:solidFill>
                  <a:srgbClr val="FF0000"/>
                </a:solidFill>
              </a:rPr>
              <a:t>LINQ</a:t>
            </a:r>
            <a:r>
              <a:rPr lang="en-US" dirty="0" smtClean="0"/>
              <a:t> + </a:t>
            </a:r>
            <a:r>
              <a:rPr lang="en-US" dirty="0" err="1" smtClean="0"/>
              <a:t>Async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</a:rPr>
              <a:t>(or </a:t>
            </a:r>
            <a:r>
              <a:rPr lang="en-US" sz="2400" dirty="0">
                <a:solidFill>
                  <a:schemeClr val="tx1"/>
                </a:solidFill>
              </a:rPr>
              <a:t>Rx </a:t>
            </a:r>
            <a:r>
              <a:rPr lang="en-US" sz="2400" dirty="0" smtClean="0">
                <a:solidFill>
                  <a:schemeClr val="tx1"/>
                </a:solidFill>
              </a:rPr>
              <a:t>= Observables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+ </a:t>
            </a:r>
            <a:r>
              <a:rPr lang="en-US" sz="2400" dirty="0">
                <a:solidFill>
                  <a:srgbClr val="FF0000"/>
                </a:solidFill>
              </a:rPr>
              <a:t>LINQ</a:t>
            </a:r>
            <a:r>
              <a:rPr lang="en-US" sz="2400" dirty="0">
                <a:solidFill>
                  <a:schemeClr val="tx1"/>
                </a:solidFill>
              </a:rPr>
              <a:t> + </a:t>
            </a:r>
            <a:r>
              <a:rPr lang="en-US" sz="2400" dirty="0" smtClean="0">
                <a:solidFill>
                  <a:schemeClr val="tx1"/>
                </a:solidFill>
              </a:rPr>
              <a:t>Schedulers per MSDN)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Using LINQ we can ask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stockticker.Where</a:t>
            </a:r>
            <a:r>
              <a:rPr lang="en-US" dirty="0"/>
              <a:t>(x =&gt; </a:t>
            </a:r>
            <a:r>
              <a:rPr lang="en-US" dirty="0" err="1"/>
              <a:t>x.Price</a:t>
            </a:r>
            <a:r>
              <a:rPr lang="en-US" dirty="0"/>
              <a:t> </a:t>
            </a:r>
            <a:r>
              <a:rPr lang="en-US" dirty="0" smtClean="0"/>
              <a:t>&gt;= </a:t>
            </a:r>
            <a:r>
              <a:rPr lang="en-US" dirty="0"/>
              <a:t>300);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6019780"/>
            <a:ext cx="10753725" cy="838220"/>
          </a:xfrm>
        </p:spPr>
        <p:txBody>
          <a:bodyPr/>
          <a:lstStyle/>
          <a:p>
            <a:pPr algn="ctr"/>
            <a:r>
              <a:rPr lang="en-US" dirty="0" smtClean="0"/>
              <a:t>(Lets say price is in USD pennies)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4" y="1733530"/>
            <a:ext cx="11897068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710206"/>
          </a:xfrm>
        </p:spPr>
        <p:txBody>
          <a:bodyPr/>
          <a:lstStyle/>
          <a:p>
            <a:pPr algn="ctr"/>
            <a:r>
              <a:rPr lang="en-US" dirty="0" err="1" smtClean="0"/>
              <a:t>stockticker.Select</a:t>
            </a:r>
            <a:r>
              <a:rPr lang="en-US" dirty="0" smtClean="0"/>
              <a:t>(x =&gt; new Alert(</a:t>
            </a:r>
            <a:r>
              <a:rPr lang="en-US" dirty="0" err="1" smtClean="0"/>
              <a:t>x.Price</a:t>
            </a:r>
            <a:r>
              <a:rPr lang="en-US" dirty="0" smtClean="0"/>
              <a:t>));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5" y="2066925"/>
            <a:ext cx="1104584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Or even do some more elegant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71020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v</a:t>
            </a:r>
            <a:r>
              <a:rPr lang="en-US" sz="4400" dirty="0" err="1" smtClean="0"/>
              <a:t>ar</a:t>
            </a:r>
            <a:r>
              <a:rPr lang="en-US" sz="4400" dirty="0" smtClean="0"/>
              <a:t> time = </a:t>
            </a:r>
            <a:r>
              <a:rPr lang="en-US" sz="4400" dirty="0" err="1"/>
              <a:t>TimeSpan.FromMilliseconds</a:t>
            </a:r>
            <a:r>
              <a:rPr lang="en-US" sz="4400" dirty="0"/>
              <a:t>(300</a:t>
            </a:r>
            <a:r>
              <a:rPr lang="en-US" sz="4400" dirty="0" smtClean="0"/>
              <a:t>);</a:t>
            </a:r>
            <a:br>
              <a:rPr lang="en-US" sz="4400" dirty="0" smtClean="0"/>
            </a:br>
            <a:r>
              <a:rPr lang="en-US" sz="4400" dirty="0" err="1" smtClean="0"/>
              <a:t>stockticker.Throttle</a:t>
            </a:r>
            <a:r>
              <a:rPr lang="en-US" sz="4400" dirty="0" smtClean="0"/>
              <a:t>(</a:t>
            </a:r>
            <a:r>
              <a:rPr lang="en-US" sz="4400" dirty="0"/>
              <a:t>time </a:t>
            </a:r>
            <a:r>
              <a:rPr lang="en-US" sz="4400" dirty="0" smtClean="0"/>
              <a:t>);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39" y="2171700"/>
            <a:ext cx="10270722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Rx = </a:t>
            </a:r>
            <a:r>
              <a:rPr lang="en-US" dirty="0"/>
              <a:t>Events </a:t>
            </a:r>
            <a:r>
              <a:rPr lang="en-US" dirty="0" smtClean="0"/>
              <a:t>+ LINQ + </a:t>
            </a:r>
            <a:r>
              <a:rPr lang="en-US" dirty="0" err="1" smtClean="0">
                <a:solidFill>
                  <a:srgbClr val="FF0000"/>
                </a:solidFill>
              </a:rPr>
              <a:t>Async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</a:rPr>
              <a:t>(or </a:t>
            </a:r>
            <a:r>
              <a:rPr lang="en-US" sz="2400" dirty="0">
                <a:solidFill>
                  <a:schemeClr val="tx1"/>
                </a:solidFill>
              </a:rPr>
              <a:t>Rx = Observables + LINQ + </a:t>
            </a:r>
            <a:r>
              <a:rPr lang="en-US" sz="2400" dirty="0" smtClean="0">
                <a:solidFill>
                  <a:srgbClr val="FF0000"/>
                </a:solidFill>
              </a:rPr>
              <a:t>Schedulers </a:t>
            </a:r>
            <a:r>
              <a:rPr lang="en-US" sz="2400" dirty="0" smtClean="0">
                <a:solidFill>
                  <a:schemeClr val="tx1"/>
                </a:solidFill>
              </a:rPr>
              <a:t>per MSDN)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66624" cy="7237476"/>
          </a:xfrm>
        </p:spPr>
        <p:txBody>
          <a:bodyPr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jimmy_byrd</a:t>
            </a:r>
            <a:endParaRPr lang="en-US" dirty="0"/>
          </a:p>
        </p:txBody>
      </p:sp>
      <p:pic>
        <p:nvPicPr>
          <p:cNvPr id="1026" name="Picture 2" descr="http://img1.wikia.nocookie.net/__cb20111228065136/simpsons/images/1/11/Twitter_bird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4" y="2980562"/>
            <a:ext cx="1276351" cy="12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3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Scheduler = UI + Background Threads</a:t>
            </a:r>
            <a:br>
              <a:rPr lang="en-US" dirty="0" smtClean="0"/>
            </a:br>
            <a:r>
              <a:rPr lang="en-US" sz="3600" dirty="0" smtClean="0">
                <a:solidFill>
                  <a:schemeClr val="tx1"/>
                </a:solidFill>
              </a:rPr>
              <a:t>(Dispatcher + Task/</a:t>
            </a:r>
            <a:r>
              <a:rPr lang="en-US" sz="3600" dirty="0" err="1" smtClean="0">
                <a:solidFill>
                  <a:schemeClr val="tx1"/>
                </a:solidFill>
              </a:rPr>
              <a:t>ThreadPool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/>
              <a:t>Throttle&lt;</a:t>
            </a:r>
            <a:r>
              <a:rPr lang="en-US" dirty="0" err="1"/>
              <a:t>TSource</a:t>
            </a:r>
            <a:r>
              <a:rPr lang="en-US" dirty="0"/>
              <a:t>&gt;(</a:t>
            </a:r>
            <a:r>
              <a:rPr lang="en-US" dirty="0" err="1"/>
              <a:t>IObservable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&gt;, </a:t>
            </a:r>
            <a:r>
              <a:rPr lang="en-US" dirty="0" err="1"/>
              <a:t>TimeSpan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IScheduler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26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How do I create an observable?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Enumerable -&gt; Observable</a:t>
            </a:r>
            <a:br>
              <a:rPr lang="en-US" dirty="0" smtClean="0"/>
            </a:br>
            <a:r>
              <a:rPr lang="en-US" dirty="0" smtClean="0"/>
              <a:t>Standard .NET events -&gt; Observable</a:t>
            </a:r>
            <a:br>
              <a:rPr lang="en-US" dirty="0" smtClean="0"/>
            </a:br>
            <a:r>
              <a:rPr lang="en-US" dirty="0" smtClean="0"/>
              <a:t>TPL (Task) -&gt; Observable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Who does the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/>
              <a:t>IObserver</a:t>
            </a:r>
            <a:r>
              <a:rPr lang="en-US" dirty="0" smtClean="0"/>
              <a:t>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Observer = </a:t>
            </a:r>
            <a:r>
              <a:rPr lang="en-US" dirty="0" err="1" smtClean="0"/>
              <a:t>OnNext</a:t>
            </a:r>
            <a:r>
              <a:rPr lang="en-US" dirty="0" smtClean="0"/>
              <a:t>()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OnError</a:t>
            </a:r>
            <a:r>
              <a:rPr lang="en-US" dirty="0" smtClean="0"/>
              <a:t>() </a:t>
            </a:r>
            <a:r>
              <a:rPr lang="en-US" dirty="0" smtClean="0"/>
              <a:t>+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OnComplete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4" y="2219325"/>
            <a:ext cx="11244112" cy="2419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/>
              <a:t>Stockticker.NewPrice</a:t>
            </a:r>
            <a:r>
              <a:rPr lang="en-US" dirty="0" smtClean="0"/>
              <a:t> += </a:t>
            </a:r>
            <a:r>
              <a:rPr lang="en-US" dirty="0" err="1" smtClean="0">
                <a:solidFill>
                  <a:srgbClr val="FF0000"/>
                </a:solidFill>
              </a:rPr>
              <a:t>NewPrice_Handler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myObservable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Subscribe</a:t>
            </a:r>
            <a:r>
              <a:rPr lang="en-US" dirty="0" smtClean="0"/>
              <a:t>(</a:t>
            </a:r>
            <a:r>
              <a:rPr lang="en-US" dirty="0" err="1" smtClean="0"/>
              <a:t>OnNext</a:t>
            </a:r>
            <a:r>
              <a:rPr lang="en-US" dirty="0" smtClean="0"/>
              <a:t>, </a:t>
            </a:r>
            <a:r>
              <a:rPr lang="en-US" dirty="0" err="1" smtClean="0"/>
              <a:t>OnError</a:t>
            </a:r>
            <a:r>
              <a:rPr lang="en-US" dirty="0" smtClean="0"/>
              <a:t>, </a:t>
            </a:r>
            <a:r>
              <a:rPr lang="en-US" dirty="0" err="1" smtClean="0"/>
              <a:t>OnComplete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Binary Defense System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162174"/>
            <a:ext cx="35242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binarydefense.com/wp-content/themes/theme44910/images/icon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74332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binarydefense.com/wp-content/themes/theme44910/images/icon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374332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binarydefense.com/wp-content/themes/theme44910/images/icon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74332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stockTicker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smtClean="0"/>
              <a:t>Subscribe(</a:t>
            </a:r>
            <a:br>
              <a:rPr lang="en-US" dirty="0" smtClean="0"/>
            </a:br>
            <a:r>
              <a:rPr lang="en-US" dirty="0" err="1" smtClean="0"/>
              <a:t>st</a:t>
            </a:r>
            <a:r>
              <a:rPr lang="en-US" dirty="0" smtClean="0"/>
              <a:t> =&gt;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st.Price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error =&gt; </a:t>
            </a:r>
            <a:r>
              <a:rPr lang="en-US" dirty="0" err="1" smtClean="0">
                <a:solidFill>
                  <a:srgbClr val="FF0000"/>
                </a:solidFill>
              </a:rPr>
              <a:t>Console.WriteLine</a:t>
            </a:r>
            <a:r>
              <a:rPr lang="en-US" dirty="0" smtClean="0">
                <a:solidFill>
                  <a:srgbClr val="FF0000"/>
                </a:solidFill>
              </a:rPr>
              <a:t>(error)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() =&gt; </a:t>
            </a:r>
            <a:r>
              <a:rPr lang="en-US" dirty="0" err="1" smtClean="0">
                <a:solidFill>
                  <a:srgbClr val="00B050"/>
                </a:solidFill>
              </a:rPr>
              <a:t>Console.Writeline</a:t>
            </a:r>
            <a:r>
              <a:rPr lang="en-US" dirty="0" smtClean="0">
                <a:solidFill>
                  <a:srgbClr val="00B050"/>
                </a:solidFill>
              </a:rPr>
              <a:t>(“Completed”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&lt;/Rx&gt;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MVVM = Model +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View </a:t>
            </a:r>
            <a:r>
              <a:rPr lang="en-US" dirty="0" smtClean="0"/>
              <a:t>+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Model = Core Components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View =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= </a:t>
            </a:r>
            <a:r>
              <a:rPr lang="en-US" dirty="0" smtClean="0"/>
              <a:t>The state of the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= Properties +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Commands + </a:t>
            </a:r>
            <a:br>
              <a:rPr lang="en-US" dirty="0" smtClean="0"/>
            </a:br>
            <a:r>
              <a:rPr lang="en-US" dirty="0" smtClean="0"/>
              <a:t>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675" y="0"/>
            <a:ext cx="7486650" cy="6858000"/>
          </a:xfrm>
        </p:spPr>
        <p:txBody>
          <a:bodyPr/>
          <a:lstStyle/>
          <a:p>
            <a:pPr algn="ctr"/>
            <a:r>
              <a:rPr lang="en-US" dirty="0" smtClean="0"/>
              <a:t>Properties = (User) Input + (Computed)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Input Properties: </a:t>
            </a:r>
            <a:r>
              <a:rPr lang="en-US" dirty="0" smtClean="0">
                <a:solidFill>
                  <a:schemeClr val="tx1"/>
                </a:solidFill>
              </a:rPr>
              <a:t>First Name, Last Name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>Output Property: </a:t>
            </a:r>
            <a:r>
              <a:rPr lang="en-US" dirty="0" smtClean="0">
                <a:solidFill>
                  <a:schemeClr val="tx1"/>
                </a:solidFill>
              </a:rPr>
              <a:t>First Name + Last Name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Input Properties: </a:t>
            </a:r>
            <a:r>
              <a:rPr lang="en-US" dirty="0" smtClean="0">
                <a:solidFill>
                  <a:schemeClr val="tx1"/>
                </a:solidFill>
              </a:rPr>
              <a:t>Red, Green, Blue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Output Property: </a:t>
            </a:r>
            <a:r>
              <a:rPr lang="en-US" dirty="0" smtClean="0">
                <a:solidFill>
                  <a:schemeClr val="tx1"/>
                </a:solidFill>
              </a:rPr>
              <a:t>Color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http://www.intriguing.com/mp/_pictures/grail/large/HolyGrail0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28737"/>
            <a:ext cx="76200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Input Properties: </a:t>
            </a:r>
            <a:r>
              <a:rPr lang="en-US" dirty="0" smtClean="0">
                <a:solidFill>
                  <a:schemeClr val="tx1"/>
                </a:solidFill>
              </a:rPr>
              <a:t>Favorite Color, Favorite Soup, Favorite Movie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Output Property: </a:t>
            </a:r>
            <a:r>
              <a:rPr lang="en-US" dirty="0" smtClean="0">
                <a:solidFill>
                  <a:schemeClr val="tx1"/>
                </a:solidFill>
              </a:rPr>
              <a:t>Which Spice Girl are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425" y="0"/>
            <a:ext cx="7677150" cy="6858000"/>
          </a:xfrm>
        </p:spPr>
        <p:txBody>
          <a:bodyPr/>
          <a:lstStyle/>
          <a:p>
            <a:pPr algn="ctr"/>
            <a:r>
              <a:rPr lang="en-US" dirty="0" smtClean="0"/>
              <a:t>Commands = (User) Actions + (Background) Tasks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User Actions: </a:t>
            </a:r>
            <a:r>
              <a:rPr lang="en-US" dirty="0" smtClean="0">
                <a:solidFill>
                  <a:schemeClr val="tx1"/>
                </a:solidFill>
              </a:rPr>
              <a:t>Click login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>Background Task: </a:t>
            </a:r>
            <a:r>
              <a:rPr lang="en-US" dirty="0" smtClean="0">
                <a:solidFill>
                  <a:schemeClr val="tx1"/>
                </a:solidFill>
              </a:rPr>
              <a:t>Load tweets initially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/>
              <a:t>ViewModels</a:t>
            </a:r>
            <a:r>
              <a:rPr lang="en-US" dirty="0" smtClean="0"/>
              <a:t> are </a:t>
            </a:r>
            <a:r>
              <a:rPr lang="en-US" b="1" u="sng" dirty="0" smtClean="0"/>
              <a:t>UI Agnostic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/>
              <a:t>ViewModels</a:t>
            </a:r>
            <a:r>
              <a:rPr lang="en-US" sz="6600" dirty="0" smtClean="0"/>
              <a:t> are </a:t>
            </a:r>
            <a:r>
              <a:rPr lang="en-US" sz="6600" b="1" u="sng" dirty="0" smtClean="0"/>
              <a:t>UI Agnostic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 smtClean="0"/>
              <a:t>ViewModels</a:t>
            </a:r>
            <a:r>
              <a:rPr lang="en-US" sz="8000" dirty="0" smtClean="0"/>
              <a:t> are </a:t>
            </a:r>
            <a:r>
              <a:rPr lang="en-US" sz="8000" b="1" u="sng" dirty="0" smtClean="0"/>
              <a:t>UI Agnostic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Hint: This make them (unit) testable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No modal dialogs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4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No scroll to item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No focus textbox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AutoShape 2" descr="data:image/jpeg;base64,/9j/4AAQSkZJRgABAQAAAQABAAD/2wCEAAkGBxQHBhQIBxQWFhUWGCIbGRgYFBoXHBUgHhscGhYdFxYYHCggGCYlGxgXITEhJSkrLi4uFx81ODMsNygtLiwBCgoKDg0OGxAQGiwlICY3LDAxLDcsLSwvNDYsLCwsLzAsLCw3LCwsLC8sLCwsNCwsLCwsLDQsLSwsLCwsMiwsLP/AABEIAOEA4QMBEQACEQEDEQH/xAAbAAEAAgMBAQAAAAAAAAAAAAAAAgcEBQYDAf/EAD8QAAIABAIDDAkDBAIDAAAAAAABAgMEBRExIYGRBgcUFSIjQUJRUmFxEhYyVGKTocHRE5LhcsLi8FOxMzSi/8QAGgEBAAIDAQAAAAAAAAAAAAAAAAEFAwQGAv/EACwRAQACAQIEBgICAgMAAAAAAAABAgMEMRESE1IFFCFBkbFDgVGhMvAVI+H/2gAMAwEAAhEDEQA/AMFvSdS5IxAYgMQGIDEBiAxAYgMQGIDEBiAxAYgMQGIDEBiAxAYgMQGIDEBiAxAYgMQJkJQeZKAAAAAAAAAAAAAAAAAAAAAAAAAAAAAAAAkQlF5koAAAAAAAAAAAAAAAAAAAAAAAAAAAAAAACRCUXmSgAAAAAAAA9aaljqovRpYI438MLi/6R5tatf8AKeD1Wtrf4xxZXElT7vP+TH+Dx18XdHzD30MvbPxJxJU+7z/kx/gdfF3R8wdDL2z8ScSVPu8/5Mf4HXxd0fMHQy9s/EnElT7vP+TH+B18XdHzB0MvbPxJxJU+7z/kx/gdfF3R8wdDL2z8ScSVPu8/5Mf4HXxd0fMHQy9s/EnElT7vP+TH+B18XdHzB0MvbPxJxJU+7z/kx/gdfF3R8wdDL2z8ScSVPu8/5Mf4HXxd0fMHQy9s/EjslSli6ed8mP8AA6+Puj5g6GXtn4lhTIHKjcE1NNZprBrzTMkTE+sMcxMTwlElAAAAAAAABIhKLzJQAAAAAAA6PcZuc48rHMqMVKg9rDrPohT6O1/yamr1PSrwjeW5o9N1rcZ2j/eC16WmgpJKk0sKhhWSSwRR2tNp4zK/rWtY4VjhD1PL0AAAAAAAAAAGuvVllXmmcmsh09WJe1D5P7GXDmvinjWWHNgplrwtCnbvbo7TcY6Kozheh9ES6GvNHQYskZKRaHOZcU4rzSzDMjGAAAAAAAkQlF5koAAAAAA9KaRFVVEMiQsYomkl2t5Hm1orHGXqtZtMRG8rrsNrhs9rgo5XQuU+9E/af++BzubLOW82l0uDFGKkVhsDEzAAAAAAAAAAAAAchviWTh1u4wkLlylp+KDp2Z7Tf0GfkvyTtP2rvEMHPTnjePpV5dKMAAAAAABIhKLzJQAAAAAB3u9rZPSid4qFljDLx2RRfbaVfiGf8cftbeHYOP8A2z+lhFUtwAAAAAAAAAAAAAHxr0lhEBTm6+zcS3iKXAubj5UHl0rU/pgdBpc3Vx8feN3OavB0snCNp2aQ2WqAAAAABIhKLzJQAAAADNsttiu1zgopPWel91L2ns+xjy5Ix0m0suHFOW8UhdlJTQ0dLDTU6whhSSXgjnLWm0zaXTUrFKxWNoex5egAAAAAAAAAAAAAADR7r7Lx1aIpcC5yDlQefSta0bDZ0ubpZOM7Tu1dXg6uPhG8bKcaweDOgc4AAAAABIhKLzJQAAAAC0N7uy8Bt3GE9cuatHwwZrbnsKXX5+e/JG0fa88PwclOed5+nXmgsQD43gsWBpHuuo08P14dkX4NnyebtavncHcLddRt4frw7IvwPKZu087g7m7T9JYwms2n0AAAAY9fXS7fTOorYlBCul+OXme6UteeFY4y8XyVpHNaeENX630f/PDsi/Bm8nm7WDzuDuZFBuiprhUqno5sMUTyWlY4Z4Yo8X0+WkcbR6PdNTivPLW3q2hhZwABVu+JZeAXLh8hcibn8MfTtWnUy60OfnpyTvH0ovEMHJfnjaftyRvq8AAAAEiEovMlAAAAbvcjZuOrupUa5uDlR+XQtb0bTW1WbpY+Mbzs2dJg62ThO0brjS9FYI590j6AA+NYrBgU3uus3Et4cqWubi5UHl0rU9Gw6DS5urj4zv7ub1eDo5OEbTs0pstZaO93euHW3gE98uVl8UHV2ZbCl1+HkvzxtP2vfD8/PTknePp1xoLAAAAKt3xL1w+5cAkPkSs/ij6dmW0utDh5Kc87z9KLxDPz35I2j7ckb6vd7vaWX0o4rvPWWMMv+6L7bSr8Qzfjj9rbw3B69Wf0sIqluAAMG9W2G7W2OindZaH3X1XqZkw5Jx3i0MWbFGWk0lSdVTxUlTFTVCwiheDXijo62i0RaNnM2rNZmtt4eR6eQAAAkQlF5koAABLF4IC49x9l4ltClzFzkfKjfj0LUtG05/VZurfjG0bOj0mDo4+E7zu3hrNoAAANDuysvHNncMtc5ByoPF9MOtfXA2dJm6WT12ndqazB1cfpvGynvM6BzrOslyitFzgrZXVeld6F+0tn1wMWbFGSk1llw5ZxXi8Lspp8NVTw1Eh4wxJNPtTOctWazwl01bRaImHqQ9AGk3XXniWzxToPbi5MC8X06li9Rs6XD1cnD292rq8/Rx8Y39lNt+k/Si0t/U6BzjLtNviutxgopGcTz7q6W/JGPLkjHSbSyYsc5LxSPdd1HSw0VJDS06whgWCXkc5e02tNp93T0pFKxWNoex5egAAA4DfKsmMKu9OsuTMw/wDmL7a0Wnh+f8c/pU+JYPyx+1flqqAAAAkQlF5koAAHW73lk4fceHz1yJT0fFHmtmew0Ndn5Kckbz9LDw/Bz3552j7WkUq9AAAAAAqnfAsvFt14XJXNzW35RZxLXnt7C80ObnpyzvCg1+Dp5OaNp+3LG60Vg72l69KGK0VDy5Uvy60P31sqvEMP5I/a38Nz74p/TvirWw9GlgU9uzvXHF4blPm5fJg8e9Frf0SL/SYelj9d5c7rM/Vyem0bNCbTUWZvcWXglC7nPXLmaIfCD/J6fJIptfm5rckbR9rvw7By16k7z9OzK9ZAAAAA8qmRDVU8VPPWMMSwa7Uya2ms8YebVi0TEqUvlsis90jopvQ+S+9C/Zez6pnR4csZKRaHM5sU4rzSWAZWIAASISi8yUAHrSU0VZVQ01OsYo2kl4s82tFYm0+z1Ws2tFY3ldlltsNotsFFJ6q0vvPrN+bOczZZyXm0umw4oxUikM4xsoAAAAAGt3Q2pXm1R0ceb0wvuxL2X9vJszYMs4rxZh1GGMuOaypWdKcidFJnLCKFtNdjWhnRRMTHGHMzExPCU6OqioquGqp3hFA8Vq7SL1i9ZrPuml5paLRvC7bRcIbrboK2RlEsux9KfkznMuOcd5rLp8WWMlItHu0W7+9cWWrgsh85N0Lthh6z+2vwNnRYOpfmnaGpr8/TpyxvKqS8ULa7mLQ71d4aXqLlRvshWe3LWYNRm6VJt7+zY02HrZIr7e66IIFLgUECwSWCXZ2HOzPH1dJEcPRIJAAAAAA5TfBsnGNs4ZIXOStP9UPWWrPU+03tDn5L8s7S0Nfg6lOaN4+lVl2oQABIhKLzJQAdtvX0Km182tjX/jSUPg4scXsWGsrfEckxWK/ys/DMcTabz7LJKhdAAAAAAAAFcb5Vl/RqFdpC0R8mZ4RdV60sNS7S38Pz8Y6c+2ym8RwcJ6ke+7hyyVbr972/K3VUVDVxYS4+Um8oYktO1LakV+uwc9YtXeFj4fqOS00ttLQ7obq7zdY6yPJ6IV2Qr2fy/Fm1gxRipFWpnzTlvNvhrjMwrb3C2Xim0KZOXOTeVF4Lqw6lp82yi1mbqZOEbQ6DQ4Olj4zvLpDTboAAAAAAA1isGBSm6eiVvv06mleyosYfBNYpascNR0WnvN8UWlzOpxxTLasNWZ2AAkQlF5koAO43rq1S6ybRR5xpRQ+Po44rY8dTK3xGkzWLfwtPDMkRa1P5WOVC5AAAAAAAAK73y71+pNVokPRDhFM884YdWewtvD8PCOpP6U/iWfjPSj9/7/bhCzVTrNwFgV0q4qushxlQLDB5RRNfZafNo0dbqJx1itd5WGg08ZLTa0ekNHfrXFZ7pHRTMk8YX3oX7L/3pTNnDljLSLQ1c+KcV5pLXmVhW9uJvXHFnSmvnJfJj8e7FrX1TKHWYelk9NpdDos/Vx+u8buhNRuAAAAAAAAFK7qaxV+6CdUStMPpYJ9qWjH6HRaak0xREua1V4vltMNUZ2uASISi8yUAHvQ1cVDWQVVO8IoHivw/B5azzekXrNZ93ql5paLRvC7LRcIbpboK2RlEsux9KfkznMuOcd5rLp8WSMlItHuzDGyAAAAAAa++3OGz2uOtm9C5K70T9lbfuZcOKct4rDDnyxipN5UpUT4qmoinz3jFE22+1vM6KtYrHCHM2tNpmZ3l9paeKrqYaenWMUTSS8WLWisTMprWbTFY3ldlltsNptsFFJ6q0vvPrPWznM2Scl5tLpsOKMVIpDQ74Vl4wtnDZC5yVp/qh6y1Z6n2m1oc/JflnaWp4hg56c8bx9KsLtRNxuUvDst4hnxexFyY18L6dWe019Th6uOY9/ZsaXP0ckW9vdc0MSih9KHSmc86V9AAAAAABy+7698V2rg0h4TJuhfDD1n9l5+Bu6LB1L807Q0dfn6ePljeVUF4oAABIhKLzJQAAOx3ub3wKvdtnvkTXyfCP/JaPNIr9fg5q88bx9LHw/PyX5J2n7WcUy8AAAAAAqzfCvXGFz4DIfIlPB+MeUWzLaXehwclOad5+lF4hn6l+SNo+3Jm8r3f72llx9K71C+GX/dF9tpV+IZvxx+1t4bg3yz+lgFUt3xrFYMCnd2Fm4mvEUuWubj5UHk84dT0eWB0GlzdXHxneN3OavB0snCNp2aM2Wqs/e6vXDbe7fPfLlZfFB0bHo2FLr8HJbnjafteeH5+enJO8fTsDQWIAAAAPOfOVPJinTnhDCsW+xLMmImZ4Qi1orHGVK7oLrFebrHWR5N4Qruwr2V934tnRYMUYqRVzOfNOW82lrjMwgACRCUXmSgAAfYYnDEooXg1pT7OwC5dyd5V6tEM+L24eTGvFdOvM57U4elfh7ezpNLn62Pj7+7cmu2QAAA0m6688S2eKbB/5IuTB5vp1LTsNnS4erk4e3u1dXn6OPjG87KbbxeLOgc4zLPborrcoKKTnE9L7q6z1Ix5ckY6TaWTFinLeKR7rtpKaGjpYaanWEMKwS8jnLWm0zaXT0rFKxWNoex5egDRbsbNxzZ4oJa5yDlQeazWtaPPA2dJm6WTjO07tXWYOrj4RvGynWsHgzoHOM2zXKK03KCtk9V6V3l1lrRjy44yUmssuHLOK8XhdtLUQ1dNDUSHjDEk0+1M5y1ZrMxLpq2i0RaNpep5egAAA4TfKvf6cpWinemLlTPBdWHW9OpdpZ+H4OM9Sf0qvEs/COlH7V2WynAAACRCUXmSgAAAN9uMvXE13UU183M5Mfh3YtTexs1dXh6uP03jZtaPP0snGdp3XCnisUUDowAAyzAp3dleuObw45T5uDkwePbFrf0SL/SYelj9d53c5rM/VycY2jZojaaqzt7my8Dt7uU9cub7PhB0bXp8sCm1+bmtyRtH2u/DsHLTqTvP07Er1kAAAFVb4Nl4uunDJK5ubp/pi6y157S70OfnpyzvCh1+Dp35o2n7cqbzQWBvaXrFO0T38Uv+6H77Sq8Qwfkj9rfw3P8Ain9O/KtbAADDu9whtdujrZ+UKy7X0JebMmLHOS8Vhjy5Ix0m0+ykq2rirquOqqHjFG8X+F4LLUdHSkUrFY9nMXvN7Tad5eJ6eQAAAkQlF5koAAAABae99e+MbZwKe+clLDT1oeq9WT1dpSa7ByX5o2lfeH5+enJO8fTrDRb4B8a9JYMDnnuIom8f0n8yP8m357N/P9Q0/wDj8Hb/AHItxFEnj+k/mR/keezfz/UHkMHb/cuhghUEKhgWCWhLsNTduR6PoAAAAxblbpd0pXS10PpQvThi1g1k01pR7x5LY7c1ZY8mKuSvLaPRpvUii/4n8yP8mx57N/P9Q1v+Pwfx/csq3blqa21aqqSXhGsm4onhjoeCb7Dxk1WW9eW0+jJj0mLHbmrHq3JrtkAAVjvjXvhlerbIfIle18Uf+K0ebZc6DBy1553n6UfiGfnv042j7/8AHHFgrgAAAASISi8yUAAAAAz7Fc4rPdIK2V0PCJd6F+0vv5pGLNijLSayy4Ms4rxeF100+Gqp4aiQ8YYkmn2p5HOWrNZ4S6atotETGz1IegAAAAAAAAAAAAAADTbq7yrLaIp8PtxcmBeL6dWZsabD1cnD292tqs/RxzPv7KaiicUTijeLelvt7ToHNvhIAAAACRCUXmSgAAAAACwd7W94wuz1Dyxil/8AcUP32lV4hg/JH7W/huf8U/p3xVrYAAAAAAAAAAAAAAbwWLAp7dneuObu3LfNy+TB496LW/okX+kwdLH67zu53WZ+rk9No2aE2moAAAAABIhKLzJQAAAAAB60lTFR1UNTTvCKB4p+R5tWLRNZ93qtpraLRvC7LLcobtbIK2T1lpXda0RLUznM2Ocd5rLpsOWMtIvDOMbKAAAAAAAAAAAABym+De+LrZwOQ+cm6P6Yes9eWt9hvaHBz35p2hoeIZ+nTljefpVZdqEAAAAAABIhKLzJQAAAAAAA6fcRujVlqnT1eP6Ux6X3Hl6WHZhofkjS1mm6teNd4b2i1XRtwttK1ZM6GfKU2S1FC8mninrKSYmJ4SvomJjjCZCQAAAAAAAAAAwbtdZVopXUVsWC6F0xPshXSZMWK2S3CsMWXNTFXmtKnL3dIrxc462foxyXdSyX+9LZ0GHFGKkVhzmbLOW83lgmViAAAAAAASISi8yUAAAAAAAAGVR3GbQ/+nMjg/piaWzI8Xx0v/lHF7pkvT/GZhl+slX7xM/d/Bj8th7YZfNZu+T1kq/eJn7v4HlsPbB5rN3yeslX7xM/d/A8th7YPNZu+T1kq/eJn7v4HlsPbB5rN3yeslX7xM/d/A8th7YPNZu+T1kq/eJn7v4HlsPbB5rN3yeslX7xM/d/A8th7YPNZu+T1kq/eJn7v4HlsPbB5rN3yeslX7xM/d/A8th7YPNZu+Xx7pKtrB1Ez9w8th7YR5rN3S10+fFUTP1aiKKKJ9MTbf1M0ViscIhhm02njM8UCUAAAAAAAAEiEovMlAAAAAAAAAAAAAAAAAAAAAAAAAAAAAAAASISi8yUAAAAAAAAAAAAAAAAAAAAAAAAAAAAAAABIhKLzJQAAAAAAAAAAAAAAAAAAAAAAAAAAAAAAAEiEvoHwAAAAAAAAAAAAAAAAAAAAAAAAAAAAAAAkQl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https://pbs.twimg.com/profile_images/471641515756769282/RDXWoY7W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8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View </a:t>
            </a:r>
            <a:r>
              <a:rPr lang="en-US" b="1" dirty="0" smtClean="0">
                <a:solidFill>
                  <a:srgbClr val="FF0000"/>
                </a:solidFill>
              </a:rPr>
              <a:t>notifies</a:t>
            </a:r>
            <a:r>
              <a:rPr lang="en-US" dirty="0" smtClean="0"/>
              <a:t> the </a:t>
            </a:r>
            <a:r>
              <a:rPr lang="en-US" dirty="0" err="1" smtClean="0"/>
              <a:t>ViewModel</a:t>
            </a:r>
            <a:r>
              <a:rPr lang="en-US" dirty="0" smtClean="0"/>
              <a:t> of changes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notifies</a:t>
            </a:r>
            <a:r>
              <a:rPr lang="en-US" dirty="0" smtClean="0"/>
              <a:t> the View of changes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How?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endParaRPr lang="en-US" sz="2400" b="1" u="sng" dirty="0">
              <a:solidFill>
                <a:schemeClr val="tx1"/>
              </a:solidFill>
            </a:endParaRPr>
          </a:p>
        </p:txBody>
      </p:sp>
      <p:pic>
        <p:nvPicPr>
          <p:cNvPr id="3074" name="Picture 2" descr="Magic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2228849"/>
            <a:ext cx="26193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Really, it uses a “binding” framework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9" y="214088"/>
            <a:ext cx="6781802" cy="64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&lt;Textbox Text=“{Binding </a:t>
            </a:r>
            <a:r>
              <a:rPr lang="en-US" dirty="0" err="1" smtClean="0"/>
              <a:t>FirstName</a:t>
            </a:r>
            <a:r>
              <a:rPr lang="en-US" dirty="0" smtClean="0"/>
              <a:t>}”/&gt;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225" y="1299777"/>
            <a:ext cx="32575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(XAML ALERT)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err="1" smtClean="0"/>
              <a:t>ViewModel</a:t>
            </a:r>
            <a:r>
              <a:rPr lang="en-US" dirty="0" smtClean="0"/>
              <a:t> : </a:t>
            </a:r>
            <a:r>
              <a:rPr lang="en-US" dirty="0" err="1" smtClean="0"/>
              <a:t>INotifyPropertyChanged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0085" y="1526203"/>
            <a:ext cx="1191191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PropertyChangedEventHandler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PropertyChanged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NotifyPropertyChanged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info)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PropertyChanged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PropertyChanged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PropertyChangedEventArgs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(info));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0975" y="682521"/>
            <a:ext cx="12192000" cy="501675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Red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_red; }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_red)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_red =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NotifyOfPropertyChange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11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93" y="707400"/>
            <a:ext cx="7857414" cy="54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371599"/>
            <a:ext cx="13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iOS</a:t>
            </a:r>
          </a:p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572910"/>
            <a:ext cx="1329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WPF</a:t>
            </a:r>
          </a:p>
          <a:p>
            <a:pPr algn="ctr"/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WinRT</a:t>
            </a:r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WP8</a:t>
            </a:r>
          </a:p>
          <a:p>
            <a:pPr algn="ctr"/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WinForms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110754"/>
            <a:ext cx="13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1663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MVVM frameworks implement this for you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Property updates are events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Commands are events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i.imgflip.com/e1p0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760" y="2116399"/>
            <a:ext cx="46672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5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Why </a:t>
            </a:r>
            <a:r>
              <a:rPr lang="en-US" dirty="0" err="1" smtClean="0"/>
              <a:t>ReactiveUI</a:t>
            </a:r>
            <a:r>
              <a:rPr lang="en-US" dirty="0" smtClean="0"/>
              <a:t>?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Solves Binding Cross Platform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Solves Binding Cross Platform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No XAML needed!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474" y="0"/>
            <a:ext cx="8391525" cy="6858000"/>
          </a:xfrm>
        </p:spPr>
        <p:txBody>
          <a:bodyPr/>
          <a:lstStyle/>
          <a:p>
            <a:r>
              <a:rPr lang="en-US" dirty="0" err="1" smtClean="0"/>
              <a:t>this.Bind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</a:t>
            </a:r>
            <a:r>
              <a:rPr lang="en-US" dirty="0" err="1" smtClean="0"/>
              <a:t>his.OneWayBind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this.BindCommand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vm.SearchText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 =&gt;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v.SearchText.Text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.OneWayBind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vm.CanEnterSearchText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 =&gt;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v.SearchText.Enabled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.BindCommand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vm.Search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 =&gt;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v.SearchButton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894784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5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Treat Activity/Fragments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ViewControllers</a:t>
            </a:r>
            <a:r>
              <a:rPr lang="en-US" dirty="0" smtClean="0"/>
              <a:t> as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Code Behind</a:t>
            </a:r>
            <a:r>
              <a:rPr lang="en-US" dirty="0" smtClean="0"/>
              <a:t>”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Solves Output </a:t>
            </a:r>
            <a:r>
              <a:rPr lang="en-US" dirty="0" smtClean="0"/>
              <a:t>Property </a:t>
            </a:r>
            <a:r>
              <a:rPr lang="en-US" dirty="0" smtClean="0"/>
              <a:t>Chains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76374" y="1373312"/>
            <a:ext cx="8429625" cy="415498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Red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_red;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_red)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_red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NotifyOfPropertyChange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NotifyOfPropertyChange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"Color"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4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0150" y="1474827"/>
            <a:ext cx="10477500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.FromRgb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Red,Green,Blue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(_color))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_color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NotifyOfPropertyChange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"Color"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7749" y="1556860"/>
            <a:ext cx="10534651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EverythingDependsOnMe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everythingDependsOnMe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everythingDependsOnMe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everythingDependsOnMe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NotifyEverythingOfPropertyChange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32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Solves </a:t>
            </a:r>
            <a:r>
              <a:rPr lang="en-US" dirty="0" err="1" smtClean="0"/>
              <a:t>CanExecute</a:t>
            </a:r>
            <a:r>
              <a:rPr lang="en-US" dirty="0" smtClean="0"/>
              <a:t> </a:t>
            </a:r>
            <a:r>
              <a:rPr lang="en-US" dirty="0" err="1" smtClean="0"/>
              <a:t>Depdendencies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CanExecuteChanged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4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US" sz="4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4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4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CanExecute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parameter);</a:t>
            </a:r>
            <a:b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4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Execute(</a:t>
            </a:r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parameter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10753725" y="2943225"/>
            <a:ext cx="1000125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9972675" y="3609975"/>
            <a:ext cx="1000125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SearchCommand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RelayCommand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(Search, 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CanSearch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CanSearch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4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</a:t>
            </a:r>
            <a:r>
              <a:rPr lang="en-US" sz="4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.IsNullOrWhiteSpace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(Name);</a:t>
            </a:r>
            <a:b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ReactiveUI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b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b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 }</a:t>
            </a:r>
            <a:b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  <a:b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_name =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RaisePropertyChanged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SearchCommand.RaiseCanExecuteChanged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b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1552575" y="4200525"/>
            <a:ext cx="17907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Solves </a:t>
            </a:r>
            <a:r>
              <a:rPr lang="en-US" dirty="0" err="1" smtClean="0"/>
              <a:t>Async</a:t>
            </a:r>
            <a:r>
              <a:rPr lang="en-US" dirty="0" smtClean="0"/>
              <a:t> Commands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SearchCommand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RelayCommand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CanSearch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Search()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InProgress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listToShow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model.DoSearch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(Name);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//because doing UI work on a background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//thread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causes bad things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will happen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.CheckBeginInvokeOnUI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searchResults.Clear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searchResult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listToShow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searchResults.Add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searchResult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InProgress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Search()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InProgress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listToShow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model.DoSearch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//because doing UI work on a background </a:t>
            </a:r>
            <a:b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//thread causes bad things will happen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DispatcherHelper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.CheckBeginInvokeOnUI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searchResults.Clear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listToShow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searchResults.Add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InProgress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 smtClean="0"/>
              <a:t>MVVM Testing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ReactiveUI</a:t>
            </a:r>
            <a:r>
              <a:rPr lang="en-US" dirty="0"/>
              <a:t> GitHub: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github.com/reactiveui/reactiveui</a:t>
            </a:r>
            <a:endParaRPr lang="en-US" dirty="0" smtClean="0"/>
          </a:p>
          <a:p>
            <a:r>
              <a:rPr lang="en-US" dirty="0" smtClean="0"/>
              <a:t>Videos:</a:t>
            </a:r>
          </a:p>
          <a:p>
            <a:pPr lvl="1"/>
            <a:r>
              <a:rPr lang="en-US" dirty="0"/>
              <a:t>Writing Mobile Apps the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Way - Paul Betts,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www.youtube.com/watch?v=voa44OHBKME&amp;feature=youtu.be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Paul Betts: MVVM Without XAML: Writing Cross-Platform Mobile Applications with </a:t>
            </a:r>
            <a:r>
              <a:rPr lang="en-US" dirty="0" err="1"/>
              <a:t>ReactiveUI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vimeo.com/68331765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Brendan Forster - </a:t>
            </a:r>
            <a:r>
              <a:rPr lang="en-US" dirty="0" err="1"/>
              <a:t>ReactiveUI</a:t>
            </a:r>
            <a:r>
              <a:rPr lang="en-US" dirty="0"/>
              <a:t> - Turning MVVM up to 11</a:t>
            </a:r>
          </a:p>
          <a:p>
            <a:pPr lvl="1"/>
            <a:r>
              <a:rPr lang="en-US" dirty="0">
                <a:hlinkClick r:id="rId5"/>
              </a:rPr>
              <a:t>http://vimeo.com/97329155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3499</TotalTime>
  <Words>587</Words>
  <Application>Microsoft Office PowerPoint</Application>
  <PresentationFormat>Widescreen</PresentationFormat>
  <Paragraphs>160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Calibri Light</vt:lpstr>
      <vt:lpstr>Cambria Math</vt:lpstr>
      <vt:lpstr>Consolas</vt:lpstr>
      <vt:lpstr>Metropolitan</vt:lpstr>
      <vt:lpstr>ReactiveUI</vt:lpstr>
      <vt:lpstr>PowerPoint Presentation</vt:lpstr>
      <vt:lpstr>@jimmy_byrd</vt:lpstr>
      <vt:lpstr> </vt:lpstr>
      <vt:lpstr> </vt:lpstr>
      <vt:lpstr> </vt:lpstr>
      <vt:lpstr>PowerPoint Presentation</vt:lpstr>
      <vt:lpstr>PowerPoint Presentation</vt:lpstr>
      <vt:lpstr>What is ReactiveUI?</vt:lpstr>
      <vt:lpstr>ReactiveUI = Reactive Extensions (Rx) + Model-View-ViewModel (MVVM)</vt:lpstr>
      <vt:lpstr>Lets drink from the fire hose.</vt:lpstr>
      <vt:lpstr>Rx = Events + LINQ + Async (or Rx = Observables + LINQ + Schedulers per MSDN)</vt:lpstr>
      <vt:lpstr>Rx = Events + LINQ + Async (or Rx = Observables + LINQ + Schedulers per MSDN)</vt:lpstr>
      <vt:lpstr>Observable = Event Stream</vt:lpstr>
      <vt:lpstr> </vt:lpstr>
      <vt:lpstr>Event stream = Events over Time</vt:lpstr>
      <vt:lpstr>Event stream = Events/Time </vt:lpstr>
      <vt:lpstr>Keyboard.OnKeyUp += Kb_OnKeyUp</vt:lpstr>
      <vt:lpstr>Stockticker.NewPrice += NewPrice_Handler</vt:lpstr>
      <vt:lpstr>  Make sense now?</vt:lpstr>
      <vt:lpstr>IObservable&lt;T&gt;</vt:lpstr>
      <vt:lpstr>IObservable&lt;StockTick&gt;</vt:lpstr>
      <vt:lpstr>Rx = Events + LINQ + Async (or Rx = Observables + LINQ + Schedulers per MSDN)</vt:lpstr>
      <vt:lpstr>Using LINQ we can ask questions</vt:lpstr>
      <vt:lpstr>stockticker.Where(x =&gt; x.Price &gt;= 300);</vt:lpstr>
      <vt:lpstr>stockticker.Select(x =&gt; new Alert(x.Price));</vt:lpstr>
      <vt:lpstr>Or even do some more elegant things</vt:lpstr>
      <vt:lpstr>var time = TimeSpan.FromMilliseconds(300); stockticker.Throttle(time );</vt:lpstr>
      <vt:lpstr>Rx = Events + LINQ + Async (or Rx = Observables + LINQ + Schedulers per MSDN)</vt:lpstr>
      <vt:lpstr>Scheduler = UI + Background Threads (Dispatcher + Task/ThreadPool)</vt:lpstr>
      <vt:lpstr>Throttle&lt;TSource&gt;(IObservable&lt;TSource&gt;, TimeSpan, IScheduler)</vt:lpstr>
      <vt:lpstr>How do I create an observable? </vt:lpstr>
      <vt:lpstr>  Enumerable -&gt; Observable Standard .NET events -&gt; Observable TPL (Task) -&gt; Observable  </vt:lpstr>
      <vt:lpstr>Who does the work?</vt:lpstr>
      <vt:lpstr>IObserver&lt;T&gt;</vt:lpstr>
      <vt:lpstr>Observer = OnNext() +  OnError() +  OnComplete()</vt:lpstr>
      <vt:lpstr> </vt:lpstr>
      <vt:lpstr>Stockticker.NewPrice += NewPrice_Handler</vt:lpstr>
      <vt:lpstr>myObservable .Subscribe(OnNext, OnError, OnComplete)</vt:lpstr>
      <vt:lpstr>stockTicker .Subscribe( st =&gt; Console.Writeline(st.Price), error =&gt; Console.WriteLine(error), () =&gt; Console.Writeline(“Completed”));</vt:lpstr>
      <vt:lpstr>&lt;/Rx&gt;</vt:lpstr>
      <vt:lpstr>MVVM = Model +  View +  ViewModel</vt:lpstr>
      <vt:lpstr>Model = Core Components </vt:lpstr>
      <vt:lpstr>View = UI</vt:lpstr>
      <vt:lpstr>ViewModel = The state of the UI</vt:lpstr>
      <vt:lpstr>ViewModel = Properties +  Commands +  Bindings</vt:lpstr>
      <vt:lpstr>Properties = (User) Input + (Computed) Output</vt:lpstr>
      <vt:lpstr>Input Properties: First Name, Last Name Output Property: First Name + Last Name</vt:lpstr>
      <vt:lpstr>Input Properties: Red, Green, Blue Output Property: Color</vt:lpstr>
      <vt:lpstr>Input Properties: Favorite Color, Favorite Soup, Favorite Movie Output Property: Which Spice Girl are you</vt:lpstr>
      <vt:lpstr>Commands = (User) Actions + (Background) Tasks</vt:lpstr>
      <vt:lpstr>User Actions: Click login Background Task: Load tweets initially</vt:lpstr>
      <vt:lpstr>ViewModels are UI Agnostic</vt:lpstr>
      <vt:lpstr>ViewModels are UI Agnostic</vt:lpstr>
      <vt:lpstr>ViewModels are UI Agnostic</vt:lpstr>
      <vt:lpstr>Hint: This make them (unit) testable</vt:lpstr>
      <vt:lpstr>No modal dialogs</vt:lpstr>
      <vt:lpstr>No scroll to item</vt:lpstr>
      <vt:lpstr>No focus textbox</vt:lpstr>
      <vt:lpstr>View notifies the ViewModel of changes</vt:lpstr>
      <vt:lpstr>ViewModel notifies the View of changes</vt:lpstr>
      <vt:lpstr>How?</vt:lpstr>
      <vt:lpstr>PowerPoint Presentation</vt:lpstr>
      <vt:lpstr>Really, it uses a “binding” framework</vt:lpstr>
      <vt:lpstr>PowerPoint Presentation</vt:lpstr>
      <vt:lpstr>&lt;Textbox Text=“{Binding FirstName}”/&gt;</vt:lpstr>
      <vt:lpstr>ViewModel : INotifyPropertyChanged</vt:lpstr>
      <vt:lpstr>PowerPoint Presentation</vt:lpstr>
      <vt:lpstr>PowerPoint Presentation</vt:lpstr>
      <vt:lpstr>MVVM frameworks implement this for you</vt:lpstr>
      <vt:lpstr>Property updates are events</vt:lpstr>
      <vt:lpstr>Commands are events</vt:lpstr>
      <vt:lpstr>PowerPoint Presentation</vt:lpstr>
      <vt:lpstr>Why ReactiveUI?</vt:lpstr>
      <vt:lpstr>Solves Binding Cross Platform</vt:lpstr>
      <vt:lpstr>Solves Binding Cross Platform</vt:lpstr>
      <vt:lpstr>No XAML needed!</vt:lpstr>
      <vt:lpstr>this.Bind this.OneWayBind this.BindCommand </vt:lpstr>
      <vt:lpstr> this.Bind(ViewModel, vm =&gt; vm.SearchText, v =&gt; v.SearchText.Text);  this.OneWayBind(ViewModel,   vm =&gt; vm.CanEnterSearchText, v =&gt; v.SearchText.Enabled);  this.BindCommand(ViewModel, vm =&gt; vm.Search, v =&gt; v.SearchButton);</vt:lpstr>
      <vt:lpstr>Treat Activity/Fragments  and ViewControllers as “Code Behind”</vt:lpstr>
      <vt:lpstr>Solves Output Property Chains</vt:lpstr>
      <vt:lpstr>PowerPoint Presentation</vt:lpstr>
      <vt:lpstr>PowerPoint Presentation</vt:lpstr>
      <vt:lpstr>PowerPoint Presentation</vt:lpstr>
      <vt:lpstr>Demo</vt:lpstr>
      <vt:lpstr>Solves CanExecute Depdendencies</vt:lpstr>
      <vt:lpstr>public interface ICommand {  event EventHandler CanExecuteChanged;   bool CanExecute(object parameter);  void Execute(object parameter); }</vt:lpstr>
      <vt:lpstr>SearchCommand = new RelayCommand(Search, CanSearch);</vt:lpstr>
      <vt:lpstr>public bool CanSearch() {  return !string.IsNullOrWhiteSpace(Name); }</vt:lpstr>
      <vt:lpstr> public string Name         {             get { return _name; }             set             {                 _name = value;                 RaisePropertyChanged("Name");                 SearchCommand.RaiseCanExecuteChanged();             }         }</vt:lpstr>
      <vt:lpstr>Demo</vt:lpstr>
      <vt:lpstr>Solves Async Commands</vt:lpstr>
      <vt:lpstr>SearchCommand = new RelayCommand(Search, CanSearch);</vt:lpstr>
      <vt:lpstr> public async void Search()         {             InProgress = true;             var listToShow = await _model.DoSearch(Name);              //because doing UI work on a background    //thread causes bad things will happen             DispatcherHelper.CheckBeginInvokeOnUI(() =&gt;             {                 searchResults.Clear();                 foreach (var searchResult in listToShow)                 {                     searchResults.Add(searchResult);                 }                 InProgress = false;             });         }</vt:lpstr>
      <vt:lpstr> public async void Search()         {             InProgress = true;             var listToShow = await _model.DoSearch(Name);              //because doing UI work on a background    //thread causes bad things will happen             DispatcherHelper.CheckBeginInvokeOnUI(() =&gt;             {                 searchResults.Clear();                 foreach (var searchResult in listToShow)                 {                     searchResults.Add(searchResult);                 }                 InProgress = false;             });         }</vt:lpstr>
      <vt:lpstr>Demo</vt:lpstr>
      <vt:lpstr>MVVM Testing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ReactiveUI</dc:title>
  <dc:creator>Jimmy Byrd</dc:creator>
  <cp:lastModifiedBy>Jimmy Byrd</cp:lastModifiedBy>
  <cp:revision>60</cp:revision>
  <dcterms:created xsi:type="dcterms:W3CDTF">2014-11-11T13:52:35Z</dcterms:created>
  <dcterms:modified xsi:type="dcterms:W3CDTF">2014-11-19T21:05:38Z</dcterms:modified>
</cp:coreProperties>
</file>