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3"/>
  </p:notesMasterIdLst>
  <p:sldIdLst>
    <p:sldId id="256" r:id="rId2"/>
    <p:sldId id="364" r:id="rId3"/>
    <p:sldId id="378" r:id="rId4"/>
    <p:sldId id="365" r:id="rId5"/>
    <p:sldId id="366" r:id="rId6"/>
    <p:sldId id="260" r:id="rId7"/>
    <p:sldId id="367" r:id="rId8"/>
    <p:sldId id="345" r:id="rId9"/>
    <p:sldId id="368" r:id="rId10"/>
    <p:sldId id="369" r:id="rId11"/>
    <p:sldId id="370" r:id="rId12"/>
    <p:sldId id="371" r:id="rId13"/>
    <p:sldId id="374" r:id="rId14"/>
    <p:sldId id="373" r:id="rId15"/>
    <p:sldId id="375" r:id="rId16"/>
    <p:sldId id="376" r:id="rId17"/>
    <p:sldId id="377" r:id="rId18"/>
    <p:sldId id="379" r:id="rId19"/>
    <p:sldId id="380" r:id="rId20"/>
    <p:sldId id="381" r:id="rId21"/>
    <p:sldId id="363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mbria Math" panose="02040503050406030204" pitchFamily="18" charset="0"/>
      <p:regular r:id="rId28"/>
    </p:embeddedFont>
    <p:embeddedFont>
      <p:font typeface="Coming Soon" panose="020B0604020202020204" charset="0"/>
      <p:regular r:id="rId29"/>
    </p:embeddedFont>
    <p:embeddedFont>
      <p:font typeface="Concert One" pitchFamily="2" charset="0"/>
      <p:regular r:id="rId30"/>
    </p:embeddedFont>
    <p:embeddedFont>
      <p:font typeface="Congenial SemiBold" panose="02000503040000020004" pitchFamily="2" charset="0"/>
      <p:bold r:id="rId31"/>
      <p:boldItalic r:id="rId32"/>
    </p:embeddedFont>
    <p:embeddedFont>
      <p:font typeface="Roboto Mono Medium" panose="00000009000000000000" pitchFamily="49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6B5839-ADC2-4628-991D-DB50F2E27528}" v="63" dt="2022-12-29T11:54:44.170"/>
  </p1510:revLst>
</p1510:revInfo>
</file>

<file path=ppt/tableStyles.xml><?xml version="1.0" encoding="utf-8"?>
<a:tblStyleLst xmlns:a="http://schemas.openxmlformats.org/drawingml/2006/main" def="{BF0241B0-AA5E-4ED0-9BAA-21935F60E40B}">
  <a:tblStyle styleId="{BF0241B0-AA5E-4ED0-9BAA-21935F60E4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53" autoAdjust="0"/>
  </p:normalViewPr>
  <p:slideViewPr>
    <p:cSldViewPr snapToGrid="0">
      <p:cViewPr>
        <p:scale>
          <a:sx n="100" d="100"/>
          <a:sy n="100" d="100"/>
        </p:scale>
        <p:origin x="516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ang The Anh 20204508" userId="3d635f9e-a7c0-4802-a1e6-f02960418802" providerId="ADAL" clId="{FB6B5839-ADC2-4628-991D-DB50F2E27528}"/>
    <pc:docChg chg="custSel modSld">
      <pc:chgData name="Hoang The Anh 20204508" userId="3d635f9e-a7c0-4802-a1e6-f02960418802" providerId="ADAL" clId="{FB6B5839-ADC2-4628-991D-DB50F2E27528}" dt="2022-12-29T11:55:05.237" v="74" actId="478"/>
      <pc:docMkLst>
        <pc:docMk/>
      </pc:docMkLst>
      <pc:sldChg chg="addSp delSp modSp modAnim">
        <pc:chgData name="Hoang The Anh 20204508" userId="3d635f9e-a7c0-4802-a1e6-f02960418802" providerId="ADAL" clId="{FB6B5839-ADC2-4628-991D-DB50F2E27528}" dt="2022-12-29T11:54:44.123" v="73" actId="478"/>
        <pc:sldMkLst>
          <pc:docMk/>
          <pc:sldMk cId="0" sldId="258"/>
        </pc:sldMkLst>
        <pc:picChg chg="add del mod">
          <ac:chgData name="Hoang The Anh 20204508" userId="3d635f9e-a7c0-4802-a1e6-f02960418802" providerId="ADAL" clId="{FB6B5839-ADC2-4628-991D-DB50F2E27528}" dt="2022-12-28T15:12:00.858" v="5" actId="478"/>
          <ac:picMkLst>
            <pc:docMk/>
            <pc:sldMk cId="0" sldId="258"/>
            <ac:picMk id="2" creationId="{C532AE89-5888-6F14-2CD2-83E818365E25}"/>
          </ac:picMkLst>
        </pc:picChg>
        <pc:picChg chg="add del mod">
          <ac:chgData name="Hoang The Anh 20204508" userId="3d635f9e-a7c0-4802-a1e6-f02960418802" providerId="ADAL" clId="{FB6B5839-ADC2-4628-991D-DB50F2E27528}" dt="2022-12-29T11:54:44.123" v="73" actId="478"/>
          <ac:picMkLst>
            <pc:docMk/>
            <pc:sldMk cId="0" sldId="258"/>
            <ac:picMk id="3" creationId="{A76C7E8F-CE70-87BE-E55B-0A4258B1DE73}"/>
          </ac:picMkLst>
        </pc:picChg>
      </pc:sldChg>
      <pc:sldChg chg="modSp">
        <pc:chgData name="Hoang The Anh 20204508" userId="3d635f9e-a7c0-4802-a1e6-f02960418802" providerId="ADAL" clId="{FB6B5839-ADC2-4628-991D-DB50F2E27528}" dt="2022-12-28T15:14:59.485" v="15" actId="1076"/>
        <pc:sldMkLst>
          <pc:docMk/>
          <pc:sldMk cId="0" sldId="272"/>
        </pc:sldMkLst>
        <pc:picChg chg="mod">
          <ac:chgData name="Hoang The Anh 20204508" userId="3d635f9e-a7c0-4802-a1e6-f02960418802" providerId="ADAL" clId="{FB6B5839-ADC2-4628-991D-DB50F2E27528}" dt="2022-12-28T15:14:59.485" v="15" actId="1076"/>
          <ac:picMkLst>
            <pc:docMk/>
            <pc:sldMk cId="0" sldId="272"/>
            <ac:picMk id="4098" creationId="{33BA0C17-2555-F91F-0EF0-151A3AA16556}"/>
          </ac:picMkLst>
        </pc:picChg>
      </pc:sldChg>
      <pc:sldChg chg="addSp delSp modSp mod delAnim modAnim">
        <pc:chgData name="Hoang The Anh 20204508" userId="3d635f9e-a7c0-4802-a1e6-f02960418802" providerId="ADAL" clId="{FB6B5839-ADC2-4628-991D-DB50F2E27528}" dt="2022-12-29T11:55:05.237" v="74" actId="478"/>
        <pc:sldMkLst>
          <pc:docMk/>
          <pc:sldMk cId="3009005775" sldId="355"/>
        </pc:sldMkLst>
        <pc:spChg chg="add del mod">
          <ac:chgData name="Hoang The Anh 20204508" userId="3d635f9e-a7c0-4802-a1e6-f02960418802" providerId="ADAL" clId="{FB6B5839-ADC2-4628-991D-DB50F2E27528}" dt="2022-12-29T11:55:05.237" v="74" actId="478"/>
          <ac:spMkLst>
            <pc:docMk/>
            <pc:sldMk cId="3009005775" sldId="355"/>
            <ac:spMk id="3" creationId="{DA47399B-F722-7460-2B33-D200549AB6D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77e3144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77e31443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77e3144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77e31443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890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328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101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98275" y="1249425"/>
            <a:ext cx="6963300" cy="28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892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1pPr>
            <a:lvl2pPr marL="914400" lvl="1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2pPr>
            <a:lvl3pPr marL="1371600" lvl="2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3pPr>
            <a:lvl4pPr marL="1828800" lvl="3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4pPr>
            <a:lvl5pPr marL="2286000" lvl="4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5pPr>
            <a:lvl6pPr marL="2743200" lvl="5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6pPr>
            <a:lvl7pPr marL="3200400" lvl="6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7pPr>
            <a:lvl8pPr marL="3657600" lvl="7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8pPr>
            <a:lvl9pPr marL="4114800" lvl="8" indent="-288925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69" r:id="rId5"/>
    <p:sldLayoutId id="2147483670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AIResearch/JointIDSF" TargetMode="External"/><Relationship Id="rId2" Type="http://schemas.openxmlformats.org/officeDocument/2006/relationships/hyperlink" Target="https://github.com/monologg/JointBERT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Hình ảnh 15">
            <a:extLst>
              <a:ext uri="{FF2B5EF4-FFF2-40B4-BE49-F238E27FC236}">
                <a16:creationId xmlns:a16="http://schemas.microsoft.com/office/drawing/2014/main" id="{980F0A3E-B2D9-B90E-E3B9-9BEDE3E0A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056" y="4306824"/>
            <a:ext cx="1790950" cy="619211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A80B4897-C009-312C-303C-DF5C1D533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056" y="2801514"/>
            <a:ext cx="6309360" cy="1579720"/>
          </a:xfrm>
          <a:prstGeom prst="rect">
            <a:avLst/>
          </a:prstGeom>
        </p:spPr>
      </p:pic>
      <p:sp>
        <p:nvSpPr>
          <p:cNvPr id="178" name="Google Shape;178;p30"/>
          <p:cNvSpPr txBox="1">
            <a:spLocks noGrp="1"/>
          </p:cNvSpPr>
          <p:nvPr>
            <p:ph type="ctrTitle"/>
          </p:nvPr>
        </p:nvSpPr>
        <p:spPr>
          <a:xfrm>
            <a:off x="1410004" y="1004428"/>
            <a:ext cx="6788065" cy="10357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5000" dirty="0">
                <a:solidFill>
                  <a:schemeClr val="accent2"/>
                </a:solidFill>
              </a:rPr>
              <a:t>Project 1</a:t>
            </a:r>
            <a:endParaRPr sz="5000" dirty="0">
              <a:solidFill>
                <a:schemeClr val="accent2"/>
              </a:solidFill>
              <a:latin typeface="Congenial SemiBold" panose="020B0604020202020204" pitchFamily="2" charset="0"/>
            </a:endParaRPr>
          </a:p>
        </p:txBody>
      </p:sp>
      <p:pic>
        <p:nvPicPr>
          <p:cNvPr id="184" name="Google Shape;184;p30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>
            <a:off x="3687871" y="3638820"/>
            <a:ext cx="4361792" cy="8102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êu đề 1">
            <a:extLst>
              <a:ext uri="{FF2B5EF4-FFF2-40B4-BE49-F238E27FC236}">
                <a16:creationId xmlns:a16="http://schemas.microsoft.com/office/drawing/2014/main" id="{3F48FDE7-984D-6D30-6082-D5DAD97DC2E0}"/>
              </a:ext>
            </a:extLst>
          </p:cNvPr>
          <p:cNvSpPr txBox="1">
            <a:spLocks/>
          </p:cNvSpPr>
          <p:nvPr/>
        </p:nvSpPr>
        <p:spPr>
          <a:xfrm>
            <a:off x="4466496" y="3787473"/>
            <a:ext cx="3384330" cy="46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oncert One"/>
              <a:buNone/>
              <a:defRPr sz="6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vi-VN" sz="2000" dirty="0" err="1"/>
              <a:t>Student</a:t>
            </a:r>
            <a:r>
              <a:rPr lang="vi-VN" sz="2000" dirty="0"/>
              <a:t>: Hoàng Thế Anh</a:t>
            </a:r>
          </a:p>
        </p:txBody>
      </p:sp>
      <p:pic>
        <p:nvPicPr>
          <p:cNvPr id="183" name="Google Shape;183;p30"/>
          <p:cNvPicPr preferRelativeResize="0"/>
          <p:nvPr/>
        </p:nvPicPr>
        <p:blipFill rotWithShape="1">
          <a:blip r:embed="rId6">
            <a:alphaModFix/>
          </a:blip>
          <a:srcRect t="16970" r="8892" b="21025"/>
          <a:stretch/>
        </p:blipFill>
        <p:spPr>
          <a:xfrm>
            <a:off x="1572943" y="2520518"/>
            <a:ext cx="5131515" cy="81027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êu đề 1">
            <a:extLst>
              <a:ext uri="{FF2B5EF4-FFF2-40B4-BE49-F238E27FC236}">
                <a16:creationId xmlns:a16="http://schemas.microsoft.com/office/drawing/2014/main" id="{D255F0D3-41F4-973E-7D7C-741D71458561}"/>
              </a:ext>
            </a:extLst>
          </p:cNvPr>
          <p:cNvSpPr txBox="1">
            <a:spLocks/>
          </p:cNvSpPr>
          <p:nvPr/>
        </p:nvSpPr>
        <p:spPr>
          <a:xfrm>
            <a:off x="2353318" y="2666146"/>
            <a:ext cx="4572546" cy="46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oncert One"/>
              <a:buNone/>
              <a:defRPr sz="6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vi-VN" sz="2000" dirty="0" err="1"/>
              <a:t>Teacher</a:t>
            </a:r>
            <a:r>
              <a:rPr lang="vi-VN" sz="2000" dirty="0"/>
              <a:t>: Nguyễn Thị Thu Trang </a:t>
            </a:r>
          </a:p>
        </p:txBody>
      </p:sp>
      <p:pic>
        <p:nvPicPr>
          <p:cNvPr id="17" name="Google Shape;183;p30">
            <a:extLst>
              <a:ext uri="{FF2B5EF4-FFF2-40B4-BE49-F238E27FC236}">
                <a16:creationId xmlns:a16="http://schemas.microsoft.com/office/drawing/2014/main" id="{B87A55EB-3BDB-50F8-3DA0-574AED6BB25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16970" r="8892" b="21025"/>
          <a:stretch/>
        </p:blipFill>
        <p:spPr>
          <a:xfrm>
            <a:off x="2692821" y="3080484"/>
            <a:ext cx="4572546" cy="81027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iêu đề 1">
            <a:extLst>
              <a:ext uri="{FF2B5EF4-FFF2-40B4-BE49-F238E27FC236}">
                <a16:creationId xmlns:a16="http://schemas.microsoft.com/office/drawing/2014/main" id="{918C0246-F804-ED5B-9804-9B70CA60D372}"/>
              </a:ext>
            </a:extLst>
          </p:cNvPr>
          <p:cNvSpPr txBox="1">
            <a:spLocks/>
          </p:cNvSpPr>
          <p:nvPr/>
        </p:nvSpPr>
        <p:spPr>
          <a:xfrm>
            <a:off x="3463684" y="3206882"/>
            <a:ext cx="3384330" cy="46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oncert One"/>
              <a:buNone/>
              <a:defRPr sz="6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vi-VN" sz="2000" dirty="0" err="1"/>
              <a:t>Menter</a:t>
            </a:r>
            <a:r>
              <a:rPr lang="vi-VN" sz="2000" dirty="0"/>
              <a:t>: Phạm Việt Thành  </a:t>
            </a:r>
          </a:p>
        </p:txBody>
      </p:sp>
      <p:sp>
        <p:nvSpPr>
          <p:cNvPr id="19" name="Google Shape;180;p30">
            <a:extLst>
              <a:ext uri="{FF2B5EF4-FFF2-40B4-BE49-F238E27FC236}">
                <a16:creationId xmlns:a16="http://schemas.microsoft.com/office/drawing/2014/main" id="{515B3364-1AEC-8D8B-FADB-8F618FC18974}"/>
              </a:ext>
            </a:extLst>
          </p:cNvPr>
          <p:cNvSpPr/>
          <p:nvPr/>
        </p:nvSpPr>
        <p:spPr>
          <a:xfrm>
            <a:off x="1773995" y="2287313"/>
            <a:ext cx="617075" cy="15875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" name="Google Shape;181;p30">
            <a:extLst>
              <a:ext uri="{FF2B5EF4-FFF2-40B4-BE49-F238E27FC236}">
                <a16:creationId xmlns:a16="http://schemas.microsoft.com/office/drawing/2014/main" id="{DD2B0B97-B5FC-D3A6-956C-FF0BE60C05A7}"/>
              </a:ext>
            </a:extLst>
          </p:cNvPr>
          <p:cNvSpPr/>
          <p:nvPr/>
        </p:nvSpPr>
        <p:spPr>
          <a:xfrm>
            <a:off x="7265367" y="2281475"/>
            <a:ext cx="613650" cy="13775"/>
          </a:xfrm>
          <a:custGeom>
            <a:avLst/>
            <a:gdLst/>
            <a:ahLst/>
            <a:cxnLst/>
            <a:rect l="l" t="t" r="r" b="b"/>
            <a:pathLst>
              <a:path w="24546" h="551" extrusionOk="0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Tiêu đề 1">
            <a:extLst>
              <a:ext uri="{FF2B5EF4-FFF2-40B4-BE49-F238E27FC236}">
                <a16:creationId xmlns:a16="http://schemas.microsoft.com/office/drawing/2014/main" id="{EC69215D-E563-C5AA-6464-A33EE385904D}"/>
              </a:ext>
            </a:extLst>
          </p:cNvPr>
          <p:cNvSpPr txBox="1">
            <a:spLocks/>
          </p:cNvSpPr>
          <p:nvPr/>
        </p:nvSpPr>
        <p:spPr>
          <a:xfrm>
            <a:off x="2507856" y="2054108"/>
            <a:ext cx="4882149" cy="46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oncert One"/>
              <a:buNone/>
              <a:defRPr sz="6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vi-VN" sz="2000" dirty="0"/>
              <a:t>Chủ đề: </a:t>
            </a:r>
            <a:r>
              <a:rPr lang="vi-VN" sz="2000" dirty="0" err="1"/>
              <a:t>Natural</a:t>
            </a:r>
            <a:r>
              <a:rPr lang="vi-VN" sz="2000" dirty="0"/>
              <a:t> </a:t>
            </a:r>
            <a:r>
              <a:rPr lang="vi-VN" sz="2000" dirty="0" err="1"/>
              <a:t>Language</a:t>
            </a:r>
            <a:r>
              <a:rPr lang="vi-VN" sz="2000" dirty="0"/>
              <a:t> </a:t>
            </a:r>
            <a:r>
              <a:rPr lang="vi-VN" sz="2000" dirty="0" err="1"/>
              <a:t>Understanding</a:t>
            </a:r>
            <a:endParaRPr lang="vi-V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2;p34">
            <a:extLst>
              <a:ext uri="{FF2B5EF4-FFF2-40B4-BE49-F238E27FC236}">
                <a16:creationId xmlns:a16="http://schemas.microsoft.com/office/drawing/2014/main" id="{79193F9B-FF07-56B9-DB6E-A65D1F7AAA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16341" y="1312064"/>
            <a:ext cx="3389034" cy="696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ts val="2500"/>
              </a:lnSpc>
              <a:spcAft>
                <a:spcPts val="1200"/>
              </a:spcAft>
              <a:buFontTx/>
              <a:buChar char="-"/>
            </a:pPr>
            <a:r>
              <a:rPr lang="vi-VN" sz="1600" dirty="0" err="1">
                <a:solidFill>
                  <a:srgbClr val="0070C0"/>
                </a:solidFill>
              </a:rPr>
              <a:t>Intent</a:t>
            </a:r>
            <a:r>
              <a:rPr lang="vi-VN" sz="1600" dirty="0">
                <a:solidFill>
                  <a:srgbClr val="0070C0"/>
                </a:solidFill>
              </a:rPr>
              <a:t> </a:t>
            </a:r>
            <a:r>
              <a:rPr lang="vi-VN" sz="1600" dirty="0" err="1">
                <a:solidFill>
                  <a:srgbClr val="0070C0"/>
                </a:solidFill>
              </a:rPr>
              <a:t>detection</a:t>
            </a:r>
            <a:r>
              <a:rPr lang="vi-VN" sz="1600" dirty="0">
                <a:solidFill>
                  <a:srgbClr val="0070C0"/>
                </a:solidFill>
              </a:rPr>
              <a:t> </a:t>
            </a:r>
            <a:r>
              <a:rPr lang="vi-VN" sz="1600" dirty="0" err="1">
                <a:solidFill>
                  <a:srgbClr val="0070C0"/>
                </a:solidFill>
              </a:rPr>
              <a:t>layer</a:t>
            </a:r>
            <a:endParaRPr lang="vi-VN" sz="1600" dirty="0">
              <a:solidFill>
                <a:srgbClr val="0070C0"/>
              </a:solidFill>
            </a:endParaRPr>
          </a:p>
        </p:txBody>
      </p:sp>
      <p:sp>
        <p:nvSpPr>
          <p:cNvPr id="6" name="Google Shape;223;p34">
            <a:extLst>
              <a:ext uri="{FF2B5EF4-FFF2-40B4-BE49-F238E27FC236}">
                <a16:creationId xmlns:a16="http://schemas.microsoft.com/office/drawing/2014/main" id="{11C1037F-1C94-7030-C17A-128710B2C1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36080" y="466393"/>
            <a:ext cx="35028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n/>
                <a:solidFill>
                  <a:schemeClr val="accent3"/>
                </a:solidFill>
              </a:rPr>
              <a:t>2.2. Về </a:t>
            </a:r>
            <a:r>
              <a:rPr lang="vi-VN" dirty="0" err="1">
                <a:ln/>
                <a:solidFill>
                  <a:schemeClr val="accent3"/>
                </a:solidFill>
              </a:rPr>
              <a:t>Model</a:t>
            </a:r>
            <a:endParaRPr dirty="0">
              <a:ln/>
              <a:solidFill>
                <a:schemeClr val="accent3"/>
              </a:solidFill>
            </a:endParaRPr>
          </a:p>
        </p:txBody>
      </p:sp>
      <p:pic>
        <p:nvPicPr>
          <p:cNvPr id="7" name="Google Shape;224;p34">
            <a:extLst>
              <a:ext uri="{FF2B5EF4-FFF2-40B4-BE49-F238E27FC236}">
                <a16:creationId xmlns:a16="http://schemas.microsoft.com/office/drawing/2014/main" id="{CF767D90-19AC-8674-B80D-EB38B919C83B}"/>
              </a:ext>
            </a:extLst>
          </p:cNvPr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10800000">
            <a:off x="3470672" y="891328"/>
            <a:ext cx="2202656" cy="13438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23;p34">
            <a:extLst>
              <a:ext uri="{FF2B5EF4-FFF2-40B4-BE49-F238E27FC236}">
                <a16:creationId xmlns:a16="http://schemas.microsoft.com/office/drawing/2014/main" id="{4BF2B0E6-093B-34F6-3294-A930CD457C4B}"/>
              </a:ext>
            </a:extLst>
          </p:cNvPr>
          <p:cNvSpPr txBox="1">
            <a:spLocks/>
          </p:cNvSpPr>
          <p:nvPr/>
        </p:nvSpPr>
        <p:spPr>
          <a:xfrm>
            <a:off x="1399711" y="1025714"/>
            <a:ext cx="463670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ncert One"/>
              <a:buNone/>
              <a:defRPr sz="4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vi-VN" sz="2000" dirty="0">
                <a:ln/>
                <a:solidFill>
                  <a:schemeClr val="accent3"/>
                </a:solidFill>
              </a:rPr>
              <a:t>2.2.1. </a:t>
            </a:r>
            <a:r>
              <a:rPr lang="vi-VN" sz="2000" dirty="0" err="1">
                <a:ln/>
                <a:solidFill>
                  <a:schemeClr val="accent3"/>
                </a:solidFill>
              </a:rPr>
              <a:t>Model</a:t>
            </a:r>
            <a:r>
              <a:rPr lang="vi-VN" sz="2000" dirty="0">
                <a:ln/>
                <a:solidFill>
                  <a:schemeClr val="accent3"/>
                </a:solidFill>
              </a:rPr>
              <a:t> </a:t>
            </a:r>
            <a:r>
              <a:rPr lang="vi-VN" sz="2000" dirty="0" err="1">
                <a:ln/>
                <a:solidFill>
                  <a:schemeClr val="accent3"/>
                </a:solidFill>
              </a:rPr>
              <a:t>JointBERT+CRF</a:t>
            </a:r>
            <a:endParaRPr lang="vi-VN" sz="2000" dirty="0">
              <a:ln/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222;p34">
                <a:extLst>
                  <a:ext uri="{FF2B5EF4-FFF2-40B4-BE49-F238E27FC236}">
                    <a16:creationId xmlns:a16="http://schemas.microsoft.com/office/drawing/2014/main" id="{A5C2A46C-DC6F-71E7-9BA9-E5DCEDCF51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2655" y="3943019"/>
                <a:ext cx="7329720" cy="8763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8892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●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1pPr>
                <a:lvl2pPr marL="914400" marR="0" lvl="1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○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2pPr>
                <a:lvl3pPr marL="1371600" marR="0" lvl="2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■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3pPr>
                <a:lvl4pPr marL="1828800" marR="0" lvl="3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●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4pPr>
                <a:lvl5pPr marL="2286000" marR="0" lvl="4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○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5pPr>
                <a:lvl6pPr marL="2743200" marR="0" lvl="5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■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6pPr>
                <a:lvl7pPr marL="3200400" marR="0" lvl="6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●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7pPr>
                <a:lvl8pPr marL="3657600" marR="0" lvl="7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○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8pPr>
                <a:lvl9pPr marL="4114800" marR="0" lvl="8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dk2"/>
                  </a:buClr>
                  <a:buSzPts val="950"/>
                  <a:buFont typeface="Roboto Mono Medium"/>
                  <a:buChar char="■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9pPr>
              </a:lstStyle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vi-V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vi-VN" sz="1600" i="1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vi-VN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vi-VN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vi-VN" sz="16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vi-VN" sz="1600" i="1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vi-V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600" i="1">
                                <a:latin typeface="Cambria Math" panose="02040503050406030204" pitchFamily="18" charset="0"/>
                              </a:rPr>
                              <m:t>𝐹𝐹𝑁𝑁</m:t>
                            </m:r>
                          </m:e>
                          <m:sub>
                            <m:r>
                              <a:rPr lang="vi-VN" sz="1600" i="1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sub>
                        </m:sSub>
                        <m:d>
                          <m:dPr>
                            <m:ctrlPr>
                              <a:rPr lang="vi-V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16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vi-V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vi-VN" sz="16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vi-VN" sz="1600" i="1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vi-V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vi-V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1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vi-V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vi-V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vi-V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vi-VN" sz="1600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vi-V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vi-V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vi-VN" sz="1600" dirty="0"/>
                  <a:t> (2)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vi-VN" sz="1600" dirty="0"/>
                  <a:t>kích thước đầu ra của FFNN</a:t>
                </a:r>
                <a:r>
                  <a:rPr lang="vi-VN" sz="1600" baseline="-25000" dirty="0"/>
                  <a:t>ID</a:t>
                </a:r>
                <a:r>
                  <a:rPr lang="vi-VN" sz="1600" dirty="0"/>
                  <a:t> là k (tổng số nhãn </a:t>
                </a:r>
                <a:r>
                  <a:rPr lang="vi-VN" sz="1600" dirty="0" err="1"/>
                  <a:t>intent</a:t>
                </a:r>
                <a:r>
                  <a:rPr lang="vi-VN" sz="1600" dirty="0"/>
                  <a:t>)</a:t>
                </a:r>
              </a:p>
            </p:txBody>
          </p:sp>
        </mc:Choice>
        <mc:Fallback xmlns="">
          <p:sp>
            <p:nvSpPr>
              <p:cNvPr id="10" name="Google Shape;222;p34">
                <a:extLst>
                  <a:ext uri="{FF2B5EF4-FFF2-40B4-BE49-F238E27FC236}">
                    <a16:creationId xmlns:a16="http://schemas.microsoft.com/office/drawing/2014/main" id="{A5C2A46C-DC6F-71E7-9BA9-E5DCEDCF5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655" y="3943019"/>
                <a:ext cx="7329720" cy="8763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Hình ảnh 1">
            <a:extLst>
              <a:ext uri="{FF2B5EF4-FFF2-40B4-BE49-F238E27FC236}">
                <a16:creationId xmlns:a16="http://schemas.microsoft.com/office/drawing/2014/main" id="{9707DD4A-7D27-5F65-D5ED-0F5DB3A937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469" y="1834774"/>
            <a:ext cx="4066406" cy="21226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222;p34">
                <a:extLst>
                  <a:ext uri="{FF2B5EF4-FFF2-40B4-BE49-F238E27FC236}">
                    <a16:creationId xmlns:a16="http://schemas.microsoft.com/office/drawing/2014/main" id="{31551AF7-1750-C8DB-EF2C-BCD8D37A09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2655" y="1840748"/>
                <a:ext cx="3077038" cy="22975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8892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●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1pPr>
                <a:lvl2pPr marL="914400" marR="0" lvl="1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○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2pPr>
                <a:lvl3pPr marL="1371600" marR="0" lvl="2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■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3pPr>
                <a:lvl4pPr marL="1828800" marR="0" lvl="3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●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4pPr>
                <a:lvl5pPr marL="2286000" marR="0" lvl="4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○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5pPr>
                <a:lvl6pPr marL="2743200" marR="0" lvl="5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■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6pPr>
                <a:lvl7pPr marL="3200400" marR="0" lvl="6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●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7pPr>
                <a:lvl8pPr marL="3657600" marR="0" lvl="7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○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8pPr>
                <a:lvl9pPr marL="4114800" marR="0" lvl="8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dk2"/>
                  </a:buClr>
                  <a:buSzPts val="950"/>
                  <a:buFont typeface="Roboto Mono Medium"/>
                  <a:buChar char="■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9pPr>
              </a:lstStyle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Layer</m:t>
                    </m:r>
                    <m:r>
                      <m:rPr>
                        <m:nor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ẽ đư</m:t>
                    </m:r>
                    <m:r>
                      <m:rPr>
                        <m:nor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  <m:r>
                      <m:rPr>
                        <m:nor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</m:t>
                    </m:r>
                    <m:r>
                      <m:rPr>
                        <m:nor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vi-VN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vi-VN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ộ</m:t>
                    </m:r>
                    <m:r>
                      <m:rPr>
                        <m:nor/>
                      </m:rPr>
                      <a:rPr lang="vi-VN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vi-VN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vi-VN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single</m:t>
                    </m:r>
                    <m:r>
                      <m:rPr>
                        <m:nor/>
                      </m:rPr>
                      <a:rPr lang="vi-VN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vi-VN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layer</m:t>
                    </m:r>
                    <m:r>
                      <m:rPr>
                        <m:nor/>
                      </m:rPr>
                      <a:rPr lang="vi-VN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feed</m:t>
                    </m:r>
                    <m:r>
                      <m:rPr>
                        <m:nor/>
                      </m:rPr>
                      <a:rPr lang="vi-VN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vi-VN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forward</m:t>
                    </m:r>
                    <m:r>
                      <m:rPr>
                        <m:nor/>
                      </m:rPr>
                      <a:rPr lang="vi-VN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network</m:t>
                    </m:r>
                    <m:r>
                      <m:rPr>
                        <m:nor/>
                      </m:rPr>
                      <a:rPr lang="vi-VN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 dirty="0"/>
                      <m:t>FFNN</m:t>
                    </m:r>
                    <m:r>
                      <m:rPr>
                        <m:nor/>
                      </m:rPr>
                      <a:rPr lang="vi-VN" sz="1600" baseline="-25000" dirty="0"/>
                      <m:t>ID</m:t>
                    </m:r>
                    <m:r>
                      <m:rPr>
                        <m:nor/>
                      </m:rPr>
                      <a:rPr lang="vi-VN" sz="1600" b="0" i="0" baseline="-25000" dirty="0" smtClean="0"/>
                      <m:t> </m:t>
                    </m:r>
                    <m:r>
                      <m:rPr>
                        <m:nor/>
                      </m:rPr>
                      <a:rPr lang="vi-VN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vi-VN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ớ</m:t>
                    </m:r>
                    <m:r>
                      <m:rPr>
                        <m:nor/>
                      </m:rPr>
                      <a:rPr lang="vi-VN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vi-VN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vi-VN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ộ</m:t>
                    </m:r>
                    <m:r>
                      <m:rPr>
                        <m:nor/>
                      </m:rPr>
                      <a:rPr lang="vi-VN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vi-VN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vi-VN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ộ </m:t>
                    </m:r>
                    <m:r>
                      <m:rPr>
                        <m:nor/>
                      </m:rPr>
                      <a:rPr lang="vi-VN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vi-VN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ự đ</m:t>
                    </m:r>
                    <m:r>
                      <m:rPr>
                        <m:nor/>
                      </m:rPr>
                      <a:rPr lang="vi-VN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vi-VN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á</m:t>
                    </m:r>
                    <m:r>
                      <m:rPr>
                        <m:nor/>
                      </m:rPr>
                      <a:rPr lang="vi-VN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vi-VN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softmax</m:t>
                    </m:r>
                  </m:oMath>
                </a14:m>
                <a:endParaRPr lang="vi-VN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hàm mất mát </a:t>
                </a:r>
                <a:r>
                  <a:rPr lang="vi-VN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cross-entropy</a:t>
                </a:r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</a:t>
                </a:r>
                <a:r>
                  <a:rPr lang="vi-VN" sz="16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ID</a:t>
                </a:r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cho việc phân loại ý định</a:t>
                </a:r>
              </a:p>
            </p:txBody>
          </p:sp>
        </mc:Choice>
        <mc:Fallback>
          <p:sp>
            <p:nvSpPr>
              <p:cNvPr id="3" name="Google Shape;222;p34">
                <a:extLst>
                  <a:ext uri="{FF2B5EF4-FFF2-40B4-BE49-F238E27FC236}">
                    <a16:creationId xmlns:a16="http://schemas.microsoft.com/office/drawing/2014/main" id="{31551AF7-1750-C8DB-EF2C-BCD8D37A0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655" y="1840748"/>
                <a:ext cx="3077038" cy="22975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27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2;p34">
            <a:extLst>
              <a:ext uri="{FF2B5EF4-FFF2-40B4-BE49-F238E27FC236}">
                <a16:creationId xmlns:a16="http://schemas.microsoft.com/office/drawing/2014/main" id="{79193F9B-FF07-56B9-DB6E-A65D1F7AAA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16341" y="1312064"/>
            <a:ext cx="3389034" cy="696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ts val="2500"/>
              </a:lnSpc>
              <a:spcAft>
                <a:spcPts val="1200"/>
              </a:spcAft>
              <a:buFontTx/>
              <a:buChar char="-"/>
            </a:pPr>
            <a:r>
              <a:rPr lang="vi-VN" sz="1600" dirty="0" err="1">
                <a:solidFill>
                  <a:srgbClr val="0070C0"/>
                </a:solidFill>
              </a:rPr>
              <a:t>Slot</a:t>
            </a:r>
            <a:r>
              <a:rPr lang="vi-VN" sz="1600" dirty="0">
                <a:solidFill>
                  <a:srgbClr val="0070C0"/>
                </a:solidFill>
              </a:rPr>
              <a:t> </a:t>
            </a:r>
            <a:r>
              <a:rPr lang="vi-VN" sz="1600" dirty="0" err="1">
                <a:solidFill>
                  <a:srgbClr val="0070C0"/>
                </a:solidFill>
              </a:rPr>
              <a:t>filling</a:t>
            </a:r>
            <a:r>
              <a:rPr lang="vi-VN" sz="1600" dirty="0">
                <a:solidFill>
                  <a:srgbClr val="0070C0"/>
                </a:solidFill>
              </a:rPr>
              <a:t> </a:t>
            </a:r>
            <a:r>
              <a:rPr lang="vi-VN" sz="1600" dirty="0" err="1">
                <a:solidFill>
                  <a:srgbClr val="0070C0"/>
                </a:solidFill>
              </a:rPr>
              <a:t>layer</a:t>
            </a:r>
            <a:endParaRPr lang="vi-VN" sz="1600" dirty="0">
              <a:solidFill>
                <a:srgbClr val="0070C0"/>
              </a:solidFill>
            </a:endParaRPr>
          </a:p>
        </p:txBody>
      </p:sp>
      <p:sp>
        <p:nvSpPr>
          <p:cNvPr id="6" name="Google Shape;223;p34">
            <a:extLst>
              <a:ext uri="{FF2B5EF4-FFF2-40B4-BE49-F238E27FC236}">
                <a16:creationId xmlns:a16="http://schemas.microsoft.com/office/drawing/2014/main" id="{11C1037F-1C94-7030-C17A-128710B2C1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36080" y="466393"/>
            <a:ext cx="35028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n/>
                <a:solidFill>
                  <a:schemeClr val="accent3"/>
                </a:solidFill>
              </a:rPr>
              <a:t>2.2. Về </a:t>
            </a:r>
            <a:r>
              <a:rPr lang="vi-VN" dirty="0" err="1">
                <a:ln/>
                <a:solidFill>
                  <a:schemeClr val="accent3"/>
                </a:solidFill>
              </a:rPr>
              <a:t>Model</a:t>
            </a:r>
            <a:endParaRPr dirty="0">
              <a:ln/>
              <a:solidFill>
                <a:schemeClr val="accent3"/>
              </a:solidFill>
            </a:endParaRPr>
          </a:p>
        </p:txBody>
      </p:sp>
      <p:pic>
        <p:nvPicPr>
          <p:cNvPr id="7" name="Google Shape;224;p34">
            <a:extLst>
              <a:ext uri="{FF2B5EF4-FFF2-40B4-BE49-F238E27FC236}">
                <a16:creationId xmlns:a16="http://schemas.microsoft.com/office/drawing/2014/main" id="{CF767D90-19AC-8674-B80D-EB38B919C83B}"/>
              </a:ext>
            </a:extLst>
          </p:cNvPr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10800000">
            <a:off x="3470672" y="891328"/>
            <a:ext cx="2202656" cy="13438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23;p34">
            <a:extLst>
              <a:ext uri="{FF2B5EF4-FFF2-40B4-BE49-F238E27FC236}">
                <a16:creationId xmlns:a16="http://schemas.microsoft.com/office/drawing/2014/main" id="{4BF2B0E6-093B-34F6-3294-A930CD457C4B}"/>
              </a:ext>
            </a:extLst>
          </p:cNvPr>
          <p:cNvSpPr txBox="1">
            <a:spLocks/>
          </p:cNvSpPr>
          <p:nvPr/>
        </p:nvSpPr>
        <p:spPr>
          <a:xfrm>
            <a:off x="1399711" y="1025714"/>
            <a:ext cx="4636706" cy="438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ncert One"/>
              <a:buNone/>
              <a:defRPr sz="4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vi-VN" sz="2000" dirty="0">
                <a:ln/>
                <a:solidFill>
                  <a:schemeClr val="accent3"/>
                </a:solidFill>
              </a:rPr>
              <a:t>2.2.1. </a:t>
            </a:r>
            <a:r>
              <a:rPr lang="vi-VN" sz="2000" dirty="0" err="1">
                <a:ln/>
                <a:solidFill>
                  <a:schemeClr val="accent3"/>
                </a:solidFill>
              </a:rPr>
              <a:t>Model</a:t>
            </a:r>
            <a:r>
              <a:rPr lang="vi-VN" sz="2000" dirty="0">
                <a:ln/>
                <a:solidFill>
                  <a:schemeClr val="accent3"/>
                </a:solidFill>
              </a:rPr>
              <a:t> </a:t>
            </a:r>
            <a:r>
              <a:rPr lang="vi-VN" sz="2000" dirty="0" err="1">
                <a:ln/>
                <a:solidFill>
                  <a:schemeClr val="accent3"/>
                </a:solidFill>
              </a:rPr>
              <a:t>JointBERT+CRF</a:t>
            </a:r>
            <a:endParaRPr lang="vi-VN" sz="2000" dirty="0">
              <a:ln/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222;p34">
                <a:extLst>
                  <a:ext uri="{FF2B5EF4-FFF2-40B4-BE49-F238E27FC236}">
                    <a16:creationId xmlns:a16="http://schemas.microsoft.com/office/drawing/2014/main" id="{A5C2A46C-DC6F-71E7-9BA9-E5DCEDCF51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1119" y="3967915"/>
                <a:ext cx="7329720" cy="8763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8892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●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1pPr>
                <a:lvl2pPr marL="914400" marR="0" lvl="1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○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2pPr>
                <a:lvl3pPr marL="1371600" marR="0" lvl="2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■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3pPr>
                <a:lvl4pPr marL="1828800" marR="0" lvl="3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●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4pPr>
                <a:lvl5pPr marL="2286000" marR="0" lvl="4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○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5pPr>
                <a:lvl6pPr marL="2743200" marR="0" lvl="5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■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6pPr>
                <a:lvl7pPr marL="3200400" marR="0" lvl="6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●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7pPr>
                <a:lvl8pPr marL="3657600" marR="0" lvl="7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○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8pPr>
                <a:lvl9pPr marL="4114800" marR="0" lvl="8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dk2"/>
                  </a:buClr>
                  <a:buSzPts val="950"/>
                  <a:buFont typeface="Roboto Mono Medium"/>
                  <a:buChar char="■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9pPr>
              </a:lstStyle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vi-V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vi-VN" sz="16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vi-V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sz="1600" i="1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vi-V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vi-VN" sz="16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vi-VN" sz="1600" i="1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vi-V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600" i="1">
                                <a:latin typeface="Cambria Math" panose="02040503050406030204" pitchFamily="18" charset="0"/>
                              </a:rPr>
                              <m:t>𝐹𝐹𝑁𝑁</m:t>
                            </m:r>
                          </m:e>
                          <m:sub>
                            <m:r>
                              <a:rPr lang="vi-VN" sz="1600" i="1">
                                <a:latin typeface="Cambria Math" panose="02040503050406030204" pitchFamily="18" charset="0"/>
                              </a:rPr>
                              <m:t>𝑆𝐹</m:t>
                            </m:r>
                          </m:sub>
                        </m:sSub>
                        <m:d>
                          <m:dPr>
                            <m:ctrlPr>
                              <a:rPr lang="vi-V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16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vi-V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vi-VN" sz="16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vi-VN" sz="1600" i="1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vi-VN" sz="16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vi-V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16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vi-VN" sz="16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sSub>
                      <m:sSubPr>
                        <m:ctrlPr>
                          <a:rPr lang="vi-V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vi-V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vi-VN" sz="16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vi-V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vi-VN" sz="16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vi-V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vi-VN" sz="1600" dirty="0"/>
                  <a:t> (4)</a:t>
                </a:r>
              </a:p>
            </p:txBody>
          </p:sp>
        </mc:Choice>
        <mc:Fallback xmlns="">
          <p:sp>
            <p:nvSpPr>
              <p:cNvPr id="10" name="Google Shape;222;p34">
                <a:extLst>
                  <a:ext uri="{FF2B5EF4-FFF2-40B4-BE49-F238E27FC236}">
                    <a16:creationId xmlns:a16="http://schemas.microsoft.com/office/drawing/2014/main" id="{A5C2A46C-DC6F-71E7-9BA9-E5DCEDCF5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119" y="3967915"/>
                <a:ext cx="7329720" cy="8763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Hình ảnh 1">
            <a:extLst>
              <a:ext uri="{FF2B5EF4-FFF2-40B4-BE49-F238E27FC236}">
                <a16:creationId xmlns:a16="http://schemas.microsoft.com/office/drawing/2014/main" id="{9707DD4A-7D27-5F65-D5ED-0F5DB3A937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469" y="1834774"/>
            <a:ext cx="4066406" cy="21226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222;p34">
                <a:extLst>
                  <a:ext uri="{FF2B5EF4-FFF2-40B4-BE49-F238E27FC236}">
                    <a16:creationId xmlns:a16="http://schemas.microsoft.com/office/drawing/2014/main" id="{31551AF7-1750-C8DB-EF2C-BCD8D37A09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2655" y="1824331"/>
                <a:ext cx="3077038" cy="22975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8892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●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1pPr>
                <a:lvl2pPr marL="914400" marR="0" lvl="1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○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2pPr>
                <a:lvl3pPr marL="1371600" marR="0" lvl="2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■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3pPr>
                <a:lvl4pPr marL="1828800" marR="0" lvl="3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●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4pPr>
                <a:lvl5pPr marL="2286000" marR="0" lvl="4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○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5pPr>
                <a:lvl6pPr marL="2743200" marR="0" lvl="5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■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6pPr>
                <a:lvl7pPr marL="3200400" marR="0" lvl="6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●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7pPr>
                <a:lvl8pPr marL="3657600" marR="0" lvl="7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○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8pPr>
                <a:lvl9pPr marL="4114800" marR="0" lvl="8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dk2"/>
                  </a:buClr>
                  <a:buSzPts val="950"/>
                  <a:buFont typeface="Roboto Mono Medium"/>
                  <a:buChar char="■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9pPr>
              </a:lstStyle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vi-V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𝐹𝐹𝑁𝑁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𝑆𝐹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vi-V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(3a)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Hàm mất mát </a:t>
                </a:r>
                <a:r>
                  <a:rPr lang="vi-VN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cross-entropy</a:t>
                </a:r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</a:t>
                </a:r>
                <a:r>
                  <a:rPr lang="vi-VN" sz="16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SF</a:t>
                </a:r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được tính toán cho việc gán nhãn thực thể của quá trình huấn luyện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vi-VN" sz="1600" dirty="0"/>
              </a:p>
            </p:txBody>
          </p:sp>
        </mc:Choice>
        <mc:Fallback xmlns="">
          <p:sp>
            <p:nvSpPr>
              <p:cNvPr id="3" name="Google Shape;222;p34">
                <a:extLst>
                  <a:ext uri="{FF2B5EF4-FFF2-40B4-BE49-F238E27FC236}">
                    <a16:creationId xmlns:a16="http://schemas.microsoft.com/office/drawing/2014/main" id="{31551AF7-1750-C8DB-EF2C-BCD8D37A0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655" y="1824331"/>
                <a:ext cx="3077038" cy="22975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14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23;p34">
            <a:extLst>
              <a:ext uri="{FF2B5EF4-FFF2-40B4-BE49-F238E27FC236}">
                <a16:creationId xmlns:a16="http://schemas.microsoft.com/office/drawing/2014/main" id="{11C1037F-1C94-7030-C17A-128710B2C1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36080" y="466393"/>
            <a:ext cx="35028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n/>
                <a:solidFill>
                  <a:schemeClr val="accent3"/>
                </a:solidFill>
              </a:rPr>
              <a:t>2.2. Về </a:t>
            </a:r>
            <a:r>
              <a:rPr lang="vi-VN" dirty="0" err="1">
                <a:ln/>
                <a:solidFill>
                  <a:schemeClr val="accent3"/>
                </a:solidFill>
              </a:rPr>
              <a:t>Model</a:t>
            </a:r>
            <a:endParaRPr dirty="0">
              <a:ln/>
              <a:solidFill>
                <a:schemeClr val="accent3"/>
              </a:solidFill>
            </a:endParaRPr>
          </a:p>
        </p:txBody>
      </p:sp>
      <p:pic>
        <p:nvPicPr>
          <p:cNvPr id="7" name="Google Shape;224;p34">
            <a:extLst>
              <a:ext uri="{FF2B5EF4-FFF2-40B4-BE49-F238E27FC236}">
                <a16:creationId xmlns:a16="http://schemas.microsoft.com/office/drawing/2014/main" id="{CF767D90-19AC-8674-B80D-EB38B919C83B}"/>
              </a:ext>
            </a:extLst>
          </p:cNvPr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10800000">
            <a:off x="3470672" y="891328"/>
            <a:ext cx="2202656" cy="13438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23;p34">
            <a:extLst>
              <a:ext uri="{FF2B5EF4-FFF2-40B4-BE49-F238E27FC236}">
                <a16:creationId xmlns:a16="http://schemas.microsoft.com/office/drawing/2014/main" id="{4BF2B0E6-093B-34F6-3294-A930CD457C4B}"/>
              </a:ext>
            </a:extLst>
          </p:cNvPr>
          <p:cNvSpPr txBox="1">
            <a:spLocks/>
          </p:cNvSpPr>
          <p:nvPr/>
        </p:nvSpPr>
        <p:spPr>
          <a:xfrm>
            <a:off x="1399711" y="1025714"/>
            <a:ext cx="4636706" cy="438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ncert One"/>
              <a:buNone/>
              <a:defRPr sz="4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vi-VN" sz="2000" dirty="0">
                <a:ln/>
                <a:solidFill>
                  <a:schemeClr val="accent3"/>
                </a:solidFill>
              </a:rPr>
              <a:t>2.2.1. </a:t>
            </a:r>
            <a:r>
              <a:rPr lang="vi-VN" sz="2000" dirty="0" err="1">
                <a:ln/>
                <a:solidFill>
                  <a:schemeClr val="accent3"/>
                </a:solidFill>
              </a:rPr>
              <a:t>Model</a:t>
            </a:r>
            <a:r>
              <a:rPr lang="vi-VN" sz="2000" dirty="0">
                <a:ln/>
                <a:solidFill>
                  <a:schemeClr val="accent3"/>
                </a:solidFill>
              </a:rPr>
              <a:t> </a:t>
            </a:r>
            <a:r>
              <a:rPr lang="vi-VN" sz="2000" dirty="0" err="1">
                <a:ln/>
                <a:solidFill>
                  <a:schemeClr val="accent3"/>
                </a:solidFill>
              </a:rPr>
              <a:t>JointBERT+CRF</a:t>
            </a:r>
            <a:endParaRPr lang="vi-VN" sz="2000" dirty="0">
              <a:ln/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222;p34">
                <a:extLst>
                  <a:ext uri="{FF2B5EF4-FFF2-40B4-BE49-F238E27FC236}">
                    <a16:creationId xmlns:a16="http://schemas.microsoft.com/office/drawing/2014/main" id="{A5C2A46C-DC6F-71E7-9BA9-E5DCEDCF51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2655" y="1585035"/>
                <a:ext cx="7329720" cy="2748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8892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●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1pPr>
                <a:lvl2pPr marL="914400" marR="0" lvl="1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○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2pPr>
                <a:lvl3pPr marL="1371600" marR="0" lvl="2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■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3pPr>
                <a:lvl4pPr marL="1828800" marR="0" lvl="3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●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4pPr>
                <a:lvl5pPr marL="2286000" marR="0" lvl="4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○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5pPr>
                <a:lvl6pPr marL="2743200" marR="0" lvl="5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■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6pPr>
                <a:lvl7pPr marL="3200400" marR="0" lvl="6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●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7pPr>
                <a:lvl8pPr marL="3657600" marR="0" lvl="7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○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8pPr>
                <a:lvl9pPr marL="4114800" marR="0" lvl="8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dk2"/>
                  </a:buClr>
                  <a:buSzPts val="950"/>
                  <a:buFont typeface="Roboto Mono Medium"/>
                  <a:buChar char="■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9pPr>
              </a:lstStyle>
              <a:p>
                <a:pPr marL="285750" indent="-285750">
                  <a:spcAft>
                    <a:spcPts val="600"/>
                  </a:spcAft>
                  <a:buFont typeface="Roboto Mono Medium" panose="00000009000000000000" pitchFamily="49" charset="0"/>
                  <a:buChar char="−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1600" i="0" smtClean="0">
                        <a:latin typeface="Cambria Math" panose="02040503050406030204" pitchFamily="18" charset="0"/>
                      </a:rPr>
                      <m:t>Cu</m:t>
                    </m:r>
                    <m:r>
                      <a:rPr lang="vi-VN" sz="1600" i="0" smtClean="0">
                        <a:latin typeface="Cambria Math" panose="02040503050406030204" pitchFamily="18" charset="0"/>
                      </a:rPr>
                      <m:t>ố</m:t>
                    </m:r>
                    <m:r>
                      <m:rPr>
                        <m:sty m:val="p"/>
                      </m:rPr>
                      <a:rPr lang="vi-VN" sz="160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vi-VN" sz="160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sz="160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vi-VN" sz="1600" i="0" smtClean="0">
                        <a:latin typeface="Cambria Math" panose="02040503050406030204" pitchFamily="18" charset="0"/>
                      </a:rPr>
                      <m:t>ù</m:t>
                    </m:r>
                    <m:r>
                      <m:rPr>
                        <m:sty m:val="p"/>
                      </m:rPr>
                      <a:rPr lang="vi-VN" sz="1600" i="0" smtClean="0">
                        <a:latin typeface="Cambria Math" panose="02040503050406030204" pitchFamily="18" charset="0"/>
                      </a:rPr>
                      <m:t>ng</m:t>
                    </m:r>
                    <m:r>
                      <a:rPr lang="vi-VN" sz="160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sz="160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slot</m:t>
                    </m:r>
                    <m:r>
                      <a:rPr lang="vi-VN" sz="160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sz="160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filling</m:t>
                    </m:r>
                    <m:r>
                      <a:rPr lang="vi-VN" sz="160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sz="160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layer</m:t>
                    </m:r>
                    <m:r>
                      <a:rPr lang="vi-VN" sz="160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sz="160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vi-VN" sz="1600" i="0" smtClean="0">
                        <a:latin typeface="Cambria Math" panose="02040503050406030204" pitchFamily="18" charset="0"/>
                      </a:rPr>
                      <m:t>à </m:t>
                    </m:r>
                    <m:r>
                      <m:rPr>
                        <m:sty m:val="p"/>
                      </m:rPr>
                      <a:rPr lang="vi-VN" sz="160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intent</m:t>
                    </m:r>
                    <m:r>
                      <a:rPr lang="vi-VN" sz="160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sz="160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detection</m:t>
                    </m:r>
                    <m:r>
                      <a:rPr lang="vi-VN" sz="160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sz="160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layer</m:t>
                    </m:r>
                    <m:r>
                      <a:rPr lang="vi-VN" sz="1600" i="0" smtClean="0">
                        <a:latin typeface="Cambria Math" panose="02040503050406030204" pitchFamily="18" charset="0"/>
                      </a:rPr>
                      <m:t> đư</m:t>
                    </m:r>
                    <m:r>
                      <m:rPr>
                        <m:sty m:val="p"/>
                      </m:rPr>
                      <a:rPr lang="vi-VN" sz="160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vi-VN" sz="160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sz="160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vi-VN" sz="1600" i="0" smtClean="0"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sty m:val="p"/>
                      </m:rPr>
                      <a:rPr lang="vi-VN" sz="160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vi-VN" sz="160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sz="160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vi-VN" sz="1600" i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sty m:val="p"/>
                      </m:rPr>
                      <a:rPr lang="vi-VN" sz="160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vi-VN" sz="160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vi-VN" sz="160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vi-VN" sz="1600" i="0" smtClean="0">
                        <a:latin typeface="Cambria Math" panose="02040503050406030204" pitchFamily="18" charset="0"/>
                      </a:rPr>
                      <m:t>ơ đầ</m:t>
                    </m:r>
                    <m:r>
                      <m:rPr>
                        <m:sty m:val="p"/>
                      </m:rPr>
                      <a:rPr lang="vi-VN" sz="160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vi-VN" sz="160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sz="1600" i="0" smtClean="0">
                        <a:latin typeface="Cambria Math" panose="02040503050406030204" pitchFamily="18" charset="0"/>
                      </a:rPr>
                      <m:t>ra</m:t>
                    </m:r>
                  </m:oMath>
                </a14:m>
                <a:br>
                  <a:rPr lang="vi-VN" sz="16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vi-VN" sz="1600" i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vi-VN" sz="1600" i="0">
                        <a:latin typeface="Cambria Math" panose="02040503050406030204" pitchFamily="18" charset="0"/>
                      </a:rPr>
                      <m:t>tr</m:t>
                    </m:r>
                    <m:r>
                      <a:rPr lang="vi-VN" sz="1600" i="0">
                        <a:latin typeface="Cambria Math" panose="02040503050406030204" pitchFamily="18" charset="0"/>
                      </a:rPr>
                      <m:t>ê</m:t>
                    </m:r>
                    <m:r>
                      <m:rPr>
                        <m:sty m:val="p"/>
                      </m:rPr>
                      <a:rPr lang="vi-VN" sz="1600" i="0">
                        <a:latin typeface="Cambria Math" panose="02040503050406030204" pitchFamily="18" charset="0"/>
                      </a:rPr>
                      <m:t>n</m:t>
                    </m:r>
                    <m:r>
                      <a:rPr lang="vi-VN" sz="16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sz="1600" i="0">
                        <a:latin typeface="Cambria Math" panose="02040503050406030204" pitchFamily="18" charset="0"/>
                      </a:rPr>
                      <m:t>v</m:t>
                    </m:r>
                    <m:r>
                      <a:rPr lang="vi-VN" sz="1600" i="0">
                        <a:latin typeface="Cambria Math" panose="02040503050406030204" pitchFamily="18" charset="0"/>
                      </a:rPr>
                      <m:t>à</m:t>
                    </m:r>
                    <m:r>
                      <m:rPr>
                        <m:sty m:val="p"/>
                      </m:rPr>
                      <a:rPr lang="vi-VN" sz="1600" i="0">
                        <a:latin typeface="Cambria Math" panose="02040503050406030204" pitchFamily="18" charset="0"/>
                      </a:rPr>
                      <m:t>o</m:t>
                    </m:r>
                    <m:r>
                      <a:rPr lang="vi-VN" sz="16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sz="1600" i="0">
                        <a:latin typeface="Cambria Math" panose="02040503050406030204" pitchFamily="18" charset="0"/>
                      </a:rPr>
                      <m:t>m</m:t>
                    </m:r>
                    <m:r>
                      <a:rPr lang="vi-VN" sz="1600" i="0">
                        <a:latin typeface="Cambria Math" panose="02040503050406030204" pitchFamily="18" charset="0"/>
                      </a:rPr>
                      <m:t>ộ</m:t>
                    </m:r>
                    <m:r>
                      <m:rPr>
                        <m:sty m:val="p"/>
                      </m:rPr>
                      <a:rPr lang="vi-VN" sz="1600" i="0">
                        <a:latin typeface="Cambria Math" panose="02040503050406030204" pitchFamily="18" charset="0"/>
                      </a:rPr>
                      <m:t>t</m:t>
                    </m:r>
                    <m:r>
                      <a:rPr lang="vi-VN" sz="16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sz="1600" i="0">
                        <a:latin typeface="Cambria Math" panose="02040503050406030204" pitchFamily="18" charset="0"/>
                      </a:rPr>
                      <m:t>b</m:t>
                    </m:r>
                    <m:r>
                      <a:rPr lang="vi-VN" sz="1600" i="0">
                        <a:latin typeface="Cambria Math" panose="02040503050406030204" pitchFamily="18" charset="0"/>
                      </a:rPr>
                      <m:t>ộ </m:t>
                    </m:r>
                    <m:r>
                      <m:rPr>
                        <m:sty m:val="p"/>
                      </m:rPr>
                      <a:rPr lang="vi-VN" sz="1600" i="0">
                        <a:latin typeface="Cambria Math" panose="02040503050406030204" pitchFamily="18" charset="0"/>
                      </a:rPr>
                      <m:t>d</m:t>
                    </m:r>
                    <m:r>
                      <a:rPr lang="vi-VN" sz="1600" i="0">
                        <a:latin typeface="Cambria Math" panose="02040503050406030204" pitchFamily="18" charset="0"/>
                      </a:rPr>
                      <m:t>ự đ</m:t>
                    </m:r>
                    <m:r>
                      <m:rPr>
                        <m:sty m:val="p"/>
                      </m:rPr>
                      <a:rPr lang="vi-VN" sz="1600" i="0">
                        <a:latin typeface="Cambria Math" panose="02040503050406030204" pitchFamily="18" charset="0"/>
                      </a:rPr>
                      <m:t>o</m:t>
                    </m:r>
                    <m:r>
                      <a:rPr lang="vi-VN" sz="1600" i="0"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sty m:val="p"/>
                      </m:rPr>
                      <a:rPr lang="vi-VN" sz="1600" i="0">
                        <a:latin typeface="Cambria Math" panose="02040503050406030204" pitchFamily="18" charset="0"/>
                      </a:rPr>
                      <m:t>n</m:t>
                    </m:r>
                    <m:r>
                      <a:rPr lang="vi-VN" sz="16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sz="1600" i="0">
                        <a:latin typeface="Cambria Math" panose="02040503050406030204" pitchFamily="18" charset="0"/>
                      </a:rPr>
                      <m:t>chu</m:t>
                    </m:r>
                    <m:r>
                      <a:rPr lang="vi-VN" sz="1600" i="0">
                        <a:latin typeface="Cambria Math" panose="02040503050406030204" pitchFamily="18" charset="0"/>
                      </a:rPr>
                      <m:t>ỗ</m:t>
                    </m:r>
                    <m:r>
                      <m:rPr>
                        <m:sty m:val="p"/>
                      </m:rPr>
                      <a:rPr lang="vi-VN" sz="1600" i="0">
                        <a:latin typeface="Cambria Math" panose="02040503050406030204" pitchFamily="18" charset="0"/>
                      </a:rPr>
                      <m:t>i</m:t>
                    </m:r>
                    <m:r>
                      <a:rPr lang="vi-VN" sz="16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sz="1600" i="0">
                        <a:latin typeface="Cambria Math" panose="02040503050406030204" pitchFamily="18" charset="0"/>
                      </a:rPr>
                      <m:t>tuy</m:t>
                    </m:r>
                    <m:r>
                      <a:rPr lang="vi-VN" sz="1600" i="0">
                        <a:latin typeface="Cambria Math" panose="02040503050406030204" pitchFamily="18" charset="0"/>
                      </a:rPr>
                      <m:t>ế</m:t>
                    </m:r>
                    <m:r>
                      <m:rPr>
                        <m:sty m:val="p"/>
                      </m:rPr>
                      <a:rPr lang="vi-VN" sz="1600" i="0">
                        <a:latin typeface="Cambria Math" panose="02040503050406030204" pitchFamily="18" charset="0"/>
                      </a:rPr>
                      <m:t>n</m:t>
                    </m:r>
                    <m:r>
                      <a:rPr lang="vi-VN" sz="16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sz="1600" i="0">
                        <a:latin typeface="Cambria Math" panose="02040503050406030204" pitchFamily="18" charset="0"/>
                      </a:rPr>
                      <m:t>t</m:t>
                    </m:r>
                    <m:r>
                      <a:rPr lang="vi-VN" sz="1600" i="0">
                        <a:latin typeface="Cambria Math" panose="02040503050406030204" pitchFamily="18" charset="0"/>
                      </a:rPr>
                      <m:t>í</m:t>
                    </m:r>
                    <m:r>
                      <m:rPr>
                        <m:sty m:val="p"/>
                      </m:rPr>
                      <a:rPr lang="vi-VN" sz="1600" i="0">
                        <a:latin typeface="Cambria Math" panose="02040503050406030204" pitchFamily="18" charset="0"/>
                      </a:rPr>
                      <m:t>nh</m:t>
                    </m:r>
                    <m:r>
                      <a:rPr lang="vi-VN" sz="16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sz="1600" i="0">
                        <a:latin typeface="Cambria Math" panose="02040503050406030204" pitchFamily="18" charset="0"/>
                      </a:rPr>
                      <m:t>c</m:t>
                    </m:r>
                    <m:r>
                      <a:rPr lang="vi-VN" sz="1600" i="0">
                        <a:latin typeface="Cambria Math" panose="02040503050406030204" pitchFamily="18" charset="0"/>
                      </a:rPr>
                      <m:t>ó đ</m:t>
                    </m:r>
                    <m:r>
                      <m:rPr>
                        <m:sty m:val="p"/>
                      </m:rPr>
                      <a:rPr lang="vi-VN" sz="1600" i="0">
                        <a:latin typeface="Cambria Math" panose="02040503050406030204" pitchFamily="18" charset="0"/>
                      </a:rPr>
                      <m:t>i</m:t>
                    </m:r>
                    <m:r>
                      <a:rPr lang="vi-VN" sz="1600" i="0">
                        <a:latin typeface="Cambria Math" panose="02040503050406030204" pitchFamily="18" charset="0"/>
                      </a:rPr>
                      <m:t>ề</m:t>
                    </m:r>
                    <m:r>
                      <m:rPr>
                        <m:sty m:val="p"/>
                      </m:rPr>
                      <a:rPr lang="vi-VN" sz="1600" i="0">
                        <a:latin typeface="Cambria Math" panose="02040503050406030204" pitchFamily="18" charset="0"/>
                      </a:rPr>
                      <m:t>u</m:t>
                    </m:r>
                    <m:r>
                      <a:rPr lang="vi-VN" sz="16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sz="1600" i="0">
                        <a:latin typeface="Cambria Math" panose="02040503050406030204" pitchFamily="18" charset="0"/>
                      </a:rPr>
                      <m:t>ki</m:t>
                    </m:r>
                    <m:r>
                      <a:rPr lang="vi-VN" sz="1600" i="0">
                        <a:latin typeface="Cambria Math" panose="02040503050406030204" pitchFamily="18" charset="0"/>
                      </a:rPr>
                      <m:t>ệ</m:t>
                    </m:r>
                    <m:r>
                      <m:rPr>
                        <m:sty m:val="p"/>
                      </m:rPr>
                      <a:rPr lang="vi-VN" sz="1600" i="0">
                        <a:latin typeface="Cambria Math" panose="02040503050406030204" pitchFamily="18" charset="0"/>
                      </a:rPr>
                      <m:t>n</m:t>
                    </m:r>
                    <m:r>
                      <a:rPr lang="vi-VN" sz="16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sz="1600" i="0">
                        <a:latin typeface="Cambria Math" panose="02040503050406030204" pitchFamily="18" charset="0"/>
                      </a:rPr>
                      <m:t>CRF</m:t>
                    </m:r>
                    <m:r>
                      <a:rPr lang="vi-VN" sz="1600" i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vi-VN" sz="1600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vi-VN" sz="16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sz="1600" i="0">
                        <a:latin typeface="Cambria Math" panose="02040503050406030204" pitchFamily="18" charset="0"/>
                      </a:rPr>
                      <m:t>linear</m:t>
                    </m:r>
                    <m:r>
                      <a:rPr lang="vi-VN" sz="1600" i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vi-VN" sz="1600" i="0">
                        <a:latin typeface="Cambria Math" panose="02040503050406030204" pitchFamily="18" charset="0"/>
                      </a:rPr>
                      <m:t>chain</m:t>
                    </m:r>
                  </m:oMath>
                </a14:m>
                <a:br>
                  <a:rPr lang="vi-VN" sz="16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vi-VN" sz="16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sz="1600" i="0">
                        <a:latin typeface="Cambria Math" panose="02040503050406030204" pitchFamily="18" charset="0"/>
                      </a:rPr>
                      <m:t>Conditional</m:t>
                    </m:r>
                    <m:r>
                      <a:rPr lang="vi-VN" sz="16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sz="1600" i="0">
                        <a:latin typeface="Cambria Math" panose="02040503050406030204" pitchFamily="18" charset="0"/>
                      </a:rPr>
                      <m:t>Random</m:t>
                    </m:r>
                    <m:r>
                      <a:rPr lang="vi-VN" sz="16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sz="1600" i="0">
                        <a:latin typeface="Cambria Math" panose="02040503050406030204" pitchFamily="18" charset="0"/>
                      </a:rPr>
                      <m:t>Field</m:t>
                    </m:r>
                    <m:r>
                      <a:rPr lang="vi-VN" sz="1600" i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vi-VN" sz="1600" i="0">
                        <a:latin typeface="Cambria Math" panose="02040503050406030204" pitchFamily="18" charset="0"/>
                      </a:rPr>
                      <m:t>CRF</m:t>
                    </m:r>
                    <m:r>
                      <a:rPr lang="vi-VN" sz="1600" i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vi-VN" sz="1600" i="0">
                        <a:latin typeface="Cambria Math" panose="02040503050406030204" pitchFamily="18" charset="0"/>
                      </a:rPr>
                      <m:t>predictor</m:t>
                    </m:r>
                    <m:r>
                      <a:rPr lang="vi-VN" sz="1600" i="0">
                        <a:latin typeface="Cambria Math" panose="02040503050406030204" pitchFamily="18" charset="0"/>
                      </a:rPr>
                      <m:t>) để </m:t>
                    </m:r>
                    <m:r>
                      <m:rPr>
                        <m:sty m:val="p"/>
                      </m:rPr>
                      <a:rPr lang="vi-VN" sz="1600" i="0">
                        <a:latin typeface="Cambria Math" panose="02040503050406030204" pitchFamily="18" charset="0"/>
                      </a:rPr>
                      <m:t>d</m:t>
                    </m:r>
                    <m:r>
                      <a:rPr lang="vi-VN" sz="1600" i="0">
                        <a:latin typeface="Cambria Math" panose="02040503050406030204" pitchFamily="18" charset="0"/>
                      </a:rPr>
                      <m:t>ự đ</m:t>
                    </m:r>
                    <m:r>
                      <m:rPr>
                        <m:sty m:val="p"/>
                      </m:rPr>
                      <a:rPr lang="vi-VN" sz="1600" i="0">
                        <a:latin typeface="Cambria Math" panose="02040503050406030204" pitchFamily="18" charset="0"/>
                      </a:rPr>
                      <m:t>o</m:t>
                    </m:r>
                    <m:r>
                      <a:rPr lang="vi-VN" sz="1600" i="0"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sty m:val="p"/>
                      </m:rPr>
                      <a:rPr lang="vi-VN" sz="1600" i="0">
                        <a:latin typeface="Cambria Math" panose="02040503050406030204" pitchFamily="18" charset="0"/>
                      </a:rPr>
                      <m:t>n</m:t>
                    </m:r>
                    <m:r>
                      <a:rPr lang="vi-VN" sz="16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sz="1600" i="0">
                        <a:latin typeface="Cambria Math" panose="02040503050406030204" pitchFamily="18" charset="0"/>
                      </a:rPr>
                      <m:t>intent</m:t>
                    </m:r>
                    <m:r>
                      <a:rPr lang="vi-VN" sz="16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sz="1600" i="0">
                        <a:latin typeface="Cambria Math" panose="02040503050406030204" pitchFamily="18" charset="0"/>
                      </a:rPr>
                      <m:t>v</m:t>
                    </m:r>
                    <m:r>
                      <a:rPr lang="vi-VN" sz="1600" i="0">
                        <a:latin typeface="Cambria Math" panose="02040503050406030204" pitchFamily="18" charset="0"/>
                      </a:rPr>
                      <m:t>à </m:t>
                    </m:r>
                    <m:r>
                      <m:rPr>
                        <m:sty m:val="p"/>
                      </m:rPr>
                      <a:rPr lang="vi-VN" sz="1600" i="1" smtClean="0">
                        <a:latin typeface="Cambria Math" panose="02040503050406030204" pitchFamily="18" charset="0"/>
                      </a:rPr>
                      <m:t>slot</m:t>
                    </m:r>
                    <m:r>
                      <a:rPr lang="vi-VN" sz="16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vi-VN" sz="1600" b="0" i="0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vi-VN" sz="16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16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vi-V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vi-V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vi-VN" sz="160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vi-VN" sz="16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p>
                        </m:sSup>
                        <m:r>
                          <a:rPr lang="vi-VN" sz="160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vi-V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vi-VN" sz="160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vi-VN" sz="1600">
                                <a:latin typeface="Cambria Math" panose="02040503050406030204" pitchFamily="18" charset="0"/>
                              </a:rPr>
                              <m:t>s</m:t>
                            </m:r>
                          </m:sup>
                        </m:sSup>
                      </m:e>
                      <m:e>
                        <m:r>
                          <m:rPr>
                            <m:sty m:val="p"/>
                          </m:rPr>
                          <a:rPr lang="vi-VN" sz="16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vi-VN" sz="160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vi-VN" sz="16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vi-V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vi-V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vi-VN" sz="160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vi-VN" sz="16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p>
                        </m:sSup>
                      </m:e>
                      <m:e>
                        <m:r>
                          <m:rPr>
                            <m:sty m:val="p"/>
                          </m:rPr>
                          <a:rPr lang="vi-VN" sz="16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nary>
                      <m:naryPr>
                        <m:chr m:val="∏"/>
                        <m:limLoc m:val="undOvr"/>
                        <m:ctrlPr>
                          <a:rPr lang="vi-V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vi-VN" sz="16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vi-VN" sz="16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vi-VN" sz="16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vi-VN" sz="160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vi-V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vi-V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vi-VN" sz="160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vi-VN" sz="160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vi-VN" sz="16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sup>
                            </m:sSubSup>
                          </m:e>
                          <m:e>
                            <m:r>
                              <m:rPr>
                                <m:sty m:val="p"/>
                              </m:rPr>
                              <a:rPr lang="vi-VN" sz="16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vi-VN" sz="16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vi-VN" sz="1600" dirty="0"/>
                  <a:t>(5)</a:t>
                </a:r>
              </a:p>
              <a:p>
                <a:pPr marL="285750" indent="-285750">
                  <a:spcAft>
                    <a:spcPts val="600"/>
                  </a:spcAft>
                  <a:buFont typeface="Roboto Mono Medium" panose="00000009000000000000" pitchFamily="49" charset="0"/>
                  <a:buChar char="−"/>
                </a:pPr>
                <a:r>
                  <a:rPr lang="vi-VN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Joint</a:t>
                </a:r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training</a:t>
                </a:r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Hàm mất mát đối tượng cuối cùng (The </a:t>
                </a:r>
                <a:r>
                  <a:rPr lang="vi-VN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final</a:t>
                </a:r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training</a:t>
                </a:r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objective</a:t>
                </a:r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loss</a:t>
                </a:r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L của mô hình </a:t>
                </a:r>
                <a:r>
                  <a:rPr lang="vi-VN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JointBERT+CRF</a:t>
                </a:r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vi-VN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vi-VN" sz="16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vi-VN" sz="1600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vi-V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vi-VN" sz="1600" i="1">
                            <a:latin typeface="Cambria Math" panose="02040503050406030204" pitchFamily="18" charset="0"/>
                          </a:rPr>
                          <m:t>𝐼𝐷</m:t>
                        </m:r>
                      </m:sub>
                    </m:sSub>
                    <m:r>
                      <a:rPr lang="vi-VN" sz="1600" i="1">
                        <a:latin typeface="Cambria Math" panose="02040503050406030204" pitchFamily="18" charset="0"/>
                      </a:rPr>
                      <m:t>+(1−</m:t>
                    </m:r>
                    <m:r>
                      <a:rPr lang="vi-VN" sz="16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vi-VN" sz="1600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vi-V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vi-VN" sz="1600" i="1">
                            <a:latin typeface="Cambria Math" panose="02040503050406030204" pitchFamily="18" charset="0"/>
                          </a:rPr>
                          <m:t>𝑆𝐹</m:t>
                        </m:r>
                      </m:sub>
                    </m:sSub>
                  </m:oMath>
                </a14:m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1600" dirty="0">
                    <a:latin typeface="Roboto Mono Medium" panose="00000009000000000000" pitchFamily="49" charset="0"/>
                    <a:ea typeface="Roboto Mono Medium" panose="00000009000000000000" pitchFamily="49" charset="0"/>
                  </a:rPr>
                  <a:t>(6)</a:t>
                </a:r>
              </a:p>
            </p:txBody>
          </p:sp>
        </mc:Choice>
        <mc:Fallback xmlns="">
          <p:sp>
            <p:nvSpPr>
              <p:cNvPr id="10" name="Google Shape;222;p34">
                <a:extLst>
                  <a:ext uri="{FF2B5EF4-FFF2-40B4-BE49-F238E27FC236}">
                    <a16:creationId xmlns:a16="http://schemas.microsoft.com/office/drawing/2014/main" id="{A5C2A46C-DC6F-71E7-9BA9-E5DCEDCF5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655" y="1585035"/>
                <a:ext cx="7329720" cy="2748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1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>
            <a:spLocks noGrp="1"/>
          </p:cNvSpPr>
          <p:nvPr>
            <p:ph type="subTitle" idx="1"/>
          </p:nvPr>
        </p:nvSpPr>
        <p:spPr>
          <a:xfrm>
            <a:off x="2268919" y="2058599"/>
            <a:ext cx="4867275" cy="22510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00000"/>
              </a:lnSpc>
              <a:spcAft>
                <a:spcPts val="60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vi-VN" sz="1400" dirty="0"/>
              <a:t>Mô hình </a:t>
            </a:r>
            <a:r>
              <a:rPr lang="vi-VN" sz="1400" dirty="0" err="1">
                <a:latin typeface="Roboto Mono Medium" panose="00000009000000000000" pitchFamily="49" charset="0"/>
                <a:ea typeface="Roboto Mono Medium" panose="00000009000000000000" pitchFamily="49" charset="0"/>
              </a:rPr>
              <a:t>JointIDSF</a:t>
            </a:r>
            <a:r>
              <a:rPr lang="vi-VN" sz="1400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 = </a:t>
            </a:r>
            <a:r>
              <a:rPr lang="vi-VN" sz="1400" dirty="0" err="1">
                <a:latin typeface="Roboto Mono Medium" panose="00000009000000000000" pitchFamily="49" charset="0"/>
                <a:ea typeface="Roboto Mono Medium" panose="00000009000000000000" pitchFamily="49" charset="0"/>
              </a:rPr>
              <a:t>JointBERT+CRF</a:t>
            </a:r>
            <a:r>
              <a:rPr lang="vi-VN" sz="1400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 + </a:t>
            </a:r>
            <a:r>
              <a:rPr lang="en-US" sz="1400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layer attention (an intermediate intent-slot attention layer)</a:t>
            </a:r>
            <a:endParaRPr lang="vi-VN" sz="1400" dirty="0"/>
          </a:p>
          <a:p>
            <a:pPr marL="285750" lvl="0" indent="-285750" algn="l">
              <a:lnSpc>
                <a:spcPct val="100000"/>
              </a:lnSpc>
              <a:spcAft>
                <a:spcPts val="60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vi-VN" sz="1400" dirty="0"/>
              <a:t>gồm 4 </a:t>
            </a:r>
            <a:r>
              <a:rPr lang="vi-VN" sz="1400" dirty="0" err="1"/>
              <a:t>layers</a:t>
            </a:r>
            <a:r>
              <a:rPr lang="vi-VN" sz="1400" dirty="0"/>
              <a:t>:</a:t>
            </a:r>
          </a:p>
          <a:p>
            <a:pPr marL="731520" lvl="0" indent="-285750" algn="l">
              <a:lnSpc>
                <a:spcPct val="10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/>
              <a:t>Encoding layer</a:t>
            </a:r>
          </a:p>
          <a:p>
            <a:pPr marL="731520" lvl="0" indent="-285750" algn="l">
              <a:lnSpc>
                <a:spcPct val="10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/>
              <a:t>Decoding layer of intent detection</a:t>
            </a:r>
          </a:p>
          <a:p>
            <a:pPr marL="731520" lvl="0" indent="-285750" algn="l">
              <a:lnSpc>
                <a:spcPct val="10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/>
              <a:t>Decoding layer of slot filling</a:t>
            </a:r>
          </a:p>
          <a:p>
            <a:pPr marL="731520" indent="-285750" algn="l">
              <a:lnSpc>
                <a:spcPct val="10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Intermediate intent-slot attention layer</a:t>
            </a:r>
            <a:endParaRPr lang="en-US" sz="1400" dirty="0"/>
          </a:p>
          <a:p>
            <a:pPr marL="285750" lvl="0" indent="-285750" algn="l">
              <a:lnSpc>
                <a:spcPct val="100000"/>
              </a:lnSpc>
              <a:buClr>
                <a:schemeClr val="dk1"/>
              </a:buClr>
              <a:buSzPts val="1100"/>
              <a:buFontTx/>
              <a:buChar char="-"/>
            </a:pPr>
            <a:endParaRPr lang="vi-VN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vi-VN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vi-VN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223;p34">
            <a:extLst>
              <a:ext uri="{FF2B5EF4-FFF2-40B4-BE49-F238E27FC236}">
                <a16:creationId xmlns:a16="http://schemas.microsoft.com/office/drawing/2014/main" id="{B5B58DB8-28E7-05D6-A00F-9E14DB835E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59880" y="840284"/>
            <a:ext cx="35028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>
                <a:ln/>
                <a:solidFill>
                  <a:schemeClr val="accent3"/>
                </a:solidFill>
              </a:rPr>
              <a:t>2.2. Về </a:t>
            </a:r>
            <a:r>
              <a:rPr lang="vi-VN" sz="3200" dirty="0" err="1">
                <a:ln/>
                <a:solidFill>
                  <a:schemeClr val="accent3"/>
                </a:solidFill>
              </a:rPr>
              <a:t>Model</a:t>
            </a:r>
            <a:endParaRPr sz="3200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Google Shape;224;p34">
            <a:extLst>
              <a:ext uri="{FF2B5EF4-FFF2-40B4-BE49-F238E27FC236}">
                <a16:creationId xmlns:a16="http://schemas.microsoft.com/office/drawing/2014/main" id="{5A9BFECC-FFF9-E8A5-9266-5F80C2A6D905}"/>
              </a:ext>
            </a:extLst>
          </p:cNvPr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3259880" y="1412984"/>
            <a:ext cx="2671762" cy="17603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23;p34">
            <a:extLst>
              <a:ext uri="{FF2B5EF4-FFF2-40B4-BE49-F238E27FC236}">
                <a16:creationId xmlns:a16="http://schemas.microsoft.com/office/drawing/2014/main" id="{F9EBE8F5-C106-6D53-D6F9-F80EBA6669D0}"/>
              </a:ext>
            </a:extLst>
          </p:cNvPr>
          <p:cNvSpPr txBox="1">
            <a:spLocks/>
          </p:cNvSpPr>
          <p:nvPr/>
        </p:nvSpPr>
        <p:spPr>
          <a:xfrm>
            <a:off x="2268919" y="1548254"/>
            <a:ext cx="463670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ncert One"/>
              <a:buNone/>
              <a:defRPr sz="4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vi-VN" sz="2400" dirty="0">
                <a:ln/>
                <a:solidFill>
                  <a:schemeClr val="accent3"/>
                </a:solidFill>
              </a:rPr>
              <a:t>2.2.2. </a:t>
            </a:r>
            <a:r>
              <a:rPr lang="vi-VN" sz="2400" dirty="0" err="1">
                <a:ln/>
                <a:solidFill>
                  <a:schemeClr val="accent3"/>
                </a:solidFill>
              </a:rPr>
              <a:t>Model</a:t>
            </a:r>
            <a:r>
              <a:rPr lang="vi-VN" sz="2400" dirty="0">
                <a:ln/>
                <a:solidFill>
                  <a:schemeClr val="accent3"/>
                </a:solidFill>
              </a:rPr>
              <a:t> </a:t>
            </a:r>
            <a:r>
              <a:rPr lang="vi-VN" sz="2400" dirty="0" err="1">
                <a:ln/>
                <a:solidFill>
                  <a:schemeClr val="accent3"/>
                </a:solidFill>
              </a:rPr>
              <a:t>JointIDSF</a:t>
            </a:r>
            <a:endParaRPr lang="vi-VN" sz="2400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2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23;p34">
            <a:extLst>
              <a:ext uri="{FF2B5EF4-FFF2-40B4-BE49-F238E27FC236}">
                <a16:creationId xmlns:a16="http://schemas.microsoft.com/office/drawing/2014/main" id="{11C1037F-1C94-7030-C17A-128710B2C1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36080" y="466393"/>
            <a:ext cx="35028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n/>
                <a:solidFill>
                  <a:schemeClr val="accent3"/>
                </a:solidFill>
              </a:rPr>
              <a:t>2.2. Về </a:t>
            </a:r>
            <a:r>
              <a:rPr lang="vi-VN" dirty="0" err="1">
                <a:ln/>
                <a:solidFill>
                  <a:schemeClr val="accent3"/>
                </a:solidFill>
              </a:rPr>
              <a:t>Model</a:t>
            </a:r>
            <a:endParaRPr dirty="0">
              <a:ln/>
              <a:solidFill>
                <a:schemeClr val="accent3"/>
              </a:solidFill>
            </a:endParaRPr>
          </a:p>
        </p:txBody>
      </p:sp>
      <p:pic>
        <p:nvPicPr>
          <p:cNvPr id="7" name="Google Shape;224;p34">
            <a:extLst>
              <a:ext uri="{FF2B5EF4-FFF2-40B4-BE49-F238E27FC236}">
                <a16:creationId xmlns:a16="http://schemas.microsoft.com/office/drawing/2014/main" id="{CF767D90-19AC-8674-B80D-EB38B919C83B}"/>
              </a:ext>
            </a:extLst>
          </p:cNvPr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10800000">
            <a:off x="3470672" y="891328"/>
            <a:ext cx="2202656" cy="13438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23;p34">
            <a:extLst>
              <a:ext uri="{FF2B5EF4-FFF2-40B4-BE49-F238E27FC236}">
                <a16:creationId xmlns:a16="http://schemas.microsoft.com/office/drawing/2014/main" id="{4BF2B0E6-093B-34F6-3294-A930CD457C4B}"/>
              </a:ext>
            </a:extLst>
          </p:cNvPr>
          <p:cNvSpPr txBox="1">
            <a:spLocks/>
          </p:cNvSpPr>
          <p:nvPr/>
        </p:nvSpPr>
        <p:spPr>
          <a:xfrm>
            <a:off x="1399711" y="1025714"/>
            <a:ext cx="4636706" cy="438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ncert One"/>
              <a:buNone/>
              <a:defRPr sz="4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vi-VN" sz="2000" dirty="0">
                <a:ln/>
                <a:solidFill>
                  <a:schemeClr val="accent3"/>
                </a:solidFill>
              </a:rPr>
              <a:t>2.2.2. </a:t>
            </a:r>
            <a:r>
              <a:rPr lang="vi-VN" sz="2000" dirty="0" err="1">
                <a:ln/>
                <a:solidFill>
                  <a:schemeClr val="accent3"/>
                </a:solidFill>
              </a:rPr>
              <a:t>Model</a:t>
            </a:r>
            <a:r>
              <a:rPr lang="vi-VN" sz="2000" dirty="0">
                <a:ln/>
                <a:solidFill>
                  <a:schemeClr val="accent3"/>
                </a:solidFill>
              </a:rPr>
              <a:t> </a:t>
            </a:r>
            <a:r>
              <a:rPr lang="vi-VN" sz="2000" dirty="0" err="1">
                <a:ln/>
                <a:solidFill>
                  <a:schemeClr val="accent3"/>
                </a:solidFill>
              </a:rPr>
              <a:t>JointIDSF</a:t>
            </a:r>
            <a:endParaRPr lang="vi-VN" sz="2000" dirty="0">
              <a:ln/>
              <a:solidFill>
                <a:schemeClr val="accent3"/>
              </a:solidFill>
            </a:endParaRPr>
          </a:p>
          <a:p>
            <a:pPr algn="l"/>
            <a:endParaRPr lang="vi-VN" sz="2000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619ADF4-4B6B-7612-253D-257FA5AD2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022" y="1585035"/>
            <a:ext cx="4219928" cy="301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8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2;p34">
            <a:extLst>
              <a:ext uri="{FF2B5EF4-FFF2-40B4-BE49-F238E27FC236}">
                <a16:creationId xmlns:a16="http://schemas.microsoft.com/office/drawing/2014/main" id="{79193F9B-FF07-56B9-DB6E-A65D1F7AAA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16340" y="1312064"/>
            <a:ext cx="3874809" cy="696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ts val="2500"/>
              </a:lnSpc>
              <a:spcAft>
                <a:spcPts val="1200"/>
              </a:spcAft>
              <a:buFontTx/>
              <a:buChar char="-"/>
            </a:pPr>
            <a:r>
              <a:rPr lang="vi-VN" sz="1600" dirty="0" err="1">
                <a:solidFill>
                  <a:srgbClr val="0070C0"/>
                </a:solidFill>
              </a:rPr>
              <a:t>Intent-slot</a:t>
            </a:r>
            <a:r>
              <a:rPr lang="vi-VN" sz="1600" dirty="0">
                <a:solidFill>
                  <a:srgbClr val="0070C0"/>
                </a:solidFill>
              </a:rPr>
              <a:t> </a:t>
            </a:r>
            <a:r>
              <a:rPr lang="vi-VN" sz="1600" dirty="0" err="1">
                <a:solidFill>
                  <a:srgbClr val="0070C0"/>
                </a:solidFill>
              </a:rPr>
              <a:t>attention</a:t>
            </a:r>
            <a:r>
              <a:rPr lang="vi-VN" sz="1600" dirty="0">
                <a:solidFill>
                  <a:srgbClr val="0070C0"/>
                </a:solidFill>
              </a:rPr>
              <a:t> </a:t>
            </a:r>
            <a:r>
              <a:rPr lang="vi-VN" sz="1600" dirty="0" err="1">
                <a:solidFill>
                  <a:srgbClr val="0070C0"/>
                </a:solidFill>
              </a:rPr>
              <a:t>layer</a:t>
            </a:r>
            <a:endParaRPr lang="vi-VN" sz="1600" dirty="0">
              <a:solidFill>
                <a:srgbClr val="0070C0"/>
              </a:solidFill>
            </a:endParaRPr>
          </a:p>
        </p:txBody>
      </p:sp>
      <p:sp>
        <p:nvSpPr>
          <p:cNvPr id="6" name="Google Shape;223;p34">
            <a:extLst>
              <a:ext uri="{FF2B5EF4-FFF2-40B4-BE49-F238E27FC236}">
                <a16:creationId xmlns:a16="http://schemas.microsoft.com/office/drawing/2014/main" id="{11C1037F-1C94-7030-C17A-128710B2C1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36080" y="466393"/>
            <a:ext cx="35028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n/>
                <a:solidFill>
                  <a:schemeClr val="accent3"/>
                </a:solidFill>
              </a:rPr>
              <a:t>2.2. Về </a:t>
            </a:r>
            <a:r>
              <a:rPr lang="vi-VN" dirty="0" err="1">
                <a:ln/>
                <a:solidFill>
                  <a:schemeClr val="accent3"/>
                </a:solidFill>
              </a:rPr>
              <a:t>Model</a:t>
            </a:r>
            <a:endParaRPr dirty="0">
              <a:ln/>
              <a:solidFill>
                <a:schemeClr val="accent3"/>
              </a:solidFill>
            </a:endParaRPr>
          </a:p>
        </p:txBody>
      </p:sp>
      <p:pic>
        <p:nvPicPr>
          <p:cNvPr id="7" name="Google Shape;224;p34">
            <a:extLst>
              <a:ext uri="{FF2B5EF4-FFF2-40B4-BE49-F238E27FC236}">
                <a16:creationId xmlns:a16="http://schemas.microsoft.com/office/drawing/2014/main" id="{CF767D90-19AC-8674-B80D-EB38B919C83B}"/>
              </a:ext>
            </a:extLst>
          </p:cNvPr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10800000">
            <a:off x="3470672" y="891328"/>
            <a:ext cx="2202656" cy="13438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23;p34">
            <a:extLst>
              <a:ext uri="{FF2B5EF4-FFF2-40B4-BE49-F238E27FC236}">
                <a16:creationId xmlns:a16="http://schemas.microsoft.com/office/drawing/2014/main" id="{4BF2B0E6-093B-34F6-3294-A930CD457C4B}"/>
              </a:ext>
            </a:extLst>
          </p:cNvPr>
          <p:cNvSpPr txBox="1">
            <a:spLocks/>
          </p:cNvSpPr>
          <p:nvPr/>
        </p:nvSpPr>
        <p:spPr>
          <a:xfrm>
            <a:off x="1399711" y="1025714"/>
            <a:ext cx="4636706" cy="438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ncert One"/>
              <a:buNone/>
              <a:defRPr sz="4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vi-VN" sz="2000" dirty="0">
                <a:ln/>
                <a:solidFill>
                  <a:schemeClr val="accent3"/>
                </a:solidFill>
              </a:rPr>
              <a:t>2.2.2. </a:t>
            </a:r>
            <a:r>
              <a:rPr lang="vi-VN" sz="2000" dirty="0" err="1">
                <a:ln/>
                <a:solidFill>
                  <a:schemeClr val="accent3"/>
                </a:solidFill>
              </a:rPr>
              <a:t>Model</a:t>
            </a:r>
            <a:r>
              <a:rPr lang="vi-VN" sz="2000" dirty="0">
                <a:ln/>
                <a:solidFill>
                  <a:schemeClr val="accent3"/>
                </a:solidFill>
              </a:rPr>
              <a:t> </a:t>
            </a:r>
            <a:r>
              <a:rPr lang="vi-VN" sz="2000" dirty="0" err="1">
                <a:ln/>
                <a:solidFill>
                  <a:schemeClr val="accent3"/>
                </a:solidFill>
              </a:rPr>
              <a:t>JointIDSF</a:t>
            </a:r>
            <a:endParaRPr lang="vi-VN" sz="2000" dirty="0">
              <a:ln/>
              <a:solidFill>
                <a:schemeClr val="accent3"/>
              </a:solidFill>
            </a:endParaRPr>
          </a:p>
          <a:p>
            <a:pPr algn="l"/>
            <a:endParaRPr lang="vi-VN" sz="2000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619ADF4-4B6B-7612-253D-257FA5AD2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15" y="1854861"/>
            <a:ext cx="3359106" cy="2397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222;p34">
                <a:extLst>
                  <a:ext uri="{FF2B5EF4-FFF2-40B4-BE49-F238E27FC236}">
                    <a16:creationId xmlns:a16="http://schemas.microsoft.com/office/drawing/2014/main" id="{749003CE-A844-6616-333B-C235163119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482" y="1854861"/>
                <a:ext cx="3473195" cy="2748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8892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●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1pPr>
                <a:lvl2pPr marL="914400" marR="0" lvl="1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○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2pPr>
                <a:lvl3pPr marL="1371600" marR="0" lvl="2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■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3pPr>
                <a:lvl4pPr marL="1828800" marR="0" lvl="3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●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4pPr>
                <a:lvl5pPr marL="2286000" marR="0" lvl="4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○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5pPr>
                <a:lvl6pPr marL="2743200" marR="0" lvl="5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■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6pPr>
                <a:lvl7pPr marL="3200400" marR="0" lvl="6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●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7pPr>
                <a:lvl8pPr marL="3657600" marR="0" lvl="7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○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8pPr>
                <a:lvl9pPr marL="4114800" marR="0" lvl="8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dk2"/>
                  </a:buClr>
                  <a:buSzPts val="950"/>
                  <a:buFont typeface="Roboto Mono Medium"/>
                  <a:buChar char="■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9pPr>
              </a:lstStyle>
              <a:p>
                <a:pPr marL="285750" indent="-285750" algn="just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Layer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ử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ụ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ng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ơ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ch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ế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attention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để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ă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ch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ỉ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nh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ứ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độ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quan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ọ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ng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ủ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vi-V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intent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ớ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slot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ủ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ỗ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ừ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trong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â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</m:oMath>
                </a14:m>
                <a:endParaRPr lang="vi-VN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Cụ thể: </a:t>
                </a:r>
                <a:r>
                  <a:rPr lang="vi-VN" sz="16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Intent-slot</a:t>
                </a:r>
                <a:r>
                  <a:rPr lang="vi-VN" sz="1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16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attention</a:t>
                </a:r>
                <a:r>
                  <a:rPr lang="vi-VN" sz="1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16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layer</a:t>
                </a:r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sử dụng đầu ra từ </a:t>
                </a:r>
                <a:r>
                  <a:rPr lang="vi-VN" sz="16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Encoding</a:t>
                </a:r>
                <a:r>
                  <a:rPr lang="vi-VN" sz="1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16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layer</a:t>
                </a:r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và </a:t>
                </a:r>
                <a:r>
                  <a:rPr lang="vi-VN" sz="16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Intent</a:t>
                </a:r>
                <a:r>
                  <a:rPr lang="vi-VN" sz="1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16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detection</a:t>
                </a:r>
                <a:r>
                  <a:rPr lang="vi-VN" sz="1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16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layer</a:t>
                </a:r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để tạo ra các véc-tơ cụ thể cho từng ý định, sau đó được sử dụng để làm một phần đầu vào cho </a:t>
                </a:r>
                <a:r>
                  <a:rPr lang="vi-VN" sz="16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Slot</a:t>
                </a:r>
                <a:r>
                  <a:rPr lang="vi-VN" sz="1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16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filling</a:t>
                </a:r>
                <a:r>
                  <a:rPr lang="vi-VN" sz="1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16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layer</a:t>
                </a:r>
                <a:endParaRPr lang="vi-VN" sz="16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Google Shape;222;p34">
                <a:extLst>
                  <a:ext uri="{FF2B5EF4-FFF2-40B4-BE49-F238E27FC236}">
                    <a16:creationId xmlns:a16="http://schemas.microsoft.com/office/drawing/2014/main" id="{749003CE-A844-6616-333B-C23516311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482" y="1854861"/>
                <a:ext cx="3473195" cy="2748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15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2;p34">
            <a:extLst>
              <a:ext uri="{FF2B5EF4-FFF2-40B4-BE49-F238E27FC236}">
                <a16:creationId xmlns:a16="http://schemas.microsoft.com/office/drawing/2014/main" id="{79193F9B-FF07-56B9-DB6E-A65D1F7AAA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16340" y="1312064"/>
            <a:ext cx="3874809" cy="696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ts val="2500"/>
              </a:lnSpc>
              <a:spcAft>
                <a:spcPts val="1200"/>
              </a:spcAft>
              <a:buFontTx/>
              <a:buChar char="-"/>
            </a:pPr>
            <a:r>
              <a:rPr lang="vi-VN" sz="1600" dirty="0" err="1">
                <a:solidFill>
                  <a:srgbClr val="0070C0"/>
                </a:solidFill>
              </a:rPr>
              <a:t>Intent-slot</a:t>
            </a:r>
            <a:r>
              <a:rPr lang="vi-VN" sz="1600" dirty="0">
                <a:solidFill>
                  <a:srgbClr val="0070C0"/>
                </a:solidFill>
              </a:rPr>
              <a:t> </a:t>
            </a:r>
            <a:r>
              <a:rPr lang="vi-VN" sz="1600" dirty="0" err="1">
                <a:solidFill>
                  <a:srgbClr val="0070C0"/>
                </a:solidFill>
              </a:rPr>
              <a:t>attention</a:t>
            </a:r>
            <a:r>
              <a:rPr lang="vi-VN" sz="1600" dirty="0">
                <a:solidFill>
                  <a:srgbClr val="0070C0"/>
                </a:solidFill>
              </a:rPr>
              <a:t> </a:t>
            </a:r>
            <a:r>
              <a:rPr lang="vi-VN" sz="1600" dirty="0" err="1">
                <a:solidFill>
                  <a:srgbClr val="0070C0"/>
                </a:solidFill>
              </a:rPr>
              <a:t>layer</a:t>
            </a:r>
            <a:endParaRPr lang="vi-VN" sz="1600" dirty="0">
              <a:solidFill>
                <a:srgbClr val="0070C0"/>
              </a:solidFill>
            </a:endParaRPr>
          </a:p>
        </p:txBody>
      </p:sp>
      <p:sp>
        <p:nvSpPr>
          <p:cNvPr id="6" name="Google Shape;223;p34">
            <a:extLst>
              <a:ext uri="{FF2B5EF4-FFF2-40B4-BE49-F238E27FC236}">
                <a16:creationId xmlns:a16="http://schemas.microsoft.com/office/drawing/2014/main" id="{11C1037F-1C94-7030-C17A-128710B2C1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36080" y="466393"/>
            <a:ext cx="35028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n/>
                <a:solidFill>
                  <a:schemeClr val="accent3"/>
                </a:solidFill>
              </a:rPr>
              <a:t>2.2. Về </a:t>
            </a:r>
            <a:r>
              <a:rPr lang="vi-VN" dirty="0" err="1">
                <a:ln/>
                <a:solidFill>
                  <a:schemeClr val="accent3"/>
                </a:solidFill>
              </a:rPr>
              <a:t>Model</a:t>
            </a:r>
            <a:endParaRPr dirty="0">
              <a:ln/>
              <a:solidFill>
                <a:schemeClr val="accent3"/>
              </a:solidFill>
            </a:endParaRPr>
          </a:p>
        </p:txBody>
      </p:sp>
      <p:pic>
        <p:nvPicPr>
          <p:cNvPr id="7" name="Google Shape;224;p34">
            <a:extLst>
              <a:ext uri="{FF2B5EF4-FFF2-40B4-BE49-F238E27FC236}">
                <a16:creationId xmlns:a16="http://schemas.microsoft.com/office/drawing/2014/main" id="{CF767D90-19AC-8674-B80D-EB38B919C83B}"/>
              </a:ext>
            </a:extLst>
          </p:cNvPr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10800000">
            <a:off x="3470672" y="891328"/>
            <a:ext cx="2202656" cy="13438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23;p34">
            <a:extLst>
              <a:ext uri="{FF2B5EF4-FFF2-40B4-BE49-F238E27FC236}">
                <a16:creationId xmlns:a16="http://schemas.microsoft.com/office/drawing/2014/main" id="{4BF2B0E6-093B-34F6-3294-A930CD457C4B}"/>
              </a:ext>
            </a:extLst>
          </p:cNvPr>
          <p:cNvSpPr txBox="1">
            <a:spLocks/>
          </p:cNvSpPr>
          <p:nvPr/>
        </p:nvSpPr>
        <p:spPr>
          <a:xfrm>
            <a:off x="1399711" y="1025714"/>
            <a:ext cx="4636706" cy="438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ncert One"/>
              <a:buNone/>
              <a:defRPr sz="4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vi-VN" sz="2000" dirty="0">
                <a:ln/>
                <a:solidFill>
                  <a:schemeClr val="accent3"/>
                </a:solidFill>
              </a:rPr>
              <a:t>2.2.2. </a:t>
            </a:r>
            <a:r>
              <a:rPr lang="vi-VN" sz="2000" dirty="0" err="1">
                <a:ln/>
                <a:solidFill>
                  <a:schemeClr val="accent3"/>
                </a:solidFill>
              </a:rPr>
              <a:t>Model</a:t>
            </a:r>
            <a:r>
              <a:rPr lang="vi-VN" sz="2000" dirty="0">
                <a:ln/>
                <a:solidFill>
                  <a:schemeClr val="accent3"/>
                </a:solidFill>
              </a:rPr>
              <a:t> </a:t>
            </a:r>
            <a:r>
              <a:rPr lang="vi-VN" sz="2000" dirty="0" err="1">
                <a:ln/>
                <a:solidFill>
                  <a:schemeClr val="accent3"/>
                </a:solidFill>
              </a:rPr>
              <a:t>JointIDSF</a:t>
            </a:r>
            <a:endParaRPr lang="vi-VN" sz="2000" dirty="0">
              <a:ln/>
              <a:solidFill>
                <a:schemeClr val="accent3"/>
              </a:solidFill>
            </a:endParaRPr>
          </a:p>
          <a:p>
            <a:pPr algn="l"/>
            <a:endParaRPr lang="vi-VN" sz="2000" dirty="0">
              <a:ln/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222;p34">
                <a:extLst>
                  <a:ext uri="{FF2B5EF4-FFF2-40B4-BE49-F238E27FC236}">
                    <a16:creationId xmlns:a16="http://schemas.microsoft.com/office/drawing/2014/main" id="{749003CE-A844-6616-333B-C235163119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9710" y="1845336"/>
                <a:ext cx="7182315" cy="2955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8892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●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1pPr>
                <a:lvl2pPr marL="914400" marR="0" lvl="1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○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2pPr>
                <a:lvl3pPr marL="1371600" marR="0" lvl="2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■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3pPr>
                <a:lvl4pPr marL="1828800" marR="0" lvl="3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●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4pPr>
                <a:lvl5pPr marL="2286000" marR="0" lvl="4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○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5pPr>
                <a:lvl6pPr marL="2743200" marR="0" lvl="5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■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6pPr>
                <a:lvl7pPr marL="3200400" marR="0" lvl="6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●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7pPr>
                <a:lvl8pPr marL="3657600" marR="0" lvl="7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○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8pPr>
                <a:lvl9pPr marL="4114800" marR="0" lvl="8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dk2"/>
                  </a:buClr>
                  <a:buSzPts val="950"/>
                  <a:buFont typeface="Roboto Mono Medium"/>
                  <a:buChar char="■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9pPr>
              </a:lstStyle>
              <a:p>
                <a:pPr marL="285750" indent="-285750" algn="just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Ban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đầ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Attention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layer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ẽ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ạ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ra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ộ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vi-V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nh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ã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nh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ú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ng</m:t>
                    </m:r>
                    <m:r>
                      <m:rPr>
                        <m:nor/>
                      </m:rPr>
                      <a:rPr lang="vi-V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ý đị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nh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ề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“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soft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”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intent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label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embedding</m:t>
                    </m:r>
                    <m:r>
                      <m:rPr>
                        <m:nor/>
                      </m:rPr>
                      <a:rPr lang="vi-VN" sz="16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</m:t>
                    </m:r>
                    <m:sSup>
                      <m:sSupPr>
                        <m:ctrlPr>
                          <a:rPr lang="vi-V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vi-V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vi-V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sup>
                    </m:sSup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ằ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ng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á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ch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nh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â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ậ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ọ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ng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ố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 </m:t>
                    </m:r>
                    <m:sSup>
                      <m:sSupPr>
                        <m:ctrlPr>
                          <a:rPr lang="vi-V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vi-V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vi-V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vi-V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vi-V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ớ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é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ơ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á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ấ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yi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 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Rk</m:t>
                    </m:r>
                    <m:r>
                      <m:rPr>
                        <m:nor/>
                      </m:rP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vi-VN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vi-V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vi-V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vi-V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𝑊𝑝</m:t>
                    </m:r>
                  </m:oMath>
                </a14:m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(7)</a:t>
                </a:r>
              </a:p>
              <a:p>
                <a:pPr marL="285750" indent="-285750" algn="just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Sau đó, sử dụng nhãn </a:t>
                </a:r>
                <a:r>
                  <a:rPr lang="vi-VN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embedding</a:t>
                </a:r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ý định mềm (“</a:t>
                </a:r>
                <a:r>
                  <a:rPr lang="vi-VN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soft</a:t>
                </a:r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” </a:t>
                </a:r>
                <a:r>
                  <a:rPr lang="vi-VN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intent</a:t>
                </a:r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label</a:t>
                </a:r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embedding</a:t>
                </a:r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w và các véc-tơ </a:t>
                </a:r>
                <a:r>
                  <a:rPr lang="vi-VN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embedding</a:t>
                </a:r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đặc trưng có ngữ cảnh </a:t>
                </a:r>
                <a:r>
                  <a:rPr lang="vi-VN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vi-VN" sz="16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vi-VN" sz="16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để tạo ra các véc-tơ cụ thể cho từng ý định s</a:t>
                </a:r>
                <a:r>
                  <a:rPr lang="vi-VN" sz="16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 </a:t>
                </a:r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(i </a:t>
                </a:r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</a:t>
                </a:r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{1, 2, …, n}):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vi-V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vi-VN" sz="1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vi-V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vi-VN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vi-VN" sz="16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vi-V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vi-V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vi-VN" sz="1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vi-VN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vi-V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vi-VN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vi-VN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vi-VN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vi-VN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vi-V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vi-V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unc>
                              <m:funcPr>
                                <m:ctrlPr>
                                  <a:rPr lang="vi-VN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vi-VN" sz="16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vi-V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vi-V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vi-VN" sz="16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vi-VN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vi-V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16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vi-VN" sz="1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  <m:r>
                      <a:rPr lang="vi-VN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(8)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vi-V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vi-VN" sz="16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vi-V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vi-V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vi-VN" sz="16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vi-VN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(9)</a:t>
                </a:r>
              </a:p>
              <a:p>
                <a:pPr marL="285750" indent="-285750" algn="just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vi-VN" sz="16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Google Shape;222;p34">
                <a:extLst>
                  <a:ext uri="{FF2B5EF4-FFF2-40B4-BE49-F238E27FC236}">
                    <a16:creationId xmlns:a16="http://schemas.microsoft.com/office/drawing/2014/main" id="{749003CE-A844-6616-333B-C23516311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710" y="1845336"/>
                <a:ext cx="7182315" cy="2955264"/>
              </a:xfrm>
              <a:prstGeom prst="rect">
                <a:avLst/>
              </a:prstGeom>
              <a:blipFill>
                <a:blip r:embed="rId3"/>
                <a:stretch>
                  <a:fillRect r="-11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9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222;p34">
                <a:extLst>
                  <a:ext uri="{FF2B5EF4-FFF2-40B4-BE49-F238E27FC236}">
                    <a16:creationId xmlns:a16="http://schemas.microsoft.com/office/drawing/2014/main" id="{79193F9B-FF07-56B9-DB6E-A65D1F7AAA32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533266" y="1585035"/>
                <a:ext cx="6658233" cy="294886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lnSpc>
                    <a:spcPts val="2500"/>
                  </a:lnSpc>
                  <a:spcAft>
                    <a:spcPts val="600"/>
                  </a:spcAft>
                  <a:buFont typeface="Roboto Mono Medium" panose="00000009000000000000" pitchFamily="49" charset="0"/>
                  <a:buChar char="−"/>
                </a:pPr>
                <a:r>
                  <a:rPr lang="vi-VN" sz="1600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Sau đó ta nâng cấp </a:t>
                </a:r>
                <a:r>
                  <a:rPr lang="vi-VN" sz="16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Slot</a:t>
                </a:r>
                <a:r>
                  <a:rPr lang="vi-VN" sz="1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16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filling</a:t>
                </a:r>
                <a:r>
                  <a:rPr lang="vi-VN" sz="1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16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layer</a:t>
                </a:r>
                <a:r>
                  <a:rPr lang="vi-VN" sz="1600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với cơ chế </a:t>
                </a:r>
                <a:r>
                  <a:rPr lang="vi-VN" sz="1600" dirty="0" err="1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attention</a:t>
                </a:r>
                <a:r>
                  <a:rPr lang="vi-VN" sz="1600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914400" indent="-28575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tạo ra một chuỗi các véc-tơ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vi-V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vi-V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vi-V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vi-VN" sz="1600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với </a:t>
                </a:r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mỗi véc-tơ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vi-V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được tạo ra bằng cách nối véc-tơ cụ thể cho từng ý định s</a:t>
                </a:r>
                <a:r>
                  <a:rPr lang="vi-VN" sz="16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 </a:t>
                </a:r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 véc-tơ </a:t>
                </a:r>
                <a:r>
                  <a:rPr lang="vi-VN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embedding</a:t>
                </a:r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đặc trưng có ngữ cảnh </a:t>
                </a:r>
                <a:r>
                  <a:rPr lang="vi-VN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vi-VN" sz="16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vi-VN" sz="16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tương ứng:</a:t>
                </a:r>
              </a:p>
              <a:p>
                <a:pPr marL="62865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vi-V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vi-V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vi-V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vi-V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vi-V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vi-V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vi-V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vi-V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vi-V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vi-VN" sz="1600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vi-VN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indent="-28575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Sau đó, </a:t>
                </a:r>
                <a:r>
                  <a:rPr lang="vi-VN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layer</a:t>
                </a:r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đưa từng véc-tơ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vi-V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vào mạng nơ-</a:t>
                </a:r>
                <a:r>
                  <a:rPr lang="vi-VN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ron</a:t>
                </a:r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truyền thẳng đơn giản FFNN</a:t>
                </a:r>
                <a:r>
                  <a:rPr lang="vi-VN" sz="16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SF</a:t>
                </a:r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và tiếp tục thực hiện các bước tiếp theo giống với </a:t>
                </a:r>
                <a:r>
                  <a:rPr lang="vi-VN" sz="16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model</a:t>
                </a:r>
                <a:r>
                  <a:rPr lang="vi-VN" sz="1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16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JointBERT+CRF</a:t>
                </a:r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mà chỉ thay véc-tơ </a:t>
                </a:r>
                <a:r>
                  <a:rPr lang="vi-VN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vi-VN" sz="16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bằng véc-tơ v</a:t>
                </a:r>
                <a:r>
                  <a:rPr lang="vi-VN" sz="16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 </a:t>
                </a:r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62865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vi-V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vi-VN" sz="16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vi-V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600" i="1">
                            <a:latin typeface="Cambria Math" panose="02040503050406030204" pitchFamily="18" charset="0"/>
                          </a:rPr>
                          <m:t>𝐹𝐹𝑁𝑁</m:t>
                        </m:r>
                      </m:e>
                      <m:sub>
                        <m:r>
                          <a:rPr lang="vi-VN" sz="1600" i="1">
                            <a:latin typeface="Cambria Math" panose="02040503050406030204" pitchFamily="18" charset="0"/>
                          </a:rPr>
                          <m:t>𝑆𝐹</m:t>
                        </m:r>
                      </m:sub>
                    </m:sSub>
                    <m:r>
                      <a:rPr lang="vi-VN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vi-V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vi-V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vi-V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(3b)</a:t>
                </a:r>
              </a:p>
            </p:txBody>
          </p:sp>
        </mc:Choice>
        <mc:Fallback xmlns="">
          <p:sp>
            <p:nvSpPr>
              <p:cNvPr id="4" name="Google Shape;222;p34">
                <a:extLst>
                  <a:ext uri="{FF2B5EF4-FFF2-40B4-BE49-F238E27FC236}">
                    <a16:creationId xmlns:a16="http://schemas.microsoft.com/office/drawing/2014/main" id="{79193F9B-FF07-56B9-DB6E-A65D1F7AAA3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33266" y="1585035"/>
                <a:ext cx="6658233" cy="29488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223;p34">
            <a:extLst>
              <a:ext uri="{FF2B5EF4-FFF2-40B4-BE49-F238E27FC236}">
                <a16:creationId xmlns:a16="http://schemas.microsoft.com/office/drawing/2014/main" id="{11C1037F-1C94-7030-C17A-128710B2C1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36080" y="466393"/>
            <a:ext cx="35028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n/>
                <a:solidFill>
                  <a:schemeClr val="accent3"/>
                </a:solidFill>
              </a:rPr>
              <a:t>2.2. Về </a:t>
            </a:r>
            <a:r>
              <a:rPr lang="vi-VN" dirty="0" err="1">
                <a:ln/>
                <a:solidFill>
                  <a:schemeClr val="accent3"/>
                </a:solidFill>
              </a:rPr>
              <a:t>Model</a:t>
            </a:r>
            <a:endParaRPr dirty="0">
              <a:ln/>
              <a:solidFill>
                <a:schemeClr val="accent3"/>
              </a:solidFill>
            </a:endParaRPr>
          </a:p>
        </p:txBody>
      </p:sp>
      <p:pic>
        <p:nvPicPr>
          <p:cNvPr id="7" name="Google Shape;224;p34">
            <a:extLst>
              <a:ext uri="{FF2B5EF4-FFF2-40B4-BE49-F238E27FC236}">
                <a16:creationId xmlns:a16="http://schemas.microsoft.com/office/drawing/2014/main" id="{CF767D90-19AC-8674-B80D-EB38B919C83B}"/>
              </a:ext>
            </a:extLst>
          </p:cNvPr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3470672" y="891328"/>
            <a:ext cx="2202656" cy="13438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23;p34">
            <a:extLst>
              <a:ext uri="{FF2B5EF4-FFF2-40B4-BE49-F238E27FC236}">
                <a16:creationId xmlns:a16="http://schemas.microsoft.com/office/drawing/2014/main" id="{4BF2B0E6-093B-34F6-3294-A930CD457C4B}"/>
              </a:ext>
            </a:extLst>
          </p:cNvPr>
          <p:cNvSpPr txBox="1">
            <a:spLocks/>
          </p:cNvSpPr>
          <p:nvPr/>
        </p:nvSpPr>
        <p:spPr>
          <a:xfrm>
            <a:off x="1399711" y="1025714"/>
            <a:ext cx="4636706" cy="438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ncert One"/>
              <a:buNone/>
              <a:defRPr sz="4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vi-VN" sz="2000" dirty="0">
                <a:ln/>
                <a:solidFill>
                  <a:schemeClr val="accent3"/>
                </a:solidFill>
              </a:rPr>
              <a:t>2.2.2. </a:t>
            </a:r>
            <a:r>
              <a:rPr lang="vi-VN" sz="2000" dirty="0" err="1">
                <a:ln/>
                <a:solidFill>
                  <a:schemeClr val="accent3"/>
                </a:solidFill>
              </a:rPr>
              <a:t>Model</a:t>
            </a:r>
            <a:r>
              <a:rPr lang="vi-VN" sz="2000" dirty="0">
                <a:ln/>
                <a:solidFill>
                  <a:schemeClr val="accent3"/>
                </a:solidFill>
              </a:rPr>
              <a:t> </a:t>
            </a:r>
            <a:r>
              <a:rPr lang="vi-VN" sz="2000" dirty="0" err="1">
                <a:ln/>
                <a:solidFill>
                  <a:schemeClr val="accent3"/>
                </a:solidFill>
              </a:rPr>
              <a:t>JointIDSF</a:t>
            </a:r>
            <a:endParaRPr lang="vi-VN" sz="2000" dirty="0">
              <a:ln/>
              <a:solidFill>
                <a:schemeClr val="accent3"/>
              </a:solidFill>
            </a:endParaRPr>
          </a:p>
          <a:p>
            <a:pPr algn="l"/>
            <a:endParaRPr lang="vi-VN" sz="2000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03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2;p34">
            <a:extLst>
              <a:ext uri="{FF2B5EF4-FFF2-40B4-BE49-F238E27FC236}">
                <a16:creationId xmlns:a16="http://schemas.microsoft.com/office/drawing/2014/main" id="{79193F9B-FF07-56B9-DB6E-A65D1F7AAA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89213" y="1353312"/>
            <a:ext cx="6658233" cy="2948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600"/>
              </a:spcAft>
              <a:buFont typeface="Roboto Mono Medium" panose="00000009000000000000" pitchFamily="49" charset="0"/>
              <a:buChar char="−"/>
            </a:pPr>
            <a:r>
              <a:rPr lang="vi-VN" sz="1600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Thuật toán tối ưu hóa </a:t>
            </a:r>
            <a:r>
              <a:rPr lang="vi-VN" sz="1600" dirty="0" err="1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Adam</a:t>
            </a:r>
            <a:r>
              <a:rPr lang="vi-VN" sz="1600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vi-VN" sz="1600" dirty="0" err="1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Adam</a:t>
            </a:r>
            <a:r>
              <a:rPr lang="vi-VN" sz="1600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1600" dirty="0" err="1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optimizer</a:t>
            </a:r>
            <a:r>
              <a:rPr lang="vi-VN" sz="1600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285750" indent="-285750">
              <a:spcAft>
                <a:spcPts val="600"/>
              </a:spcAft>
              <a:buFont typeface="Roboto Mono Medium" panose="00000009000000000000" pitchFamily="49" charset="0"/>
              <a:buChar char="−"/>
            </a:pPr>
            <a:r>
              <a:rPr lang="vi-VN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Adaptive</a:t>
            </a:r>
            <a:r>
              <a:rPr lang="vi-V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Moment</a:t>
            </a:r>
            <a:r>
              <a:rPr lang="vi-V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Estimation</a:t>
            </a:r>
            <a:r>
              <a:rPr lang="vi-V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optimizer</a:t>
            </a:r>
            <a:r>
              <a:rPr lang="vi-V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là một thuật toán cho phép tính tốc độ học (</a:t>
            </a:r>
            <a:r>
              <a:rPr lang="vi-VN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learing</a:t>
            </a:r>
            <a:r>
              <a:rPr lang="vi-V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rate</a:t>
            </a:r>
            <a:r>
              <a:rPr lang="vi-V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 thích ứng với mỗi trọng số</a:t>
            </a:r>
          </a:p>
          <a:p>
            <a:pPr marL="285750" indent="-285750">
              <a:spcAft>
                <a:spcPts val="600"/>
              </a:spcAft>
              <a:buFont typeface="Roboto Mono Medium" panose="00000009000000000000" pitchFamily="49" charset="0"/>
              <a:buChar char="−"/>
            </a:pPr>
            <a:r>
              <a:rPr lang="vi-VN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Adam</a:t>
            </a:r>
            <a:r>
              <a:rPr lang="vi-V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là sự kết hợp của thuật toán tối ưu hóa </a:t>
            </a:r>
            <a:r>
              <a:rPr lang="vi-VN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Gradient</a:t>
            </a:r>
            <a:r>
              <a:rPr lang="vi-V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descent</a:t>
            </a:r>
            <a:r>
              <a:rPr lang="vi-V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with</a:t>
            </a:r>
            <a:r>
              <a:rPr lang="vi-V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momentum</a:t>
            </a:r>
            <a:r>
              <a:rPr lang="vi-V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với </a:t>
            </a:r>
            <a:r>
              <a:rPr lang="vi-VN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RMSprop</a:t>
            </a:r>
            <a:endParaRPr lang="vi-VN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spcAft>
                <a:spcPts val="600"/>
              </a:spcAft>
              <a:buFont typeface="Roboto Mono Medium" panose="00000009000000000000" pitchFamily="49" charset="0"/>
              <a:buChar char="−"/>
            </a:pPr>
            <a:r>
              <a:rPr lang="vi-VN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Adam</a:t>
            </a:r>
            <a:r>
              <a:rPr lang="vi-V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không chỉ lưu trữ trung bình </a:t>
            </a:r>
            <a:r>
              <a:rPr lang="vi-VN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bình</a:t>
            </a:r>
            <a:r>
              <a:rPr lang="vi-V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phương các </a:t>
            </a:r>
            <a:r>
              <a:rPr lang="vi-VN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gradient</a:t>
            </a:r>
            <a:r>
              <a:rPr lang="vi-V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trước đó mà còn lưu cả giá trị trung bình mô-men, từ đó tự động cải thiện </a:t>
            </a:r>
            <a:r>
              <a:rPr lang="vi-VN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learning</a:t>
            </a:r>
            <a:r>
              <a:rPr lang="vi-V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rate</a:t>
            </a:r>
            <a:r>
              <a:rPr lang="vi-V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và bỏ qua các </a:t>
            </a:r>
            <a:r>
              <a:rPr lang="vi-VN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local</a:t>
            </a:r>
            <a:r>
              <a:rPr lang="vi-V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minimum</a:t>
            </a:r>
            <a:r>
              <a:rPr lang="vi-V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để nghiệm tiến tới </a:t>
            </a:r>
            <a:r>
              <a:rPr lang="vi-VN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global</a:t>
            </a:r>
            <a:r>
              <a:rPr lang="vi-V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minimum</a:t>
            </a:r>
            <a:endParaRPr lang="vi-VN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Google Shape;223;p34">
            <a:extLst>
              <a:ext uri="{FF2B5EF4-FFF2-40B4-BE49-F238E27FC236}">
                <a16:creationId xmlns:a16="http://schemas.microsoft.com/office/drawing/2014/main" id="{11C1037F-1C94-7030-C17A-128710B2C1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2868" y="453014"/>
            <a:ext cx="634457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n/>
                <a:solidFill>
                  <a:schemeClr val="accent3"/>
                </a:solidFill>
              </a:rPr>
              <a:t>2.3. </a:t>
            </a:r>
            <a:r>
              <a:rPr lang="vi-VN" dirty="0">
                <a:ln/>
                <a:solidFill>
                  <a:schemeClr val="accent3"/>
                </a:solidFill>
              </a:rPr>
              <a:t>Kết quả của mô hình huấn luyện</a:t>
            </a:r>
            <a:endParaRPr dirty="0">
              <a:ln/>
              <a:solidFill>
                <a:schemeClr val="accent3"/>
              </a:solidFill>
            </a:endParaRPr>
          </a:p>
        </p:txBody>
      </p:sp>
      <p:pic>
        <p:nvPicPr>
          <p:cNvPr id="7" name="Google Shape;224;p34">
            <a:extLst>
              <a:ext uri="{FF2B5EF4-FFF2-40B4-BE49-F238E27FC236}">
                <a16:creationId xmlns:a16="http://schemas.microsoft.com/office/drawing/2014/main" id="{CF767D90-19AC-8674-B80D-EB38B919C83B}"/>
              </a:ext>
            </a:extLst>
          </p:cNvPr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10800000">
            <a:off x="1802868" y="891326"/>
            <a:ext cx="6102882" cy="13438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23;p34">
            <a:extLst>
              <a:ext uri="{FF2B5EF4-FFF2-40B4-BE49-F238E27FC236}">
                <a16:creationId xmlns:a16="http://schemas.microsoft.com/office/drawing/2014/main" id="{4BF2B0E6-093B-34F6-3294-A930CD457C4B}"/>
              </a:ext>
            </a:extLst>
          </p:cNvPr>
          <p:cNvSpPr txBox="1">
            <a:spLocks/>
          </p:cNvSpPr>
          <p:nvPr/>
        </p:nvSpPr>
        <p:spPr>
          <a:xfrm>
            <a:off x="1399710" y="1025714"/>
            <a:ext cx="6344577" cy="438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ncert One"/>
              <a:buNone/>
              <a:defRPr sz="4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vi-VN" sz="2000" dirty="0">
                <a:ln/>
                <a:solidFill>
                  <a:schemeClr val="accent3"/>
                </a:solidFill>
              </a:rPr>
              <a:t>2.3.1. Thuật toán tối ưu, tham số, siêu tham số </a:t>
            </a:r>
          </a:p>
          <a:p>
            <a:pPr algn="l"/>
            <a:endParaRPr lang="vi-VN" sz="2000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2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2;p34">
            <a:extLst>
              <a:ext uri="{FF2B5EF4-FFF2-40B4-BE49-F238E27FC236}">
                <a16:creationId xmlns:a16="http://schemas.microsoft.com/office/drawing/2014/main" id="{79193F9B-FF07-56B9-DB6E-A65D1F7AAA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33266" y="1585035"/>
            <a:ext cx="6658233" cy="451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ts val="2500"/>
              </a:lnSpc>
              <a:spcAft>
                <a:spcPts val="600"/>
              </a:spcAft>
              <a:buFont typeface="Roboto Mono Medium" panose="00000009000000000000" pitchFamily="49" charset="0"/>
              <a:buChar char="−"/>
            </a:pPr>
            <a:r>
              <a:rPr lang="vi-VN" sz="1600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Kết quả trên tập kiểm tra (</a:t>
            </a:r>
            <a:r>
              <a:rPr lang="vi-VN" sz="1600" dirty="0" err="1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test</a:t>
            </a:r>
            <a:r>
              <a:rPr lang="vi-VN" sz="1600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1600" dirty="0" err="1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set</a:t>
            </a:r>
            <a:r>
              <a:rPr lang="vi-VN" sz="1600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):</a:t>
            </a:r>
            <a:endParaRPr lang="vi-VN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Google Shape;223;p34">
            <a:extLst>
              <a:ext uri="{FF2B5EF4-FFF2-40B4-BE49-F238E27FC236}">
                <a16:creationId xmlns:a16="http://schemas.microsoft.com/office/drawing/2014/main" id="{11C1037F-1C94-7030-C17A-128710B2C1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2868" y="453014"/>
            <a:ext cx="634457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n/>
                <a:solidFill>
                  <a:schemeClr val="accent3"/>
                </a:solidFill>
              </a:rPr>
              <a:t>2.3. </a:t>
            </a:r>
            <a:r>
              <a:rPr lang="vi-VN" dirty="0">
                <a:ln/>
                <a:solidFill>
                  <a:schemeClr val="accent3"/>
                </a:solidFill>
              </a:rPr>
              <a:t>Kết quả của mô hình huấn luyện</a:t>
            </a:r>
            <a:endParaRPr dirty="0">
              <a:ln/>
              <a:solidFill>
                <a:schemeClr val="accent3"/>
              </a:solidFill>
            </a:endParaRPr>
          </a:p>
        </p:txBody>
      </p:sp>
      <p:pic>
        <p:nvPicPr>
          <p:cNvPr id="7" name="Google Shape;224;p34">
            <a:extLst>
              <a:ext uri="{FF2B5EF4-FFF2-40B4-BE49-F238E27FC236}">
                <a16:creationId xmlns:a16="http://schemas.microsoft.com/office/drawing/2014/main" id="{CF767D90-19AC-8674-B80D-EB38B919C83B}"/>
              </a:ext>
            </a:extLst>
          </p:cNvPr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10800000">
            <a:off x="1802868" y="891326"/>
            <a:ext cx="6102882" cy="13438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23;p34">
            <a:extLst>
              <a:ext uri="{FF2B5EF4-FFF2-40B4-BE49-F238E27FC236}">
                <a16:creationId xmlns:a16="http://schemas.microsoft.com/office/drawing/2014/main" id="{4BF2B0E6-093B-34F6-3294-A930CD457C4B}"/>
              </a:ext>
            </a:extLst>
          </p:cNvPr>
          <p:cNvSpPr txBox="1">
            <a:spLocks/>
          </p:cNvSpPr>
          <p:nvPr/>
        </p:nvSpPr>
        <p:spPr>
          <a:xfrm>
            <a:off x="1399710" y="1025714"/>
            <a:ext cx="6344577" cy="438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ncert One"/>
              <a:buNone/>
              <a:defRPr sz="4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vi-VN" sz="2000" dirty="0">
                <a:ln/>
                <a:solidFill>
                  <a:schemeClr val="accent3"/>
                </a:solidFill>
              </a:rPr>
              <a:t>2.3.2. Kết quả trên tập huấn luyện </a:t>
            </a:r>
          </a:p>
          <a:p>
            <a:pPr algn="l"/>
            <a:endParaRPr lang="vi-VN" sz="2000" dirty="0">
              <a:ln/>
              <a:solidFill>
                <a:schemeClr val="accent3"/>
              </a:solidFill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E9375850-57E6-D24E-0CCE-69A4D4977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68" y="2157735"/>
            <a:ext cx="5953956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4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1AA21A3-2BD7-7800-11FF-088A6E38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900" y="568300"/>
            <a:ext cx="5470200" cy="572700"/>
          </a:xfrm>
        </p:spPr>
        <p:txBody>
          <a:bodyPr/>
          <a:lstStyle/>
          <a:p>
            <a:r>
              <a:rPr lang="vi-VN" dirty="0"/>
              <a:t>Mục lục</a:t>
            </a:r>
          </a:p>
        </p:txBody>
      </p:sp>
      <p:sp>
        <p:nvSpPr>
          <p:cNvPr id="4" name="Google Shape;222;p34">
            <a:extLst>
              <a:ext uri="{FF2B5EF4-FFF2-40B4-BE49-F238E27FC236}">
                <a16:creationId xmlns:a16="http://schemas.microsoft.com/office/drawing/2014/main" id="{79193F9B-FF07-56B9-DB6E-A65D1F7AAA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04949" y="1141000"/>
            <a:ext cx="7210426" cy="34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vi-VN" sz="1600" dirty="0"/>
              <a:t>1. Bài toán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vi-VN" sz="1600" dirty="0"/>
              <a:t>2. Giải quyết bài toán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vi-VN" sz="1600" dirty="0"/>
              <a:t>    2.1. Chuẩn bị dữ liệu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vi-VN" sz="1600" dirty="0"/>
              <a:t>    2.2. Về </a:t>
            </a:r>
            <a:r>
              <a:rPr lang="vi-VN" sz="1600" dirty="0" err="1"/>
              <a:t>model</a:t>
            </a:r>
            <a:endParaRPr lang="vi-VN" sz="1600" dirty="0"/>
          </a:p>
          <a:p>
            <a:pPr marL="0" lvl="0" indent="0">
              <a:spcAft>
                <a:spcPts val="600"/>
              </a:spcAft>
              <a:buNone/>
            </a:pPr>
            <a:r>
              <a:rPr lang="vi-VN" sz="1600" dirty="0"/>
              <a:t>        2.2.1. </a:t>
            </a:r>
            <a:r>
              <a:rPr lang="vi-VN" sz="1600" dirty="0" err="1"/>
              <a:t>Model</a:t>
            </a:r>
            <a:r>
              <a:rPr lang="vi-VN" sz="1600" dirty="0"/>
              <a:t> </a:t>
            </a:r>
            <a:r>
              <a:rPr lang="vi-VN" sz="1600" dirty="0" err="1"/>
              <a:t>JointBERT+CRF</a:t>
            </a:r>
            <a:endParaRPr lang="vi-VN" sz="1600" dirty="0"/>
          </a:p>
          <a:p>
            <a:pPr marL="0" lvl="0" indent="0">
              <a:spcAft>
                <a:spcPts val="600"/>
              </a:spcAft>
              <a:buNone/>
            </a:pPr>
            <a:r>
              <a:rPr lang="vi-VN" sz="1600" dirty="0"/>
              <a:t>        2.2.2. </a:t>
            </a:r>
            <a:r>
              <a:rPr lang="vi-VN" sz="1600" dirty="0" err="1"/>
              <a:t>Model</a:t>
            </a:r>
            <a:r>
              <a:rPr lang="vi-VN" sz="1600" dirty="0"/>
              <a:t> </a:t>
            </a:r>
            <a:r>
              <a:rPr lang="vi-VN" sz="1600" dirty="0" err="1"/>
              <a:t>JointIDSF</a:t>
            </a:r>
            <a:endParaRPr lang="vi-VN" sz="1600" dirty="0"/>
          </a:p>
          <a:p>
            <a:pPr marL="0" lvl="0" indent="0">
              <a:spcAft>
                <a:spcPts val="600"/>
              </a:spcAft>
              <a:buNone/>
            </a:pPr>
            <a:r>
              <a:rPr lang="vi-VN" sz="1600" dirty="0"/>
              <a:t>    2.3. Kết quả của mô hình huấn luyện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vi-VN" sz="1600" dirty="0"/>
              <a:t>        2.3.1. Thuật toán tối ưu, tham số, siêu tham số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vi-VN" sz="1600" dirty="0"/>
              <a:t>        2.3.2. Kết quả trên tập huấn luyện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vi-VN" sz="1600" dirty="0"/>
              <a:t>3. Kết quả của bài toán</a:t>
            </a:r>
          </a:p>
          <a:p>
            <a:pPr marL="0" lvl="0" indent="0">
              <a:spcAft>
                <a:spcPts val="600"/>
              </a:spcAft>
              <a:buNone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315561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2;p34">
            <a:extLst>
              <a:ext uri="{FF2B5EF4-FFF2-40B4-BE49-F238E27FC236}">
                <a16:creationId xmlns:a16="http://schemas.microsoft.com/office/drawing/2014/main" id="{79193F9B-FF07-56B9-DB6E-A65D1F7AAA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10903" y="1097318"/>
            <a:ext cx="6658233" cy="1293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Roboto Mono Medium" panose="00000009000000000000" pitchFamily="49" charset="0"/>
              <a:buChar char="−"/>
            </a:pPr>
            <a:r>
              <a:rPr lang="vi-VN" sz="1600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Kết quả của bài toán được đánh giá trên 2 tập </a:t>
            </a:r>
            <a:r>
              <a:rPr lang="vi-VN" sz="1600" dirty="0" err="1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test</a:t>
            </a:r>
            <a:r>
              <a:rPr lang="vi-VN" sz="1600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1600" dirty="0" err="1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</a:t>
            </a:r>
            <a:r>
              <a:rPr lang="vi-VN" sz="1600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vi-VN" sz="1600" dirty="0" err="1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private_test</a:t>
            </a:r>
            <a:r>
              <a:rPr lang="vi-VN" sz="1600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và </a:t>
            </a:r>
            <a:r>
              <a:rPr lang="vi-VN" sz="1600" dirty="0" err="1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public_test</a:t>
            </a:r>
            <a:endParaRPr lang="vi-VN" sz="1600" dirty="0">
              <a:solidFill>
                <a:schemeClr val="accent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Roboto Mono Medium" panose="00000009000000000000" pitchFamily="49" charset="0"/>
              <a:buChar char="−"/>
            </a:pP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Kết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quả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được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đánh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giá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bằng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sentence accuracy (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số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câu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đúng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cả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intent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lẫn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tất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cả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slot chia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tổng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số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câu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trong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file scores.txt:</a:t>
            </a:r>
            <a:endParaRPr lang="vi-VN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Google Shape;223;p34">
            <a:extLst>
              <a:ext uri="{FF2B5EF4-FFF2-40B4-BE49-F238E27FC236}">
                <a16:creationId xmlns:a16="http://schemas.microsoft.com/office/drawing/2014/main" id="{11C1037F-1C94-7030-C17A-128710B2C1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39641" y="446325"/>
            <a:ext cx="404548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n/>
                <a:solidFill>
                  <a:schemeClr val="accent3"/>
                </a:solidFill>
              </a:rPr>
              <a:t>3. Kết quả của bài toán</a:t>
            </a:r>
            <a:endParaRPr dirty="0">
              <a:ln/>
              <a:solidFill>
                <a:schemeClr val="accent3"/>
              </a:solidFill>
            </a:endParaRPr>
          </a:p>
        </p:txBody>
      </p:sp>
      <p:pic>
        <p:nvPicPr>
          <p:cNvPr id="7" name="Google Shape;224;p34">
            <a:extLst>
              <a:ext uri="{FF2B5EF4-FFF2-40B4-BE49-F238E27FC236}">
                <a16:creationId xmlns:a16="http://schemas.microsoft.com/office/drawing/2014/main" id="{CF767D90-19AC-8674-B80D-EB38B919C83B}"/>
              </a:ext>
            </a:extLst>
          </p:cNvPr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10800000">
            <a:off x="2964917" y="875965"/>
            <a:ext cx="3750207" cy="14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BDF5359F-493B-522A-0914-0F2064CB5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917" y="2264969"/>
            <a:ext cx="3958041" cy="243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7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Thư cảm ơn các nhà hảo tâm đã đóng góp hỗ trợ sinh viên Khoa Địa">
            <a:extLst>
              <a:ext uri="{FF2B5EF4-FFF2-40B4-BE49-F238E27FC236}">
                <a16:creationId xmlns:a16="http://schemas.microsoft.com/office/drawing/2014/main" id="{B30C63EF-78FB-7B2E-C2EF-7AFF8EDCC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4" y="990600"/>
            <a:ext cx="4567236" cy="339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70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1AA21A3-2BD7-7800-11FF-088A6E38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900" y="568300"/>
            <a:ext cx="5470200" cy="572700"/>
          </a:xfrm>
        </p:spPr>
        <p:txBody>
          <a:bodyPr/>
          <a:lstStyle/>
          <a:p>
            <a:r>
              <a:rPr lang="vi-VN" dirty="0"/>
              <a:t>1. Bài Toán</a:t>
            </a:r>
          </a:p>
        </p:txBody>
      </p:sp>
      <p:sp>
        <p:nvSpPr>
          <p:cNvPr id="4" name="Google Shape;222;p34">
            <a:extLst>
              <a:ext uri="{FF2B5EF4-FFF2-40B4-BE49-F238E27FC236}">
                <a16:creationId xmlns:a16="http://schemas.microsoft.com/office/drawing/2014/main" id="{79193F9B-FF07-56B9-DB6E-A65D1F7AAA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33500" y="1141000"/>
            <a:ext cx="5470200" cy="34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Tx/>
              <a:buChar char="-"/>
            </a:pPr>
            <a:r>
              <a:rPr lang="vi-VN" sz="1600" dirty="0"/>
              <a:t> </a:t>
            </a:r>
            <a:r>
              <a:rPr lang="vi-VN" sz="1600" dirty="0">
                <a:solidFill>
                  <a:srgbClr val="0070C0"/>
                </a:solidFill>
              </a:rPr>
              <a:t>Mô tả bài toán</a:t>
            </a:r>
            <a:r>
              <a:rPr lang="vi-VN" sz="1600" dirty="0"/>
              <a:t>: Hệ thống nhà thông minh là 1 hệ thống nhà tiện lợi mà các thiết bị có thể được điều khiển từ xa thông qua câu lệnh của người dùng</a:t>
            </a:r>
          </a:p>
          <a:p>
            <a:pPr marL="285750" lvl="0" indent="-285750">
              <a:spcAft>
                <a:spcPts val="1600"/>
              </a:spcAft>
              <a:buFontTx/>
              <a:buChar char="-"/>
            </a:pPr>
            <a:r>
              <a:rPr lang="vi-VN" sz="1600" dirty="0"/>
              <a:t> </a:t>
            </a:r>
            <a:r>
              <a:rPr lang="vi-VN" sz="1600" dirty="0">
                <a:solidFill>
                  <a:srgbClr val="0070C0"/>
                </a:solidFill>
              </a:rPr>
              <a:t>Mục tiêu bài toán</a:t>
            </a:r>
            <a:r>
              <a:rPr lang="vi-VN" sz="1600" dirty="0"/>
              <a:t>: nhận diện ý định (</a:t>
            </a:r>
            <a:r>
              <a:rPr lang="vi-VN" sz="1600" dirty="0" err="1"/>
              <a:t>intent</a:t>
            </a:r>
            <a:r>
              <a:rPr lang="vi-VN" sz="1600" dirty="0"/>
              <a:t>) và các thực thể (</a:t>
            </a:r>
            <a:r>
              <a:rPr lang="vi-VN" sz="1600" dirty="0" err="1"/>
              <a:t>slot</a:t>
            </a:r>
            <a:r>
              <a:rPr lang="vi-VN" sz="1600" dirty="0"/>
              <a:t>) xuất hiện trong câu</a:t>
            </a:r>
          </a:p>
          <a:p>
            <a:pPr marL="285750" lvl="0" indent="-285750">
              <a:spcAft>
                <a:spcPts val="1600"/>
              </a:spcAft>
              <a:buFontTx/>
              <a:buChar char="-"/>
            </a:pPr>
            <a:r>
              <a:rPr lang="vi-VN" sz="1600" dirty="0"/>
              <a:t></a:t>
            </a:r>
            <a:r>
              <a:rPr lang="vi-VN" sz="1600" dirty="0">
                <a:solidFill>
                  <a:srgbClr val="0070C0"/>
                </a:solidFill>
              </a:rPr>
              <a:t>Dạng dữ liệu</a:t>
            </a:r>
            <a:r>
              <a:rPr lang="vi-VN" sz="1600" dirty="0"/>
              <a:t> cho bài toán phân loại </a:t>
            </a:r>
            <a:r>
              <a:rPr lang="vi-VN" sz="1600" dirty="0" err="1"/>
              <a:t>slot</a:t>
            </a:r>
            <a:r>
              <a:rPr lang="vi-VN" sz="1600" dirty="0"/>
              <a:t> được đánh nhãn theo định dạng BIO (</a:t>
            </a:r>
            <a:r>
              <a:rPr lang="vi-VN" sz="1600" dirty="0" err="1"/>
              <a:t>Beginning</a:t>
            </a:r>
            <a:r>
              <a:rPr lang="vi-VN" sz="1600" dirty="0"/>
              <a:t>, </a:t>
            </a:r>
            <a:r>
              <a:rPr lang="vi-VN" sz="1600" dirty="0" err="1"/>
              <a:t>Inside</a:t>
            </a:r>
            <a:r>
              <a:rPr lang="vi-VN" sz="1600" dirty="0"/>
              <a:t>, </a:t>
            </a:r>
            <a:r>
              <a:rPr lang="vi-VN" sz="1600" dirty="0" err="1"/>
              <a:t>Outside</a:t>
            </a:r>
            <a:r>
              <a:rPr lang="vi-VN" sz="1600" dirty="0"/>
              <a:t>)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67121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1AA21A3-2BD7-7800-11FF-088A6E38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900" y="568300"/>
            <a:ext cx="5470200" cy="572700"/>
          </a:xfrm>
        </p:spPr>
        <p:txBody>
          <a:bodyPr/>
          <a:lstStyle/>
          <a:p>
            <a:r>
              <a:rPr lang="vi-VN" dirty="0"/>
              <a:t>1. Bài Toán</a:t>
            </a:r>
          </a:p>
        </p:txBody>
      </p:sp>
      <p:sp>
        <p:nvSpPr>
          <p:cNvPr id="4" name="Google Shape;222;p34">
            <a:extLst>
              <a:ext uri="{FF2B5EF4-FFF2-40B4-BE49-F238E27FC236}">
                <a16:creationId xmlns:a16="http://schemas.microsoft.com/office/drawing/2014/main" id="{79193F9B-FF07-56B9-DB6E-A65D1F7AAA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33499" y="1097280"/>
            <a:ext cx="6296025" cy="35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ts val="2500"/>
              </a:lnSpc>
              <a:spcAft>
                <a:spcPts val="1200"/>
              </a:spcAft>
              <a:buFontTx/>
              <a:buChar char="-"/>
            </a:pPr>
            <a:r>
              <a:rPr lang="vi-VN" sz="1600" dirty="0"/>
              <a:t> </a:t>
            </a:r>
            <a:r>
              <a:rPr lang="vi-VN" sz="1600" dirty="0">
                <a:solidFill>
                  <a:srgbClr val="0070C0"/>
                </a:solidFill>
              </a:rPr>
              <a:t>Ví dụ</a:t>
            </a:r>
            <a:r>
              <a:rPr lang="vi-VN" sz="1600" dirty="0"/>
              <a:t>: Bật hộ tôi cái đèn ở phòng ngủ</a:t>
            </a:r>
          </a:p>
          <a:p>
            <a:pPr lvl="1" indent="-285750">
              <a:lnSpc>
                <a:spcPts val="2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vi-VN" sz="1600" dirty="0"/>
              <a:t>Ý định: Bật thiết bị</a:t>
            </a:r>
          </a:p>
          <a:p>
            <a:pPr lvl="1" indent="-285750">
              <a:lnSpc>
                <a:spcPts val="2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vi-VN" sz="1600" dirty="0"/>
              <a:t>Thiết bị: Đèn</a:t>
            </a:r>
          </a:p>
          <a:p>
            <a:pPr lvl="1" indent="-285750">
              <a:lnSpc>
                <a:spcPts val="2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vi-VN" sz="1600" dirty="0"/>
              <a:t>Vị trí của thiết bị: Phòng ngủ</a:t>
            </a:r>
          </a:p>
          <a:p>
            <a:pPr marL="285750" indent="-285750">
              <a:spcBef>
                <a:spcPts val="1800"/>
              </a:spcBef>
              <a:spcAft>
                <a:spcPts val="1800"/>
              </a:spcAft>
              <a:buFont typeface="Roboto Mono Medium" panose="00000009000000000000" pitchFamily="49" charset="0"/>
              <a:buChar char="−"/>
            </a:pPr>
            <a:r>
              <a:rPr lang="vi-VN" sz="1600" dirty="0"/>
              <a:t> </a:t>
            </a:r>
            <a:r>
              <a:rPr lang="vi-VN" sz="1600" dirty="0">
                <a:solidFill>
                  <a:srgbClr val="0070C0"/>
                </a:solidFill>
              </a:rPr>
              <a:t>Kết quả</a:t>
            </a:r>
            <a:r>
              <a:rPr lang="vi-VN" sz="1600" dirty="0"/>
              <a:t>: </a:t>
            </a:r>
            <a:r>
              <a:rPr lang="vi-VN" sz="1600" dirty="0" err="1"/>
              <a:t>File</a:t>
            </a:r>
            <a:r>
              <a:rPr lang="vi-VN" sz="1600" dirty="0"/>
              <a:t> </a:t>
            </a:r>
            <a:r>
              <a:rPr lang="vi-VN" sz="1600" dirty="0">
                <a:solidFill>
                  <a:srgbClr val="0070C0"/>
                </a:solidFill>
              </a:rPr>
              <a:t>submission_results.csv</a:t>
            </a:r>
            <a:r>
              <a:rPr lang="vi-VN" sz="1600" dirty="0"/>
              <a:t> không có </a:t>
            </a:r>
            <a:r>
              <a:rPr lang="vi-VN" sz="1600" dirty="0" err="1"/>
              <a:t>header</a:t>
            </a:r>
            <a:r>
              <a:rPr lang="vi-VN" sz="1600" dirty="0"/>
              <a:t> và sẽ chứa thông tin cho cả bài toán trích xuất </a:t>
            </a:r>
            <a:r>
              <a:rPr lang="vi-VN" sz="1600" dirty="0" err="1"/>
              <a:t>intent</a:t>
            </a:r>
            <a:r>
              <a:rPr lang="vi-VN" sz="1600" dirty="0"/>
              <a:t> và bài toán trích xuất </a:t>
            </a:r>
            <a:r>
              <a:rPr lang="vi-VN" sz="1600" dirty="0" err="1"/>
              <a:t>slot</a:t>
            </a:r>
            <a:r>
              <a:rPr lang="vi-VN" sz="1600" dirty="0"/>
              <a:t>. </a:t>
            </a:r>
            <a:r>
              <a:rPr lang="vi-VN" sz="1600" dirty="0" err="1"/>
              <a:t>File</a:t>
            </a:r>
            <a:r>
              <a:rPr lang="vi-VN" sz="1600" dirty="0"/>
              <a:t> </a:t>
            </a:r>
            <a:r>
              <a:rPr lang="vi-VN" sz="1600" dirty="0" err="1"/>
              <a:t>csv</a:t>
            </a:r>
            <a:r>
              <a:rPr lang="vi-VN" sz="1600" dirty="0"/>
              <a:t> sẽ có dạng như sau:</a:t>
            </a:r>
          </a:p>
          <a:p>
            <a:pPr marL="914400" indent="-285750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vi-VN" sz="1600" dirty="0" err="1"/>
              <a:t>intent</a:t>
            </a:r>
            <a:r>
              <a:rPr lang="vi-VN" sz="1600" dirty="0"/>
              <a:t>, các </a:t>
            </a:r>
            <a:r>
              <a:rPr lang="vi-VN" sz="1600" dirty="0" err="1"/>
              <a:t>slot</a:t>
            </a:r>
            <a:r>
              <a:rPr lang="vi-VN" sz="1600" dirty="0"/>
              <a:t> nối với nhau bởi dấu cách</a:t>
            </a:r>
          </a:p>
          <a:p>
            <a:pPr marL="914400" indent="-285750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vi-VN" sz="1600" dirty="0" err="1"/>
              <a:t>intent</a:t>
            </a:r>
            <a:r>
              <a:rPr lang="vi-VN" sz="1600" dirty="0"/>
              <a:t>, các </a:t>
            </a:r>
            <a:r>
              <a:rPr lang="vi-VN" sz="1600" dirty="0" err="1"/>
              <a:t>slot</a:t>
            </a:r>
            <a:r>
              <a:rPr lang="vi-VN" sz="1600" dirty="0"/>
              <a:t> nối với nhau bởi dấu cách</a:t>
            </a:r>
          </a:p>
          <a:p>
            <a:pPr marL="914400" indent="-285750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vi-VN" sz="1600" dirty="0"/>
              <a:t>…</a:t>
            </a:r>
          </a:p>
          <a:p>
            <a:pPr marL="285750" lvl="0" indent="-285750">
              <a:spcAft>
                <a:spcPts val="1600"/>
              </a:spcAft>
              <a:buFontTx/>
              <a:buChar char="-"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76567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1AA21A3-2BD7-7800-11FF-088A6E38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900" y="701650"/>
            <a:ext cx="5470200" cy="572700"/>
          </a:xfrm>
        </p:spPr>
        <p:txBody>
          <a:bodyPr/>
          <a:lstStyle/>
          <a:p>
            <a:r>
              <a:rPr lang="vi-VN" dirty="0"/>
              <a:t>2. Giải quyết bài toán</a:t>
            </a:r>
          </a:p>
        </p:txBody>
      </p:sp>
      <p:sp>
        <p:nvSpPr>
          <p:cNvPr id="4" name="Google Shape;222;p34">
            <a:extLst>
              <a:ext uri="{FF2B5EF4-FFF2-40B4-BE49-F238E27FC236}">
                <a16:creationId xmlns:a16="http://schemas.microsoft.com/office/drawing/2014/main" id="{79193F9B-FF07-56B9-DB6E-A65D1F7AAA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52536" y="1357655"/>
            <a:ext cx="7643813" cy="3217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ts val="2500"/>
              </a:lnSpc>
              <a:spcAft>
                <a:spcPts val="1200"/>
              </a:spcAft>
              <a:buFontTx/>
              <a:buChar char="-"/>
            </a:pPr>
            <a:r>
              <a:rPr lang="vi-VN" sz="1600" dirty="0"/>
              <a:t> </a:t>
            </a:r>
            <a:r>
              <a:rPr lang="vi-VN" sz="1600" dirty="0" err="1">
                <a:solidFill>
                  <a:srgbClr val="0070C0"/>
                </a:solidFill>
              </a:rPr>
              <a:t>JointBERT+CRF</a:t>
            </a:r>
            <a:r>
              <a:rPr lang="vi-VN" sz="1600" dirty="0"/>
              <a:t>: BERT </a:t>
            </a:r>
            <a:r>
              <a:rPr lang="vi-VN" sz="1600" dirty="0" err="1"/>
              <a:t>for</a:t>
            </a:r>
            <a:r>
              <a:rPr lang="vi-VN" sz="1600" dirty="0"/>
              <a:t> </a:t>
            </a:r>
            <a:r>
              <a:rPr lang="vi-VN" sz="1600" dirty="0" err="1"/>
              <a:t>Joint</a:t>
            </a:r>
            <a:r>
              <a:rPr lang="vi-VN" sz="1600" dirty="0"/>
              <a:t> </a:t>
            </a:r>
            <a:r>
              <a:rPr lang="vi-VN" sz="1600" dirty="0" err="1"/>
              <a:t>Intent</a:t>
            </a:r>
            <a:r>
              <a:rPr lang="vi-VN" sz="1600" dirty="0"/>
              <a:t> </a:t>
            </a:r>
            <a:r>
              <a:rPr lang="vi-VN" sz="1600" dirty="0" err="1"/>
              <a:t>Classification</a:t>
            </a:r>
            <a:r>
              <a:rPr lang="vi-VN" sz="1600" dirty="0"/>
              <a:t> </a:t>
            </a:r>
            <a:r>
              <a:rPr lang="vi-VN" sz="1600" dirty="0" err="1"/>
              <a:t>and</a:t>
            </a:r>
            <a:r>
              <a:rPr lang="vi-VN" sz="1600" dirty="0"/>
              <a:t> </a:t>
            </a:r>
            <a:r>
              <a:rPr lang="vi-VN" sz="1600" dirty="0" err="1"/>
              <a:t>Slot</a:t>
            </a:r>
            <a:r>
              <a:rPr lang="vi-VN" sz="1600" dirty="0"/>
              <a:t> </a:t>
            </a:r>
            <a:r>
              <a:rPr lang="vi-VN" sz="1600" dirty="0" err="1"/>
              <a:t>Filling</a:t>
            </a:r>
            <a:r>
              <a:rPr lang="vi-VN" sz="1600" dirty="0"/>
              <a:t>. </a:t>
            </a:r>
            <a:r>
              <a:rPr lang="vi-VN" sz="1600" u="sng" dirty="0" err="1">
                <a:hlinkClick r:id="rId2"/>
              </a:rPr>
              <a:t>monologg</a:t>
            </a:r>
            <a:r>
              <a:rPr lang="vi-VN" sz="1600" u="sng" dirty="0">
                <a:hlinkClick r:id="rId2"/>
              </a:rPr>
              <a:t>/</a:t>
            </a:r>
            <a:r>
              <a:rPr lang="vi-VN" sz="1600" u="sng" dirty="0" err="1">
                <a:hlinkClick r:id="rId2"/>
              </a:rPr>
              <a:t>JointBERT</a:t>
            </a:r>
            <a:r>
              <a:rPr lang="vi-VN" sz="1600" u="sng" dirty="0">
                <a:hlinkClick r:id="rId2"/>
              </a:rPr>
              <a:t>: </a:t>
            </a:r>
            <a:r>
              <a:rPr lang="vi-VN" sz="1600" u="sng" dirty="0" err="1">
                <a:hlinkClick r:id="rId2"/>
              </a:rPr>
              <a:t>Pytorch</a:t>
            </a:r>
            <a:r>
              <a:rPr lang="vi-VN" sz="1600" u="sng" dirty="0">
                <a:hlinkClick r:id="rId2"/>
              </a:rPr>
              <a:t> </a:t>
            </a:r>
            <a:r>
              <a:rPr lang="vi-VN" sz="1600" u="sng" dirty="0" err="1">
                <a:hlinkClick r:id="rId2"/>
              </a:rPr>
              <a:t>implementation</a:t>
            </a:r>
            <a:r>
              <a:rPr lang="vi-VN" sz="1600" u="sng" dirty="0">
                <a:hlinkClick r:id="rId2"/>
              </a:rPr>
              <a:t> </a:t>
            </a:r>
            <a:r>
              <a:rPr lang="vi-VN" sz="1600" u="sng" dirty="0" err="1">
                <a:hlinkClick r:id="rId2"/>
              </a:rPr>
              <a:t>of</a:t>
            </a:r>
            <a:r>
              <a:rPr lang="vi-VN" sz="1600" u="sng" dirty="0">
                <a:hlinkClick r:id="rId2"/>
              </a:rPr>
              <a:t> </a:t>
            </a:r>
            <a:r>
              <a:rPr lang="vi-VN" sz="1600" u="sng" dirty="0" err="1">
                <a:hlinkClick r:id="rId2"/>
              </a:rPr>
              <a:t>JointBERT</a:t>
            </a:r>
            <a:r>
              <a:rPr lang="vi-VN" sz="1600" u="sng" dirty="0">
                <a:hlinkClick r:id="rId2"/>
              </a:rPr>
              <a:t>: "BERT </a:t>
            </a:r>
            <a:r>
              <a:rPr lang="vi-VN" sz="1600" u="sng" dirty="0" err="1">
                <a:hlinkClick r:id="rId2"/>
              </a:rPr>
              <a:t>for</a:t>
            </a:r>
            <a:r>
              <a:rPr lang="vi-VN" sz="1600" u="sng" dirty="0">
                <a:hlinkClick r:id="rId2"/>
              </a:rPr>
              <a:t> </a:t>
            </a:r>
            <a:r>
              <a:rPr lang="vi-VN" sz="1600" u="sng" dirty="0" err="1">
                <a:hlinkClick r:id="rId2"/>
              </a:rPr>
              <a:t>Joint</a:t>
            </a:r>
            <a:r>
              <a:rPr lang="vi-VN" sz="1600" u="sng" dirty="0">
                <a:hlinkClick r:id="rId2"/>
              </a:rPr>
              <a:t> </a:t>
            </a:r>
            <a:r>
              <a:rPr lang="vi-VN" sz="1600" u="sng" dirty="0" err="1">
                <a:hlinkClick r:id="rId2"/>
              </a:rPr>
              <a:t>Intent</a:t>
            </a:r>
            <a:r>
              <a:rPr lang="vi-VN" sz="1600" u="sng" dirty="0">
                <a:hlinkClick r:id="rId2"/>
              </a:rPr>
              <a:t> </a:t>
            </a:r>
            <a:r>
              <a:rPr lang="vi-VN" sz="1600" u="sng" dirty="0" err="1">
                <a:hlinkClick r:id="rId2"/>
              </a:rPr>
              <a:t>Classification</a:t>
            </a:r>
            <a:r>
              <a:rPr lang="vi-VN" sz="1600" u="sng" dirty="0">
                <a:hlinkClick r:id="rId2"/>
              </a:rPr>
              <a:t> </a:t>
            </a:r>
            <a:r>
              <a:rPr lang="vi-VN" sz="1600" u="sng" dirty="0" err="1">
                <a:hlinkClick r:id="rId2"/>
              </a:rPr>
              <a:t>and</a:t>
            </a:r>
            <a:r>
              <a:rPr lang="vi-VN" sz="1600" u="sng" dirty="0">
                <a:hlinkClick r:id="rId2"/>
              </a:rPr>
              <a:t> </a:t>
            </a:r>
            <a:r>
              <a:rPr lang="vi-VN" sz="1600" u="sng" dirty="0" err="1">
                <a:hlinkClick r:id="rId2"/>
              </a:rPr>
              <a:t>Slot</a:t>
            </a:r>
            <a:r>
              <a:rPr lang="vi-VN" sz="1600" u="sng" dirty="0">
                <a:hlinkClick r:id="rId2"/>
              </a:rPr>
              <a:t> </a:t>
            </a:r>
            <a:r>
              <a:rPr lang="vi-VN" sz="1600" u="sng" dirty="0" err="1">
                <a:hlinkClick r:id="rId2"/>
              </a:rPr>
              <a:t>Filling</a:t>
            </a:r>
            <a:r>
              <a:rPr lang="vi-VN" sz="1600" u="sng" dirty="0">
                <a:hlinkClick r:id="rId2"/>
              </a:rPr>
              <a:t>" (github.com)</a:t>
            </a:r>
            <a:endParaRPr lang="vi-VN" sz="1600" u="sng" dirty="0"/>
          </a:p>
          <a:p>
            <a:pPr marL="285750" indent="-285750">
              <a:lnSpc>
                <a:spcPts val="2500"/>
              </a:lnSpc>
              <a:spcAft>
                <a:spcPts val="1200"/>
              </a:spcAft>
              <a:buFontTx/>
              <a:buChar char="-"/>
            </a:pPr>
            <a:r>
              <a:rPr lang="vi-VN" sz="1600" dirty="0"/>
              <a:t> </a:t>
            </a:r>
            <a:r>
              <a:rPr lang="vi-VN" sz="1600" dirty="0" err="1">
                <a:solidFill>
                  <a:srgbClr val="0070C0"/>
                </a:solidFill>
              </a:rPr>
              <a:t>JointIDSF</a:t>
            </a:r>
            <a:r>
              <a:rPr lang="vi-VN" sz="1600" dirty="0"/>
              <a:t>: </a:t>
            </a:r>
            <a:r>
              <a:rPr lang="vi-VN" sz="1600" dirty="0" err="1"/>
              <a:t>Joint</a:t>
            </a:r>
            <a:r>
              <a:rPr lang="vi-VN" sz="1600" dirty="0"/>
              <a:t> </a:t>
            </a:r>
            <a:r>
              <a:rPr lang="vi-VN" sz="1600" dirty="0" err="1"/>
              <a:t>intent</a:t>
            </a:r>
            <a:r>
              <a:rPr lang="vi-VN" sz="1600" dirty="0"/>
              <a:t> </a:t>
            </a:r>
            <a:r>
              <a:rPr lang="vi-VN" sz="1600" dirty="0" err="1"/>
              <a:t>detection</a:t>
            </a:r>
            <a:r>
              <a:rPr lang="vi-VN" sz="1600" dirty="0"/>
              <a:t> </a:t>
            </a:r>
            <a:r>
              <a:rPr lang="vi-VN" sz="1600" dirty="0" err="1"/>
              <a:t>and</a:t>
            </a:r>
            <a:r>
              <a:rPr lang="vi-VN" sz="1600" dirty="0"/>
              <a:t> </a:t>
            </a:r>
            <a:r>
              <a:rPr lang="vi-VN" sz="1600" dirty="0" err="1"/>
              <a:t>slot</a:t>
            </a:r>
            <a:r>
              <a:rPr lang="vi-VN" sz="1600" dirty="0"/>
              <a:t> </a:t>
            </a:r>
            <a:r>
              <a:rPr lang="vi-VN" sz="1600" dirty="0" err="1"/>
              <a:t>filling</a:t>
            </a:r>
            <a:r>
              <a:rPr lang="vi-VN" sz="1600" dirty="0"/>
              <a:t>. </a:t>
            </a:r>
            <a:br>
              <a:rPr lang="vi-VN" sz="1600" dirty="0"/>
            </a:br>
            <a:r>
              <a:rPr lang="vi-VN" sz="1600" u="sng" dirty="0" err="1">
                <a:hlinkClick r:id="rId3"/>
              </a:rPr>
              <a:t>VinAIResearch</a:t>
            </a:r>
            <a:r>
              <a:rPr lang="vi-VN" sz="1600" u="sng" dirty="0">
                <a:hlinkClick r:id="rId3"/>
              </a:rPr>
              <a:t>/</a:t>
            </a:r>
            <a:r>
              <a:rPr lang="vi-VN" sz="1600" u="sng" dirty="0" err="1">
                <a:hlinkClick r:id="rId3"/>
              </a:rPr>
              <a:t>JointIDSF</a:t>
            </a:r>
            <a:r>
              <a:rPr lang="vi-VN" sz="1600" u="sng" dirty="0">
                <a:hlinkClick r:id="rId3"/>
              </a:rPr>
              <a:t>: BERT-</a:t>
            </a:r>
            <a:r>
              <a:rPr lang="vi-VN" sz="1600" u="sng" dirty="0" err="1">
                <a:hlinkClick r:id="rId3"/>
              </a:rPr>
              <a:t>based</a:t>
            </a:r>
            <a:r>
              <a:rPr lang="vi-VN" sz="1600" u="sng" dirty="0">
                <a:hlinkClick r:id="rId3"/>
              </a:rPr>
              <a:t> </a:t>
            </a:r>
            <a:r>
              <a:rPr lang="vi-VN" sz="1600" u="sng" dirty="0" err="1">
                <a:hlinkClick r:id="rId3"/>
              </a:rPr>
              <a:t>joint</a:t>
            </a:r>
            <a:r>
              <a:rPr lang="vi-VN" sz="1600" u="sng" dirty="0">
                <a:hlinkClick r:id="rId3"/>
              </a:rPr>
              <a:t> </a:t>
            </a:r>
            <a:r>
              <a:rPr lang="vi-VN" sz="1600" u="sng" dirty="0" err="1">
                <a:hlinkClick r:id="rId3"/>
              </a:rPr>
              <a:t>intent</a:t>
            </a:r>
            <a:r>
              <a:rPr lang="vi-VN" sz="1600" u="sng" dirty="0">
                <a:hlinkClick r:id="rId3"/>
              </a:rPr>
              <a:t> </a:t>
            </a:r>
            <a:r>
              <a:rPr lang="vi-VN" sz="1600" u="sng" dirty="0" err="1">
                <a:hlinkClick r:id="rId3"/>
              </a:rPr>
              <a:t>detection</a:t>
            </a:r>
            <a:r>
              <a:rPr lang="vi-VN" sz="1600" u="sng" dirty="0">
                <a:hlinkClick r:id="rId3"/>
              </a:rPr>
              <a:t> </a:t>
            </a:r>
            <a:r>
              <a:rPr lang="vi-VN" sz="1600" u="sng" dirty="0" err="1">
                <a:hlinkClick r:id="rId3"/>
              </a:rPr>
              <a:t>and</a:t>
            </a:r>
            <a:r>
              <a:rPr lang="vi-VN" sz="1600" u="sng" dirty="0">
                <a:hlinkClick r:id="rId3"/>
              </a:rPr>
              <a:t> </a:t>
            </a:r>
            <a:r>
              <a:rPr lang="vi-VN" sz="1600" u="sng" dirty="0" err="1">
                <a:hlinkClick r:id="rId3"/>
              </a:rPr>
              <a:t>slot</a:t>
            </a:r>
            <a:r>
              <a:rPr lang="vi-VN" sz="1600" u="sng" dirty="0">
                <a:hlinkClick r:id="rId3"/>
              </a:rPr>
              <a:t> </a:t>
            </a:r>
            <a:r>
              <a:rPr lang="vi-VN" sz="1600" u="sng" dirty="0" err="1">
                <a:hlinkClick r:id="rId3"/>
              </a:rPr>
              <a:t>filling</a:t>
            </a:r>
            <a:r>
              <a:rPr lang="vi-VN" sz="1600" u="sng" dirty="0">
                <a:hlinkClick r:id="rId3"/>
              </a:rPr>
              <a:t> </a:t>
            </a:r>
            <a:r>
              <a:rPr lang="vi-VN" sz="1600" u="sng" dirty="0" err="1">
                <a:hlinkClick r:id="rId3"/>
              </a:rPr>
              <a:t>with</a:t>
            </a:r>
            <a:r>
              <a:rPr lang="vi-VN" sz="1600" u="sng" dirty="0">
                <a:hlinkClick r:id="rId3"/>
              </a:rPr>
              <a:t> </a:t>
            </a:r>
            <a:r>
              <a:rPr lang="vi-VN" sz="1600" u="sng" dirty="0" err="1">
                <a:hlinkClick r:id="rId3"/>
              </a:rPr>
              <a:t>intent-slot</a:t>
            </a:r>
            <a:r>
              <a:rPr lang="vi-VN" sz="1600" u="sng" dirty="0">
                <a:hlinkClick r:id="rId3"/>
              </a:rPr>
              <a:t> </a:t>
            </a:r>
            <a:r>
              <a:rPr lang="vi-VN" sz="1600" u="sng" dirty="0" err="1">
                <a:hlinkClick r:id="rId3"/>
              </a:rPr>
              <a:t>attention</a:t>
            </a:r>
            <a:r>
              <a:rPr lang="vi-VN" sz="1600" u="sng" dirty="0">
                <a:hlinkClick r:id="rId3"/>
              </a:rPr>
              <a:t> </a:t>
            </a:r>
            <a:r>
              <a:rPr lang="vi-VN" sz="1600" u="sng" dirty="0" err="1">
                <a:hlinkClick r:id="rId3"/>
              </a:rPr>
              <a:t>mechanism</a:t>
            </a:r>
            <a:r>
              <a:rPr lang="vi-VN" sz="1600" u="sng" dirty="0">
                <a:hlinkClick r:id="rId3"/>
              </a:rPr>
              <a:t> (INTERSPEECH 2021) (github.com)</a:t>
            </a:r>
            <a:endParaRPr lang="vi-VN" sz="1600" dirty="0"/>
          </a:p>
          <a:p>
            <a:pPr marL="285750" indent="-285750">
              <a:lnSpc>
                <a:spcPts val="2500"/>
              </a:lnSpc>
              <a:spcAft>
                <a:spcPts val="1200"/>
              </a:spcAft>
              <a:buFontTx/>
              <a:buChar char="-"/>
            </a:pPr>
            <a:endParaRPr lang="vi-VN" sz="1600" dirty="0"/>
          </a:p>
          <a:p>
            <a:pPr marL="285750" lvl="0" indent="-285750">
              <a:lnSpc>
                <a:spcPts val="2500"/>
              </a:lnSpc>
              <a:spcAft>
                <a:spcPts val="1200"/>
              </a:spcAft>
              <a:buFontTx/>
              <a:buChar char="-"/>
            </a:pPr>
            <a:endParaRPr lang="vi-VN" sz="1600" dirty="0"/>
          </a:p>
          <a:p>
            <a:pPr marL="285750" lvl="0" indent="-285750">
              <a:spcAft>
                <a:spcPts val="1600"/>
              </a:spcAft>
              <a:buFontTx/>
              <a:buChar char="-"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6432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A19354BB-AA88-2671-6733-62F12083F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935223" y="1927341"/>
            <a:ext cx="2126093" cy="116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227F683-1D71-1AF3-FD7D-0F9A1FFBD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4996474" y="630935"/>
            <a:ext cx="2001796" cy="114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" name="Google Shape;222;p34"/>
          <p:cNvSpPr txBox="1">
            <a:spLocks noGrp="1"/>
          </p:cNvSpPr>
          <p:nvPr>
            <p:ph type="body" idx="1"/>
          </p:nvPr>
        </p:nvSpPr>
        <p:spPr>
          <a:xfrm>
            <a:off x="606981" y="1274602"/>
            <a:ext cx="3581039" cy="3281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200"/>
              </a:spcAft>
              <a:buFontTx/>
              <a:buChar char="-"/>
            </a:pPr>
            <a:r>
              <a:rPr lang="vi-VN" dirty="0"/>
              <a:t>Dữ liệu huấn luyện gồm 2 thư mục là </a:t>
            </a:r>
            <a:r>
              <a:rPr lang="vi-VN" dirty="0" err="1"/>
              <a:t>train</a:t>
            </a:r>
            <a:r>
              <a:rPr lang="vi-VN" dirty="0"/>
              <a:t> và </a:t>
            </a:r>
            <a:r>
              <a:rPr lang="vi-VN" dirty="0" err="1"/>
              <a:t>dev</a:t>
            </a:r>
            <a:r>
              <a:rPr lang="vi-VN" dirty="0"/>
              <a:t>, trong mỗi thư mục có các </a:t>
            </a:r>
            <a:r>
              <a:rPr lang="vi-VN" dirty="0" err="1"/>
              <a:t>file</a:t>
            </a:r>
            <a:r>
              <a:rPr lang="vi-VN" dirty="0"/>
              <a:t> sau:</a:t>
            </a:r>
          </a:p>
          <a:p>
            <a:pPr marL="640080" lvl="1">
              <a:lnSpc>
                <a:spcPts val="2000"/>
              </a:lnSpc>
              <a:spcBef>
                <a:spcPts val="0"/>
              </a:spcBef>
            </a:pPr>
            <a:r>
              <a:rPr lang="vi-VN" dirty="0"/>
              <a:t>seq.in</a:t>
            </a:r>
          </a:p>
          <a:p>
            <a:pPr marL="640080" lvl="1">
              <a:lnSpc>
                <a:spcPts val="2000"/>
              </a:lnSpc>
              <a:spcBef>
                <a:spcPts val="0"/>
              </a:spcBef>
            </a:pPr>
            <a:r>
              <a:rPr lang="vi-VN" dirty="0" err="1"/>
              <a:t>seq.out</a:t>
            </a:r>
            <a:endParaRPr lang="vi-VN" dirty="0"/>
          </a:p>
          <a:p>
            <a:pPr marL="640080" lvl="1">
              <a:lnSpc>
                <a:spcPts val="2000"/>
              </a:lnSpc>
              <a:spcBef>
                <a:spcPts val="0"/>
              </a:spcBef>
            </a:pPr>
            <a:r>
              <a:rPr lang="vi-VN" dirty="0" err="1"/>
              <a:t>label</a:t>
            </a:r>
            <a:endParaRPr lang="vi-VN" dirty="0"/>
          </a:p>
          <a:p>
            <a:pPr marL="640080" lvl="1">
              <a:lnSpc>
                <a:spcPts val="2000"/>
              </a:lnSpc>
              <a:spcBef>
                <a:spcPts val="0"/>
              </a:spcBef>
            </a:pPr>
            <a:r>
              <a:rPr lang="vi-VN" dirty="0"/>
              <a:t>intent_label.txt</a:t>
            </a:r>
          </a:p>
          <a:p>
            <a:pPr marL="640080" lvl="1">
              <a:lnSpc>
                <a:spcPts val="2000"/>
              </a:lnSpc>
              <a:spcBef>
                <a:spcPts val="0"/>
              </a:spcBef>
            </a:pPr>
            <a:r>
              <a:rPr lang="vi-VN" dirty="0"/>
              <a:t>slot_label.txt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sz="2000" dirty="0"/>
          </a:p>
        </p:txBody>
      </p:sp>
      <p:sp>
        <p:nvSpPr>
          <p:cNvPr id="223" name="Google Shape;223;p34"/>
          <p:cNvSpPr txBox="1">
            <a:spLocks noGrp="1"/>
          </p:cNvSpPr>
          <p:nvPr>
            <p:ph type="title"/>
          </p:nvPr>
        </p:nvSpPr>
        <p:spPr>
          <a:xfrm>
            <a:off x="878269" y="711181"/>
            <a:ext cx="35028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n/>
                <a:solidFill>
                  <a:schemeClr val="accent3"/>
                </a:solidFill>
              </a:rPr>
              <a:t>2.1. Chuẩn bị dữ liệu</a:t>
            </a:r>
            <a:endParaRPr dirty="0">
              <a:ln/>
              <a:solidFill>
                <a:schemeClr val="accent3"/>
              </a:solidFill>
            </a:endParaRPr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5">
            <a:alphaModFix amt="56000"/>
          </a:blip>
          <a:stretch>
            <a:fillRect/>
          </a:stretch>
        </p:blipFill>
        <p:spPr>
          <a:xfrm rot="10800000">
            <a:off x="962025" y="1107842"/>
            <a:ext cx="3305174" cy="17603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4"/>
          <p:cNvSpPr/>
          <p:nvPr/>
        </p:nvSpPr>
        <p:spPr>
          <a:xfrm rot="-391042">
            <a:off x="5465540" y="1814023"/>
            <a:ext cx="702512" cy="424730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0" y="15402"/>
                </a:moveTo>
                <a:lnTo>
                  <a:pt x="40035" y="0"/>
                </a:lnTo>
                <a:cubicBezTo>
                  <a:pt x="40035" y="0"/>
                  <a:pt x="39175" y="1442"/>
                  <a:pt x="39491" y="2221"/>
                </a:cubicBezTo>
                <a:cubicBezTo>
                  <a:pt x="39806" y="2993"/>
                  <a:pt x="41434" y="3418"/>
                  <a:pt x="41434" y="3418"/>
                </a:cubicBezTo>
                <a:cubicBezTo>
                  <a:pt x="41434" y="3418"/>
                  <a:pt x="40574" y="5040"/>
                  <a:pt x="41047" y="5753"/>
                </a:cubicBezTo>
                <a:cubicBezTo>
                  <a:pt x="41521" y="6466"/>
                  <a:pt x="42609" y="7168"/>
                  <a:pt x="42609" y="7168"/>
                </a:cubicBezTo>
                <a:cubicBezTo>
                  <a:pt x="42609" y="7168"/>
                  <a:pt x="41510" y="9791"/>
                  <a:pt x="44051" y="10684"/>
                </a:cubicBezTo>
                <a:lnTo>
                  <a:pt x="4327" y="25960"/>
                </a:lnTo>
                <a:cubicBezTo>
                  <a:pt x="4327" y="25960"/>
                  <a:pt x="4958" y="24252"/>
                  <a:pt x="4703" y="23631"/>
                </a:cubicBezTo>
                <a:cubicBezTo>
                  <a:pt x="4447" y="23011"/>
                  <a:pt x="2885" y="22439"/>
                  <a:pt x="2885" y="22439"/>
                </a:cubicBezTo>
                <a:cubicBezTo>
                  <a:pt x="2885" y="22439"/>
                  <a:pt x="3767" y="20752"/>
                  <a:pt x="3380" y="19816"/>
                </a:cubicBezTo>
                <a:cubicBezTo>
                  <a:pt x="2999" y="18885"/>
                  <a:pt x="1524" y="18526"/>
                  <a:pt x="1524" y="18526"/>
                </a:cubicBezTo>
                <a:cubicBezTo>
                  <a:pt x="1524" y="18526"/>
                  <a:pt x="2237" y="17514"/>
                  <a:pt x="1873" y="16638"/>
                </a:cubicBezTo>
                <a:cubicBezTo>
                  <a:pt x="1513" y="15761"/>
                  <a:pt x="0" y="15402"/>
                  <a:pt x="0" y="15402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4"/>
          <p:cNvSpPr/>
          <p:nvPr/>
        </p:nvSpPr>
        <p:spPr>
          <a:xfrm rot="-2148808">
            <a:off x="4779577" y="638719"/>
            <a:ext cx="647414" cy="266322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229" name="Google Shape;229;p34"/>
          <p:cNvSpPr/>
          <p:nvPr/>
        </p:nvSpPr>
        <p:spPr>
          <a:xfrm>
            <a:off x="6767138" y="474479"/>
            <a:ext cx="504629" cy="656495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4" name="Google Shape;229;p34">
            <a:extLst>
              <a:ext uri="{FF2B5EF4-FFF2-40B4-BE49-F238E27FC236}">
                <a16:creationId xmlns:a16="http://schemas.microsoft.com/office/drawing/2014/main" id="{ADA965EE-F77C-9636-6A89-740A2F043934}"/>
              </a:ext>
            </a:extLst>
          </p:cNvPr>
          <p:cNvSpPr/>
          <p:nvPr/>
        </p:nvSpPr>
        <p:spPr>
          <a:xfrm>
            <a:off x="7720797" y="1874040"/>
            <a:ext cx="697971" cy="387695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621FA5D1-CAD5-F7F8-E9F3-F1EA9D01D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5293963" y="3218732"/>
            <a:ext cx="1901504" cy="133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228;p34">
            <a:extLst>
              <a:ext uri="{FF2B5EF4-FFF2-40B4-BE49-F238E27FC236}">
                <a16:creationId xmlns:a16="http://schemas.microsoft.com/office/drawing/2014/main" id="{C418443A-601A-5813-90E0-F2A9A17E3706}"/>
              </a:ext>
            </a:extLst>
          </p:cNvPr>
          <p:cNvSpPr/>
          <p:nvPr/>
        </p:nvSpPr>
        <p:spPr>
          <a:xfrm rot="19095251">
            <a:off x="4737913" y="3085419"/>
            <a:ext cx="647414" cy="266322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uiExpand="1" build="p"/>
      <p:bldP spid="226" grpId="0" animBg="1"/>
      <p:bldP spid="228" grpId="0" animBg="1"/>
      <p:bldP spid="229" grpId="0" animBg="1"/>
      <p:bldP spid="4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body" idx="1"/>
          </p:nvPr>
        </p:nvSpPr>
        <p:spPr>
          <a:xfrm>
            <a:off x="4908689" y="872732"/>
            <a:ext cx="3502871" cy="1536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200"/>
              </a:spcAft>
              <a:buFontTx/>
              <a:buChar char="-"/>
            </a:pPr>
            <a:r>
              <a:rPr lang="vi-VN" dirty="0"/>
              <a:t>Trong tập </a:t>
            </a:r>
            <a:r>
              <a:rPr lang="vi-VN" dirty="0" err="1"/>
              <a:t>dev</a:t>
            </a:r>
            <a:r>
              <a:rPr lang="vi-VN" dirty="0"/>
              <a:t> có chứa 392 câu gồm 10 nhãn </a:t>
            </a:r>
            <a:r>
              <a:rPr lang="vi-VN" dirty="0" err="1"/>
              <a:t>intent</a:t>
            </a:r>
            <a:r>
              <a:rPr lang="vi-VN" dirty="0"/>
              <a:t> và 24 nhãn </a:t>
            </a:r>
            <a:r>
              <a:rPr lang="vi-VN" dirty="0" err="1"/>
              <a:t>slot</a:t>
            </a:r>
            <a:endParaRPr lang="vi-VN" dirty="0"/>
          </a:p>
          <a:p>
            <a:pPr marL="285750" lvl="0" indent="-285750">
              <a:spcAft>
                <a:spcPts val="1200"/>
              </a:spcAft>
              <a:buFontTx/>
              <a:buChar char="-"/>
            </a:pPr>
            <a:r>
              <a:rPr lang="vi-VN" dirty="0"/>
              <a:t> Chia tập </a:t>
            </a:r>
            <a:r>
              <a:rPr lang="vi-VN" dirty="0" err="1"/>
              <a:t>dev</a:t>
            </a:r>
            <a:r>
              <a:rPr lang="vi-VN" dirty="0"/>
              <a:t> ra thành tập </a:t>
            </a:r>
            <a:r>
              <a:rPr lang="vi-VN" dirty="0" err="1"/>
              <a:t>dev</a:t>
            </a:r>
            <a:r>
              <a:rPr lang="vi-VN" dirty="0"/>
              <a:t> và tập </a:t>
            </a:r>
            <a:r>
              <a:rPr lang="vi-VN" dirty="0" err="1"/>
              <a:t>test</a:t>
            </a:r>
            <a:r>
              <a:rPr lang="vi-VN" dirty="0"/>
              <a:t> với tỷ lệ 8 - 2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sz="2000" dirty="0"/>
          </a:p>
        </p:txBody>
      </p:sp>
      <p:sp>
        <p:nvSpPr>
          <p:cNvPr id="223" name="Google Shape;223;p34"/>
          <p:cNvSpPr txBox="1">
            <a:spLocks noGrp="1"/>
          </p:cNvSpPr>
          <p:nvPr>
            <p:ph type="title"/>
          </p:nvPr>
        </p:nvSpPr>
        <p:spPr>
          <a:xfrm>
            <a:off x="878269" y="711181"/>
            <a:ext cx="35028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n/>
                <a:solidFill>
                  <a:schemeClr val="accent3"/>
                </a:solidFill>
              </a:rPr>
              <a:t>2.1. Chuẩn bị dữ liệu</a:t>
            </a:r>
            <a:endParaRPr dirty="0">
              <a:ln/>
              <a:solidFill>
                <a:schemeClr val="accent3"/>
              </a:solidFill>
            </a:endParaRPr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962025" y="1107842"/>
            <a:ext cx="3305174" cy="1760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22;p34">
            <a:extLst>
              <a:ext uri="{FF2B5EF4-FFF2-40B4-BE49-F238E27FC236}">
                <a16:creationId xmlns:a16="http://schemas.microsoft.com/office/drawing/2014/main" id="{DB443339-DFAB-835E-6CBE-D0028B596383}"/>
              </a:ext>
            </a:extLst>
          </p:cNvPr>
          <p:cNvSpPr txBox="1">
            <a:spLocks/>
          </p:cNvSpPr>
          <p:nvPr/>
        </p:nvSpPr>
        <p:spPr>
          <a:xfrm>
            <a:off x="686160" y="1445806"/>
            <a:ext cx="3581039" cy="9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●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○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■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●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○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■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●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○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Roboto Mono Medium"/>
              <a:buChar char="■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vi-VN" dirty="0"/>
              <a:t>Trong tập </a:t>
            </a:r>
            <a:r>
              <a:rPr lang="vi-VN" dirty="0" err="1"/>
              <a:t>train</a:t>
            </a:r>
            <a:r>
              <a:rPr lang="vi-VN" dirty="0"/>
              <a:t> có chứa 1790 câu gồm 10 nhãn </a:t>
            </a:r>
            <a:r>
              <a:rPr lang="vi-VN" dirty="0" err="1"/>
              <a:t>intent</a:t>
            </a:r>
            <a:r>
              <a:rPr lang="vi-VN" dirty="0"/>
              <a:t> và 23 nhãn </a:t>
            </a:r>
            <a:r>
              <a:rPr lang="vi-VN" dirty="0" err="1"/>
              <a:t>slot</a:t>
            </a:r>
            <a:endParaRPr lang="vi-VN" dirty="0"/>
          </a:p>
          <a:p>
            <a:pPr marL="285750" indent="-285750">
              <a:spcAft>
                <a:spcPts val="1200"/>
              </a:spcAft>
              <a:buFontTx/>
              <a:buChar char="-"/>
            </a:pPr>
            <a:endParaRPr lang="vi-VN" dirty="0"/>
          </a:p>
          <a:p>
            <a:pPr marL="342900" indent="-342900">
              <a:spcAft>
                <a:spcPts val="1600"/>
              </a:spcAft>
              <a:buFontTx/>
              <a:buChar char="-"/>
            </a:pPr>
            <a:endParaRPr lang="vi-VN" sz="2000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96C54DFC-46F8-4F24-68CC-142161014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69" y="2663811"/>
            <a:ext cx="3127965" cy="1706796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C68965E4-A63A-D6A4-D644-18A57596C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3341" y="2663811"/>
            <a:ext cx="3191737" cy="178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4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uiExpand="1" build="p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>
            <a:spLocks noGrp="1"/>
          </p:cNvSpPr>
          <p:nvPr>
            <p:ph type="subTitle" idx="1"/>
          </p:nvPr>
        </p:nvSpPr>
        <p:spPr>
          <a:xfrm>
            <a:off x="2268919" y="2127358"/>
            <a:ext cx="4867275" cy="22510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lnSpc>
                <a:spcPct val="100000"/>
              </a:lnSpc>
              <a:spcAft>
                <a:spcPts val="60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vi-VN" dirty="0"/>
              <a:t>Mô hình </a:t>
            </a:r>
            <a:r>
              <a:rPr lang="vi-VN" dirty="0" err="1"/>
              <a:t>JointBERT+CRF</a:t>
            </a:r>
            <a:r>
              <a:rPr lang="vi-VN" dirty="0"/>
              <a:t> gồm 3 </a:t>
            </a:r>
            <a:r>
              <a:rPr lang="vi-VN" dirty="0" err="1"/>
              <a:t>layers</a:t>
            </a:r>
            <a:r>
              <a:rPr lang="vi-VN" dirty="0"/>
              <a:t>:</a:t>
            </a:r>
          </a:p>
          <a:p>
            <a:pPr marL="731520" lvl="0" indent="-28575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dirty="0"/>
              <a:t>Encoding layer</a:t>
            </a:r>
          </a:p>
          <a:p>
            <a:pPr marL="731520" lvl="0" indent="-28575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dirty="0"/>
              <a:t>Decoding layer of intent detection</a:t>
            </a:r>
          </a:p>
          <a:p>
            <a:pPr marL="731520" lvl="0" indent="-28575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dirty="0"/>
              <a:t>Decoding layer of slot filling</a:t>
            </a:r>
          </a:p>
          <a:p>
            <a:pPr marL="285750" lvl="0" indent="-285750" algn="l">
              <a:lnSpc>
                <a:spcPct val="100000"/>
              </a:lnSpc>
              <a:buClr>
                <a:schemeClr val="dk1"/>
              </a:buClr>
              <a:buSzPts val="1100"/>
              <a:buFontTx/>
              <a:buChar char="-"/>
            </a:pPr>
            <a:endParaRPr lang="vi-VN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vi-VN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vi-VN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223;p34">
            <a:extLst>
              <a:ext uri="{FF2B5EF4-FFF2-40B4-BE49-F238E27FC236}">
                <a16:creationId xmlns:a16="http://schemas.microsoft.com/office/drawing/2014/main" id="{B5B58DB8-28E7-05D6-A00F-9E14DB835E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59880" y="840284"/>
            <a:ext cx="35028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>
                <a:ln/>
                <a:solidFill>
                  <a:schemeClr val="accent3"/>
                </a:solidFill>
              </a:rPr>
              <a:t>2.2. Về </a:t>
            </a:r>
            <a:r>
              <a:rPr lang="vi-VN" sz="3200" dirty="0" err="1">
                <a:ln/>
                <a:solidFill>
                  <a:schemeClr val="accent3"/>
                </a:solidFill>
              </a:rPr>
              <a:t>Model</a:t>
            </a:r>
            <a:endParaRPr sz="3200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Google Shape;224;p34">
            <a:extLst>
              <a:ext uri="{FF2B5EF4-FFF2-40B4-BE49-F238E27FC236}">
                <a16:creationId xmlns:a16="http://schemas.microsoft.com/office/drawing/2014/main" id="{5A9BFECC-FFF9-E8A5-9266-5F80C2A6D905}"/>
              </a:ext>
            </a:extLst>
          </p:cNvPr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3259880" y="1412984"/>
            <a:ext cx="2671762" cy="17603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23;p34">
            <a:extLst>
              <a:ext uri="{FF2B5EF4-FFF2-40B4-BE49-F238E27FC236}">
                <a16:creationId xmlns:a16="http://schemas.microsoft.com/office/drawing/2014/main" id="{F9EBE8F5-C106-6D53-D6F9-F80EBA6669D0}"/>
              </a:ext>
            </a:extLst>
          </p:cNvPr>
          <p:cNvSpPr txBox="1">
            <a:spLocks/>
          </p:cNvSpPr>
          <p:nvPr/>
        </p:nvSpPr>
        <p:spPr>
          <a:xfrm>
            <a:off x="2268919" y="1548254"/>
            <a:ext cx="463670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ncert One"/>
              <a:buNone/>
              <a:defRPr sz="4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vi-VN" sz="2400" dirty="0">
                <a:ln/>
                <a:solidFill>
                  <a:schemeClr val="accent3"/>
                </a:solidFill>
              </a:rPr>
              <a:t>2.2.1. </a:t>
            </a:r>
            <a:r>
              <a:rPr lang="vi-VN" sz="2400" dirty="0" err="1">
                <a:ln/>
                <a:solidFill>
                  <a:schemeClr val="accent3"/>
                </a:solidFill>
              </a:rPr>
              <a:t>Model</a:t>
            </a:r>
            <a:r>
              <a:rPr lang="vi-VN" sz="2400" dirty="0">
                <a:ln/>
                <a:solidFill>
                  <a:schemeClr val="accent3"/>
                </a:solidFill>
              </a:rPr>
              <a:t> </a:t>
            </a:r>
            <a:r>
              <a:rPr lang="vi-VN" sz="2400" dirty="0" err="1">
                <a:ln/>
                <a:solidFill>
                  <a:schemeClr val="accent3"/>
                </a:solidFill>
              </a:rPr>
              <a:t>JointBERT+CRF</a:t>
            </a:r>
            <a:endParaRPr lang="vi-VN" sz="2400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78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2;p34">
            <a:extLst>
              <a:ext uri="{FF2B5EF4-FFF2-40B4-BE49-F238E27FC236}">
                <a16:creationId xmlns:a16="http://schemas.microsoft.com/office/drawing/2014/main" id="{79193F9B-FF07-56B9-DB6E-A65D1F7AAA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00187" y="1325443"/>
            <a:ext cx="7643813" cy="696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ts val="2500"/>
              </a:lnSpc>
              <a:spcAft>
                <a:spcPts val="1200"/>
              </a:spcAft>
              <a:buFontTx/>
              <a:buChar char="-"/>
            </a:pPr>
            <a:r>
              <a:rPr lang="vi-VN" sz="1600" dirty="0" err="1">
                <a:solidFill>
                  <a:srgbClr val="0070C0"/>
                </a:solidFill>
              </a:rPr>
              <a:t>Encoding</a:t>
            </a:r>
            <a:r>
              <a:rPr lang="vi-VN" sz="1600" dirty="0">
                <a:solidFill>
                  <a:srgbClr val="0070C0"/>
                </a:solidFill>
              </a:rPr>
              <a:t> </a:t>
            </a:r>
            <a:r>
              <a:rPr lang="vi-VN" sz="1600" dirty="0" err="1">
                <a:solidFill>
                  <a:srgbClr val="0070C0"/>
                </a:solidFill>
              </a:rPr>
              <a:t>layer</a:t>
            </a:r>
            <a:endParaRPr lang="vi-VN" sz="1600" dirty="0">
              <a:solidFill>
                <a:srgbClr val="0070C0"/>
              </a:solidFill>
            </a:endParaRPr>
          </a:p>
        </p:txBody>
      </p:sp>
      <p:sp>
        <p:nvSpPr>
          <p:cNvPr id="6" name="Google Shape;223;p34">
            <a:extLst>
              <a:ext uri="{FF2B5EF4-FFF2-40B4-BE49-F238E27FC236}">
                <a16:creationId xmlns:a16="http://schemas.microsoft.com/office/drawing/2014/main" id="{11C1037F-1C94-7030-C17A-128710B2C1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36080" y="466393"/>
            <a:ext cx="35028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n/>
                <a:solidFill>
                  <a:schemeClr val="accent3"/>
                </a:solidFill>
              </a:rPr>
              <a:t>2.2. Về </a:t>
            </a:r>
            <a:r>
              <a:rPr lang="vi-VN" dirty="0" err="1">
                <a:ln/>
                <a:solidFill>
                  <a:schemeClr val="accent3"/>
                </a:solidFill>
              </a:rPr>
              <a:t>Model</a:t>
            </a:r>
            <a:endParaRPr dirty="0">
              <a:ln/>
              <a:solidFill>
                <a:schemeClr val="accent3"/>
              </a:solidFill>
            </a:endParaRPr>
          </a:p>
        </p:txBody>
      </p:sp>
      <p:pic>
        <p:nvPicPr>
          <p:cNvPr id="7" name="Google Shape;224;p34">
            <a:extLst>
              <a:ext uri="{FF2B5EF4-FFF2-40B4-BE49-F238E27FC236}">
                <a16:creationId xmlns:a16="http://schemas.microsoft.com/office/drawing/2014/main" id="{CF767D90-19AC-8674-B80D-EB38B919C83B}"/>
              </a:ext>
            </a:extLst>
          </p:cNvPr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10800000">
            <a:off x="3470672" y="891328"/>
            <a:ext cx="2202656" cy="13438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23;p34">
            <a:extLst>
              <a:ext uri="{FF2B5EF4-FFF2-40B4-BE49-F238E27FC236}">
                <a16:creationId xmlns:a16="http://schemas.microsoft.com/office/drawing/2014/main" id="{4BF2B0E6-093B-34F6-3294-A930CD457C4B}"/>
              </a:ext>
            </a:extLst>
          </p:cNvPr>
          <p:cNvSpPr txBox="1">
            <a:spLocks/>
          </p:cNvSpPr>
          <p:nvPr/>
        </p:nvSpPr>
        <p:spPr>
          <a:xfrm>
            <a:off x="1371136" y="1039093"/>
            <a:ext cx="463670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ncert One"/>
              <a:buNone/>
              <a:defRPr sz="4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vi-VN" sz="2000" dirty="0">
                <a:ln/>
                <a:solidFill>
                  <a:schemeClr val="accent3"/>
                </a:solidFill>
              </a:rPr>
              <a:t>2.2.1. </a:t>
            </a:r>
            <a:r>
              <a:rPr lang="vi-VN" sz="2000" dirty="0" err="1">
                <a:ln/>
                <a:solidFill>
                  <a:schemeClr val="accent3"/>
                </a:solidFill>
              </a:rPr>
              <a:t>Model</a:t>
            </a:r>
            <a:r>
              <a:rPr lang="vi-VN" sz="2000" dirty="0">
                <a:ln/>
                <a:solidFill>
                  <a:schemeClr val="accent3"/>
                </a:solidFill>
              </a:rPr>
              <a:t> </a:t>
            </a:r>
            <a:r>
              <a:rPr lang="vi-VN" sz="2000" dirty="0" err="1">
                <a:ln/>
                <a:solidFill>
                  <a:schemeClr val="accent3"/>
                </a:solidFill>
              </a:rPr>
              <a:t>JointBERT+CRF</a:t>
            </a:r>
            <a:endParaRPr lang="vi-VN" sz="2000" dirty="0">
              <a:ln/>
              <a:solidFill>
                <a:schemeClr val="accent3"/>
              </a:solidFill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2C4920E2-3329-3805-91D5-E98411E77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362" y="1898143"/>
            <a:ext cx="5007550" cy="15910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222;p34">
                <a:extLst>
                  <a:ext uri="{FF2B5EF4-FFF2-40B4-BE49-F238E27FC236}">
                    <a16:creationId xmlns:a16="http://schemas.microsoft.com/office/drawing/2014/main" id="{A5C2A46C-DC6F-71E7-9BA9-E5DCEDCF51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78425" y="3489217"/>
                <a:ext cx="6470225" cy="8763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8892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●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1pPr>
                <a:lvl2pPr marL="914400" marR="0" lvl="1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○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2pPr>
                <a:lvl3pPr marL="1371600" marR="0" lvl="2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■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3pPr>
                <a:lvl4pPr marL="1828800" marR="0" lvl="3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●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4pPr>
                <a:lvl5pPr marL="2286000" marR="0" lvl="4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○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5pPr>
                <a:lvl6pPr marL="2743200" marR="0" lvl="5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■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6pPr>
                <a:lvl7pPr marL="3200400" marR="0" lvl="6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●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7pPr>
                <a:lvl8pPr marL="3657600" marR="0" lvl="7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950"/>
                  <a:buFont typeface="Roboto Mono Medium"/>
                  <a:buChar char="○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8pPr>
                <a:lvl9pPr marL="4114800" marR="0" lvl="8" indent="-288925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dk2"/>
                  </a:buClr>
                  <a:buSzPts val="950"/>
                  <a:buFont typeface="Roboto Mono Medium"/>
                  <a:buChar char="■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9pPr>
              </a:lstStyle>
              <a:p>
                <a:pPr marL="285750" indent="-285750">
                  <a:lnSpc>
                    <a:spcPts val="25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sz="3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lang="vi-V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vi-V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 </m:t>
                    </m:r>
                    <m:r>
                      <a:rPr lang="vi-V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𝑃𝑟𝑒𝑡𝑟𝑎𝑖𝑛𝑒𝑑𝐿𝑀</m:t>
                    </m:r>
                    <m:r>
                      <a:rPr lang="vi-V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vi-VN" sz="3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vi-V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vi-V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:</m:t>
                        </m:r>
                        <m:r>
                          <a:rPr lang="vi-V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vi-V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vi-V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vi-V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  <m:r>
                      <a:rPr lang="vi-V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vi-V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vi-VN" sz="1600" dirty="0"/>
                  <a:t>. Trong đó: </a:t>
                </a:r>
                <a:r>
                  <a:rPr lang="vi-VN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</a:t>
                </a:r>
                <a:r>
                  <a:rPr lang="vi-VN" sz="1800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</a:t>
                </a:r>
                <a:r>
                  <a:rPr lang="vi-V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</a:t>
                </a:r>
                <a:r>
                  <a:rPr lang="vi-V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36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vi-VN" sz="3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vi-V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sub>
                        </m:sSub>
                      </m:sup>
                    </m:sSup>
                  </m:oMath>
                </a14:m>
                <a:r>
                  <a:rPr lang="vi-VN" sz="1600" dirty="0"/>
                  <a:t> (1) </a:t>
                </a:r>
              </a:p>
              <a:p>
                <a:pPr marL="285750" indent="-285750">
                  <a:lnSpc>
                    <a:spcPts val="25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vi-VN" sz="1600" dirty="0" err="1"/>
                  <a:t>Model</a:t>
                </a:r>
                <a:r>
                  <a:rPr lang="vi-VN" sz="1600" dirty="0"/>
                  <a:t> sử dụng 2 </a:t>
                </a:r>
                <a:r>
                  <a:rPr lang="vi-VN" sz="1600" dirty="0" err="1"/>
                  <a:t>pre-trained</a:t>
                </a:r>
                <a:r>
                  <a:rPr lang="vi-VN" sz="1600" dirty="0"/>
                  <a:t> LM </a:t>
                </a:r>
                <a:r>
                  <a:rPr lang="vi-VN" sz="1600" dirty="0" err="1"/>
                  <a:t>based</a:t>
                </a:r>
                <a:r>
                  <a:rPr lang="vi-VN" sz="1600" dirty="0"/>
                  <a:t> </a:t>
                </a:r>
                <a:r>
                  <a:rPr lang="vi-VN" sz="1600" dirty="0" err="1"/>
                  <a:t>encoder</a:t>
                </a:r>
                <a:r>
                  <a:rPr lang="vi-VN" sz="1600" dirty="0"/>
                  <a:t> là </a:t>
                </a:r>
                <a:r>
                  <a:rPr lang="vi-VN" sz="1600" dirty="0" err="1"/>
                  <a:t>PhoBERT</a:t>
                </a:r>
                <a:r>
                  <a:rPr lang="vi-VN" sz="1600" dirty="0"/>
                  <a:t> </a:t>
                </a:r>
                <a:r>
                  <a:rPr lang="vi-VN" sz="1600" dirty="0" err="1"/>
                  <a:t>encoder</a:t>
                </a:r>
                <a:r>
                  <a:rPr lang="vi-VN" sz="1600" dirty="0"/>
                  <a:t> và XLM-R </a:t>
                </a:r>
                <a:r>
                  <a:rPr lang="vi-VN" sz="1600" dirty="0" err="1"/>
                  <a:t>encoder</a:t>
                </a:r>
                <a:endParaRPr lang="vi-VN" sz="1600" dirty="0"/>
              </a:p>
            </p:txBody>
          </p:sp>
        </mc:Choice>
        <mc:Fallback xmlns="">
          <p:sp>
            <p:nvSpPr>
              <p:cNvPr id="10" name="Google Shape;222;p34">
                <a:extLst>
                  <a:ext uri="{FF2B5EF4-FFF2-40B4-BE49-F238E27FC236}">
                    <a16:creationId xmlns:a16="http://schemas.microsoft.com/office/drawing/2014/main" id="{A5C2A46C-DC6F-71E7-9BA9-E5DCEDCF5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425" y="3489217"/>
                <a:ext cx="6470225" cy="876359"/>
              </a:xfrm>
              <a:prstGeom prst="rect">
                <a:avLst/>
              </a:prstGeom>
              <a:blipFill>
                <a:blip r:embed="rId4"/>
                <a:stretch>
                  <a:fillRect b="-3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29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theme1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1354</Words>
  <Application>Microsoft Office PowerPoint</Application>
  <PresentationFormat>Trình chiếu Trên màn hình (16:9)</PresentationFormat>
  <Paragraphs>122</Paragraphs>
  <Slides>21</Slides>
  <Notes>5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21</vt:i4>
      </vt:variant>
    </vt:vector>
  </HeadingPairs>
  <TitlesOfParts>
    <vt:vector size="30" baseType="lpstr">
      <vt:lpstr>Wingdings</vt:lpstr>
      <vt:lpstr>Coming Soon</vt:lpstr>
      <vt:lpstr>Concert One</vt:lpstr>
      <vt:lpstr>Roboto Mono Medium</vt:lpstr>
      <vt:lpstr>Congenial SemiBold</vt:lpstr>
      <vt:lpstr>Arial</vt:lpstr>
      <vt:lpstr>Cambria Math</vt:lpstr>
      <vt:lpstr>Calibri</vt:lpstr>
      <vt:lpstr>Notebook Lesson by Slidesgo</vt:lpstr>
      <vt:lpstr>Project 1</vt:lpstr>
      <vt:lpstr>Mục lục</vt:lpstr>
      <vt:lpstr>1. Bài Toán</vt:lpstr>
      <vt:lpstr>1. Bài Toán</vt:lpstr>
      <vt:lpstr>2. Giải quyết bài toán</vt:lpstr>
      <vt:lpstr>2.1. Chuẩn bị dữ liệu</vt:lpstr>
      <vt:lpstr>2.1. Chuẩn bị dữ liệu</vt:lpstr>
      <vt:lpstr>2.2. Về Model</vt:lpstr>
      <vt:lpstr>2.2. Về Model</vt:lpstr>
      <vt:lpstr>2.2. Về Model</vt:lpstr>
      <vt:lpstr>2.2. Về Model</vt:lpstr>
      <vt:lpstr>2.2. Về Model</vt:lpstr>
      <vt:lpstr>2.2. Về Model</vt:lpstr>
      <vt:lpstr>2.2. Về Model</vt:lpstr>
      <vt:lpstr>2.2. Về Model</vt:lpstr>
      <vt:lpstr>2.2. Về Model</vt:lpstr>
      <vt:lpstr>2.2. Về Model</vt:lpstr>
      <vt:lpstr>2.3. Kết quả của mô hình huấn luyện</vt:lpstr>
      <vt:lpstr>2.3. Kết quả của mô hình huấn luyện</vt:lpstr>
      <vt:lpstr>3. Kết quả của bài toán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lý học ứng dụng Chủ đề 8</dc:title>
  <cp:lastModifiedBy>Hoang The Anh 20204508</cp:lastModifiedBy>
  <cp:revision>17</cp:revision>
  <dcterms:modified xsi:type="dcterms:W3CDTF">2023-03-18T07:04:00Z</dcterms:modified>
</cp:coreProperties>
</file>