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27.jpg" ContentType="image/pn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73" r:id="rId3"/>
    <p:sldId id="270" r:id="rId4"/>
    <p:sldId id="257" r:id="rId5"/>
    <p:sldId id="260" r:id="rId6"/>
    <p:sldId id="265" r:id="rId7"/>
    <p:sldId id="261" r:id="rId8"/>
    <p:sldId id="267" r:id="rId9"/>
    <p:sldId id="263" r:id="rId10"/>
    <p:sldId id="268" r:id="rId11"/>
    <p:sldId id="264" r:id="rId12"/>
    <p:sldId id="269" r:id="rId13"/>
    <p:sldId id="266" r:id="rId14"/>
    <p:sldId id="262" r:id="rId15"/>
    <p:sldId id="272"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7" d="100"/>
          <a:sy n="87" d="100"/>
        </p:scale>
        <p:origin x="12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B1D74D-F34B-43D9-89E6-8424A34E9AD9}" type="doc">
      <dgm:prSet loTypeId="urn:microsoft.com/office/officeart/2005/8/layout/cycle2" loCatId="cycle" qsTypeId="urn:microsoft.com/office/officeart/2005/8/quickstyle/simple1" qsCatId="simple" csTypeId="urn:microsoft.com/office/officeart/2005/8/colors/colorful5" csCatId="colorful" phldr="1"/>
      <dgm:spPr/>
      <dgm:t>
        <a:bodyPr/>
        <a:lstStyle/>
        <a:p>
          <a:endParaRPr lang="en-US"/>
        </a:p>
      </dgm:t>
    </dgm:pt>
    <dgm:pt modelId="{971B29BD-2139-4282-9D2C-A09A94DCD53A}">
      <dgm:prSet phldrT="[Text]"/>
      <dgm:spPr/>
      <dgm:t>
        <a:bodyPr/>
        <a:lstStyle/>
        <a:p>
          <a:r>
            <a:rPr lang="en-GB" smtClean="0"/>
            <a:t>2.Nếu kết nối thất bại sẽ tạo 1 Access Point </a:t>
          </a:r>
          <a:endParaRPr lang="en-US"/>
        </a:p>
      </dgm:t>
    </dgm:pt>
    <dgm:pt modelId="{DB6CBB41-0EBE-4C3D-ACFE-6BE3106C79C3}" type="parTrans" cxnId="{E038C654-868C-4FFB-817E-33CA7E0B8235}">
      <dgm:prSet/>
      <dgm:spPr/>
      <dgm:t>
        <a:bodyPr/>
        <a:lstStyle/>
        <a:p>
          <a:endParaRPr lang="en-US"/>
        </a:p>
      </dgm:t>
    </dgm:pt>
    <dgm:pt modelId="{5330C3D3-F9AF-4D67-B626-695EAFB5F34D}" type="sibTrans" cxnId="{E038C654-868C-4FFB-817E-33CA7E0B8235}">
      <dgm:prSet/>
      <dgm:spPr/>
      <dgm:t>
        <a:bodyPr/>
        <a:lstStyle/>
        <a:p>
          <a:endParaRPr lang="en-US"/>
        </a:p>
      </dgm:t>
    </dgm:pt>
    <dgm:pt modelId="{1C931CB1-ECC3-473A-AA32-23C9E6C6C156}">
      <dgm:prSet phldrT="[Text]"/>
      <dgm:spPr/>
      <dgm:t>
        <a:bodyPr/>
        <a:lstStyle/>
        <a:p>
          <a:r>
            <a:rPr lang="en-GB" smtClean="0"/>
            <a:t>3.Client kết nối vào AP, rồi truy cập vào 192.168.4.1</a:t>
          </a:r>
          <a:endParaRPr lang="en-US"/>
        </a:p>
      </dgm:t>
    </dgm:pt>
    <dgm:pt modelId="{512DE9F0-4209-46F5-8B41-6730A3A691BE}" type="parTrans" cxnId="{6713F71A-E2B4-4B39-A55C-83A0B4F2D502}">
      <dgm:prSet/>
      <dgm:spPr/>
      <dgm:t>
        <a:bodyPr/>
        <a:lstStyle/>
        <a:p>
          <a:endParaRPr lang="en-US"/>
        </a:p>
      </dgm:t>
    </dgm:pt>
    <dgm:pt modelId="{D17D584E-7117-4F2A-8748-CEDAE36F3F62}" type="sibTrans" cxnId="{6713F71A-E2B4-4B39-A55C-83A0B4F2D502}">
      <dgm:prSet/>
      <dgm:spPr/>
      <dgm:t>
        <a:bodyPr/>
        <a:lstStyle/>
        <a:p>
          <a:endParaRPr lang="en-US"/>
        </a:p>
      </dgm:t>
    </dgm:pt>
    <dgm:pt modelId="{25D6E647-2C6E-4C59-AF50-30D46C3AEEEA}">
      <dgm:prSet phldrT="[Text]"/>
      <dgm:spPr/>
      <dgm:t>
        <a:bodyPr/>
        <a:lstStyle/>
        <a:p>
          <a:r>
            <a:rPr lang="en-GB" smtClean="0"/>
            <a:t>4.Nhập thông tin mạng wifi</a:t>
          </a:r>
          <a:endParaRPr lang="en-US"/>
        </a:p>
      </dgm:t>
    </dgm:pt>
    <dgm:pt modelId="{E0E14959-584A-42E5-AC8F-678F11EA8B89}" type="parTrans" cxnId="{86F0C078-5BA4-44D0-992E-77E7A893A938}">
      <dgm:prSet/>
      <dgm:spPr/>
      <dgm:t>
        <a:bodyPr/>
        <a:lstStyle/>
        <a:p>
          <a:endParaRPr lang="en-US"/>
        </a:p>
      </dgm:t>
    </dgm:pt>
    <dgm:pt modelId="{2E0366C3-15BF-4F5A-A563-8803A44ED1F5}" type="sibTrans" cxnId="{86F0C078-5BA4-44D0-992E-77E7A893A938}">
      <dgm:prSet/>
      <dgm:spPr/>
      <dgm:t>
        <a:bodyPr/>
        <a:lstStyle/>
        <a:p>
          <a:endParaRPr lang="en-US"/>
        </a:p>
      </dgm:t>
    </dgm:pt>
    <dgm:pt modelId="{0DED4EE9-5D80-4074-AD7A-BED1E400532A}">
      <dgm:prSet phldrT="[Text]"/>
      <dgm:spPr/>
      <dgm:t>
        <a:bodyPr/>
        <a:lstStyle/>
        <a:p>
          <a:r>
            <a:rPr lang="en-GB" smtClean="0"/>
            <a:t>5.ESP Khởi động lại</a:t>
          </a:r>
          <a:endParaRPr lang="en-US"/>
        </a:p>
      </dgm:t>
    </dgm:pt>
    <dgm:pt modelId="{739C5F0C-4F81-4605-B8A9-F6EC9B4EDBB1}" type="parTrans" cxnId="{32F989C4-F648-404B-A33E-D8729772D869}">
      <dgm:prSet/>
      <dgm:spPr/>
      <dgm:t>
        <a:bodyPr/>
        <a:lstStyle/>
        <a:p>
          <a:endParaRPr lang="en-US"/>
        </a:p>
      </dgm:t>
    </dgm:pt>
    <dgm:pt modelId="{1451601C-ACEE-41A2-BE94-11DCB833C88C}" type="sibTrans" cxnId="{32F989C4-F648-404B-A33E-D8729772D869}">
      <dgm:prSet/>
      <dgm:spPr/>
      <dgm:t>
        <a:bodyPr/>
        <a:lstStyle/>
        <a:p>
          <a:endParaRPr lang="en-US"/>
        </a:p>
      </dgm:t>
    </dgm:pt>
    <dgm:pt modelId="{E74821E6-A92C-46DA-AC8E-5769D689D6B7}">
      <dgm:prSet phldrT="[Text]"/>
      <dgm:spPr/>
      <dgm:t>
        <a:bodyPr/>
        <a:lstStyle/>
        <a:p>
          <a:r>
            <a:rPr lang="en-GB" smtClean="0"/>
            <a:t>1.Kết nối với mạng wifi đã lưu</a:t>
          </a:r>
          <a:endParaRPr lang="en-US"/>
        </a:p>
      </dgm:t>
    </dgm:pt>
    <dgm:pt modelId="{5075D573-13E1-4036-9BAA-DCB96E9A6296}" type="parTrans" cxnId="{3B00FE1D-7E05-460B-AE2D-A0DADED3A93C}">
      <dgm:prSet/>
      <dgm:spPr/>
      <dgm:t>
        <a:bodyPr/>
        <a:lstStyle/>
        <a:p>
          <a:endParaRPr lang="en-US"/>
        </a:p>
      </dgm:t>
    </dgm:pt>
    <dgm:pt modelId="{39928E8A-01AF-417B-837D-CD1C39E77E19}" type="sibTrans" cxnId="{3B00FE1D-7E05-460B-AE2D-A0DADED3A93C}">
      <dgm:prSet/>
      <dgm:spPr/>
      <dgm:t>
        <a:bodyPr/>
        <a:lstStyle/>
        <a:p>
          <a:endParaRPr lang="en-US"/>
        </a:p>
      </dgm:t>
    </dgm:pt>
    <dgm:pt modelId="{C0A06CAF-D413-4EC7-B122-F510D0DBFC20}" type="pres">
      <dgm:prSet presAssocID="{A1B1D74D-F34B-43D9-89E6-8424A34E9AD9}" presName="cycle" presStyleCnt="0">
        <dgm:presLayoutVars>
          <dgm:dir/>
          <dgm:resizeHandles val="exact"/>
        </dgm:presLayoutVars>
      </dgm:prSet>
      <dgm:spPr/>
      <dgm:t>
        <a:bodyPr/>
        <a:lstStyle/>
        <a:p>
          <a:endParaRPr lang="en-US"/>
        </a:p>
      </dgm:t>
    </dgm:pt>
    <dgm:pt modelId="{0496D498-0EF0-457D-8B1D-30969B282A79}" type="pres">
      <dgm:prSet presAssocID="{971B29BD-2139-4282-9D2C-A09A94DCD53A}" presName="node" presStyleLbl="node1" presStyleIdx="0" presStyleCnt="5" custScaleX="122584">
        <dgm:presLayoutVars>
          <dgm:bulletEnabled val="1"/>
        </dgm:presLayoutVars>
      </dgm:prSet>
      <dgm:spPr/>
      <dgm:t>
        <a:bodyPr/>
        <a:lstStyle/>
        <a:p>
          <a:endParaRPr lang="en-US"/>
        </a:p>
      </dgm:t>
    </dgm:pt>
    <dgm:pt modelId="{E8A89FAA-4E7A-4EA0-8D41-1396B34B4459}" type="pres">
      <dgm:prSet presAssocID="{5330C3D3-F9AF-4D67-B626-695EAFB5F34D}" presName="sibTrans" presStyleLbl="sibTrans2D1" presStyleIdx="0" presStyleCnt="5"/>
      <dgm:spPr/>
      <dgm:t>
        <a:bodyPr/>
        <a:lstStyle/>
        <a:p>
          <a:endParaRPr lang="en-US"/>
        </a:p>
      </dgm:t>
    </dgm:pt>
    <dgm:pt modelId="{B2B3D01E-3D8D-4EDD-994B-04F316EB342B}" type="pres">
      <dgm:prSet presAssocID="{5330C3D3-F9AF-4D67-B626-695EAFB5F34D}" presName="connectorText" presStyleLbl="sibTrans2D1" presStyleIdx="0" presStyleCnt="5"/>
      <dgm:spPr/>
      <dgm:t>
        <a:bodyPr/>
        <a:lstStyle/>
        <a:p>
          <a:endParaRPr lang="en-US"/>
        </a:p>
      </dgm:t>
    </dgm:pt>
    <dgm:pt modelId="{CB93F43C-BB3F-4052-BFF3-4DCBDF1A7A8B}" type="pres">
      <dgm:prSet presAssocID="{1C931CB1-ECC3-473A-AA32-23C9E6C6C156}" presName="node" presStyleLbl="node1" presStyleIdx="1" presStyleCnt="5" custScaleX="122584">
        <dgm:presLayoutVars>
          <dgm:bulletEnabled val="1"/>
        </dgm:presLayoutVars>
      </dgm:prSet>
      <dgm:spPr/>
      <dgm:t>
        <a:bodyPr/>
        <a:lstStyle/>
        <a:p>
          <a:endParaRPr lang="en-US"/>
        </a:p>
      </dgm:t>
    </dgm:pt>
    <dgm:pt modelId="{78B57092-8481-493E-AA81-465C9C78C9DD}" type="pres">
      <dgm:prSet presAssocID="{D17D584E-7117-4F2A-8748-CEDAE36F3F62}" presName="sibTrans" presStyleLbl="sibTrans2D1" presStyleIdx="1" presStyleCnt="5"/>
      <dgm:spPr/>
      <dgm:t>
        <a:bodyPr/>
        <a:lstStyle/>
        <a:p>
          <a:endParaRPr lang="en-US"/>
        </a:p>
      </dgm:t>
    </dgm:pt>
    <dgm:pt modelId="{DE4BD0EE-EA84-4D3F-B1C0-255580A7F522}" type="pres">
      <dgm:prSet presAssocID="{D17D584E-7117-4F2A-8748-CEDAE36F3F62}" presName="connectorText" presStyleLbl="sibTrans2D1" presStyleIdx="1" presStyleCnt="5"/>
      <dgm:spPr/>
      <dgm:t>
        <a:bodyPr/>
        <a:lstStyle/>
        <a:p>
          <a:endParaRPr lang="en-US"/>
        </a:p>
      </dgm:t>
    </dgm:pt>
    <dgm:pt modelId="{F77ABB9C-8B4B-46D7-B991-2DB218AFF7ED}" type="pres">
      <dgm:prSet presAssocID="{25D6E647-2C6E-4C59-AF50-30D46C3AEEEA}" presName="node" presStyleLbl="node1" presStyleIdx="2" presStyleCnt="5" custScaleX="122584">
        <dgm:presLayoutVars>
          <dgm:bulletEnabled val="1"/>
        </dgm:presLayoutVars>
      </dgm:prSet>
      <dgm:spPr/>
      <dgm:t>
        <a:bodyPr/>
        <a:lstStyle/>
        <a:p>
          <a:endParaRPr lang="en-US"/>
        </a:p>
      </dgm:t>
    </dgm:pt>
    <dgm:pt modelId="{D5CD865F-8384-4EE1-A68B-EBDC2BFFDB3F}" type="pres">
      <dgm:prSet presAssocID="{2E0366C3-15BF-4F5A-A563-8803A44ED1F5}" presName="sibTrans" presStyleLbl="sibTrans2D1" presStyleIdx="2" presStyleCnt="5"/>
      <dgm:spPr/>
      <dgm:t>
        <a:bodyPr/>
        <a:lstStyle/>
        <a:p>
          <a:endParaRPr lang="en-US"/>
        </a:p>
      </dgm:t>
    </dgm:pt>
    <dgm:pt modelId="{3F6D1E26-A815-48E3-888B-66480DA20625}" type="pres">
      <dgm:prSet presAssocID="{2E0366C3-15BF-4F5A-A563-8803A44ED1F5}" presName="connectorText" presStyleLbl="sibTrans2D1" presStyleIdx="2" presStyleCnt="5"/>
      <dgm:spPr/>
      <dgm:t>
        <a:bodyPr/>
        <a:lstStyle/>
        <a:p>
          <a:endParaRPr lang="en-US"/>
        </a:p>
      </dgm:t>
    </dgm:pt>
    <dgm:pt modelId="{7A6B3FCB-FD65-433F-A649-E36FF00B2E90}" type="pres">
      <dgm:prSet presAssocID="{0DED4EE9-5D80-4074-AD7A-BED1E400532A}" presName="node" presStyleLbl="node1" presStyleIdx="3" presStyleCnt="5" custScaleX="122584">
        <dgm:presLayoutVars>
          <dgm:bulletEnabled val="1"/>
        </dgm:presLayoutVars>
      </dgm:prSet>
      <dgm:spPr/>
      <dgm:t>
        <a:bodyPr/>
        <a:lstStyle/>
        <a:p>
          <a:endParaRPr lang="en-US"/>
        </a:p>
      </dgm:t>
    </dgm:pt>
    <dgm:pt modelId="{BFB0BB06-509C-4326-AA0D-82ACB96BBC0B}" type="pres">
      <dgm:prSet presAssocID="{1451601C-ACEE-41A2-BE94-11DCB833C88C}" presName="sibTrans" presStyleLbl="sibTrans2D1" presStyleIdx="3" presStyleCnt="5"/>
      <dgm:spPr/>
      <dgm:t>
        <a:bodyPr/>
        <a:lstStyle/>
        <a:p>
          <a:endParaRPr lang="en-US"/>
        </a:p>
      </dgm:t>
    </dgm:pt>
    <dgm:pt modelId="{96C14BFA-8B23-40F6-839D-4797A1C9A18C}" type="pres">
      <dgm:prSet presAssocID="{1451601C-ACEE-41A2-BE94-11DCB833C88C}" presName="connectorText" presStyleLbl="sibTrans2D1" presStyleIdx="3" presStyleCnt="5"/>
      <dgm:spPr/>
      <dgm:t>
        <a:bodyPr/>
        <a:lstStyle/>
        <a:p>
          <a:endParaRPr lang="en-US"/>
        </a:p>
      </dgm:t>
    </dgm:pt>
    <dgm:pt modelId="{79E9F104-CF6D-4867-9563-471E32427973}" type="pres">
      <dgm:prSet presAssocID="{E74821E6-A92C-46DA-AC8E-5769D689D6B7}" presName="node" presStyleLbl="node1" presStyleIdx="4" presStyleCnt="5" custScaleX="122584">
        <dgm:presLayoutVars>
          <dgm:bulletEnabled val="1"/>
        </dgm:presLayoutVars>
      </dgm:prSet>
      <dgm:spPr/>
      <dgm:t>
        <a:bodyPr/>
        <a:lstStyle/>
        <a:p>
          <a:endParaRPr lang="en-US"/>
        </a:p>
      </dgm:t>
    </dgm:pt>
    <dgm:pt modelId="{4FA03F16-CE98-42A8-B022-EEA41F1A86B7}" type="pres">
      <dgm:prSet presAssocID="{39928E8A-01AF-417B-837D-CD1C39E77E19}" presName="sibTrans" presStyleLbl="sibTrans2D1" presStyleIdx="4" presStyleCnt="5"/>
      <dgm:spPr/>
      <dgm:t>
        <a:bodyPr/>
        <a:lstStyle/>
        <a:p>
          <a:endParaRPr lang="en-US"/>
        </a:p>
      </dgm:t>
    </dgm:pt>
    <dgm:pt modelId="{FFBFE123-0D9F-404E-A108-0EDAFE15DECB}" type="pres">
      <dgm:prSet presAssocID="{39928E8A-01AF-417B-837D-CD1C39E77E19}" presName="connectorText" presStyleLbl="sibTrans2D1" presStyleIdx="4" presStyleCnt="5"/>
      <dgm:spPr/>
      <dgm:t>
        <a:bodyPr/>
        <a:lstStyle/>
        <a:p>
          <a:endParaRPr lang="en-US"/>
        </a:p>
      </dgm:t>
    </dgm:pt>
  </dgm:ptLst>
  <dgm:cxnLst>
    <dgm:cxn modelId="{AE28BDE6-9DCD-4DC7-9EF5-132E884994B4}" type="presOf" srcId="{5330C3D3-F9AF-4D67-B626-695EAFB5F34D}" destId="{E8A89FAA-4E7A-4EA0-8D41-1396B34B4459}" srcOrd="0" destOrd="0" presId="urn:microsoft.com/office/officeart/2005/8/layout/cycle2"/>
    <dgm:cxn modelId="{D2B5F51D-A528-49B9-A6F7-5AAD0A86C2F0}" type="presOf" srcId="{39928E8A-01AF-417B-837D-CD1C39E77E19}" destId="{FFBFE123-0D9F-404E-A108-0EDAFE15DECB}" srcOrd="1" destOrd="0" presId="urn:microsoft.com/office/officeart/2005/8/layout/cycle2"/>
    <dgm:cxn modelId="{9AAFA95A-EB98-46B1-9194-2232151FDC43}" type="presOf" srcId="{2E0366C3-15BF-4F5A-A563-8803A44ED1F5}" destId="{3F6D1E26-A815-48E3-888B-66480DA20625}" srcOrd="1" destOrd="0" presId="urn:microsoft.com/office/officeart/2005/8/layout/cycle2"/>
    <dgm:cxn modelId="{32F989C4-F648-404B-A33E-D8729772D869}" srcId="{A1B1D74D-F34B-43D9-89E6-8424A34E9AD9}" destId="{0DED4EE9-5D80-4074-AD7A-BED1E400532A}" srcOrd="3" destOrd="0" parTransId="{739C5F0C-4F81-4605-B8A9-F6EC9B4EDBB1}" sibTransId="{1451601C-ACEE-41A2-BE94-11DCB833C88C}"/>
    <dgm:cxn modelId="{86F0C078-5BA4-44D0-992E-77E7A893A938}" srcId="{A1B1D74D-F34B-43D9-89E6-8424A34E9AD9}" destId="{25D6E647-2C6E-4C59-AF50-30D46C3AEEEA}" srcOrd="2" destOrd="0" parTransId="{E0E14959-584A-42E5-AC8F-678F11EA8B89}" sibTransId="{2E0366C3-15BF-4F5A-A563-8803A44ED1F5}"/>
    <dgm:cxn modelId="{2F57AEEA-5B34-4A7D-B8A0-12BE1DB77D39}" type="presOf" srcId="{1451601C-ACEE-41A2-BE94-11DCB833C88C}" destId="{BFB0BB06-509C-4326-AA0D-82ACB96BBC0B}" srcOrd="0" destOrd="0" presId="urn:microsoft.com/office/officeart/2005/8/layout/cycle2"/>
    <dgm:cxn modelId="{FDD8DD5B-BC0B-49F9-B884-1494F58FA62A}" type="presOf" srcId="{5330C3D3-F9AF-4D67-B626-695EAFB5F34D}" destId="{B2B3D01E-3D8D-4EDD-994B-04F316EB342B}" srcOrd="1" destOrd="0" presId="urn:microsoft.com/office/officeart/2005/8/layout/cycle2"/>
    <dgm:cxn modelId="{4BC217B6-CB71-429D-A0F8-47B0BA55BA77}" type="presOf" srcId="{1451601C-ACEE-41A2-BE94-11DCB833C88C}" destId="{96C14BFA-8B23-40F6-839D-4797A1C9A18C}" srcOrd="1" destOrd="0" presId="urn:microsoft.com/office/officeart/2005/8/layout/cycle2"/>
    <dgm:cxn modelId="{70BA454C-5D2C-48C0-82A6-CCD445FB942B}" type="presOf" srcId="{25D6E647-2C6E-4C59-AF50-30D46C3AEEEA}" destId="{F77ABB9C-8B4B-46D7-B991-2DB218AFF7ED}" srcOrd="0" destOrd="0" presId="urn:microsoft.com/office/officeart/2005/8/layout/cycle2"/>
    <dgm:cxn modelId="{E038C654-868C-4FFB-817E-33CA7E0B8235}" srcId="{A1B1D74D-F34B-43D9-89E6-8424A34E9AD9}" destId="{971B29BD-2139-4282-9D2C-A09A94DCD53A}" srcOrd="0" destOrd="0" parTransId="{DB6CBB41-0EBE-4C3D-ACFE-6BE3106C79C3}" sibTransId="{5330C3D3-F9AF-4D67-B626-695EAFB5F34D}"/>
    <dgm:cxn modelId="{6BC8C77F-6D76-4CAB-A8E6-7DB309ADCBD5}" type="presOf" srcId="{D17D584E-7117-4F2A-8748-CEDAE36F3F62}" destId="{DE4BD0EE-EA84-4D3F-B1C0-255580A7F522}" srcOrd="1" destOrd="0" presId="urn:microsoft.com/office/officeart/2005/8/layout/cycle2"/>
    <dgm:cxn modelId="{03BA464C-9B3B-4FD4-953B-A38D16C2A850}" type="presOf" srcId="{39928E8A-01AF-417B-837D-CD1C39E77E19}" destId="{4FA03F16-CE98-42A8-B022-EEA41F1A86B7}" srcOrd="0" destOrd="0" presId="urn:microsoft.com/office/officeart/2005/8/layout/cycle2"/>
    <dgm:cxn modelId="{C85DA867-A8B1-4F8D-B5B3-C746AB886D70}" type="presOf" srcId="{A1B1D74D-F34B-43D9-89E6-8424A34E9AD9}" destId="{C0A06CAF-D413-4EC7-B122-F510D0DBFC20}" srcOrd="0" destOrd="0" presId="urn:microsoft.com/office/officeart/2005/8/layout/cycle2"/>
    <dgm:cxn modelId="{64BD4359-5F4E-4F77-847A-42D168E22BB8}" type="presOf" srcId="{D17D584E-7117-4F2A-8748-CEDAE36F3F62}" destId="{78B57092-8481-493E-AA81-465C9C78C9DD}" srcOrd="0" destOrd="0" presId="urn:microsoft.com/office/officeart/2005/8/layout/cycle2"/>
    <dgm:cxn modelId="{FCAA883F-DE8A-4058-BB6F-614F3C5AD38E}" type="presOf" srcId="{2E0366C3-15BF-4F5A-A563-8803A44ED1F5}" destId="{D5CD865F-8384-4EE1-A68B-EBDC2BFFDB3F}" srcOrd="0" destOrd="0" presId="urn:microsoft.com/office/officeart/2005/8/layout/cycle2"/>
    <dgm:cxn modelId="{C6ABFCC0-52B0-447A-BA0E-D6E33328130E}" type="presOf" srcId="{971B29BD-2139-4282-9D2C-A09A94DCD53A}" destId="{0496D498-0EF0-457D-8B1D-30969B282A79}" srcOrd="0" destOrd="0" presId="urn:microsoft.com/office/officeart/2005/8/layout/cycle2"/>
    <dgm:cxn modelId="{6713F71A-E2B4-4B39-A55C-83A0B4F2D502}" srcId="{A1B1D74D-F34B-43D9-89E6-8424A34E9AD9}" destId="{1C931CB1-ECC3-473A-AA32-23C9E6C6C156}" srcOrd="1" destOrd="0" parTransId="{512DE9F0-4209-46F5-8B41-6730A3A691BE}" sibTransId="{D17D584E-7117-4F2A-8748-CEDAE36F3F62}"/>
    <dgm:cxn modelId="{F1C830E1-30BC-4202-9340-4473CA03DFFE}" type="presOf" srcId="{E74821E6-A92C-46DA-AC8E-5769D689D6B7}" destId="{79E9F104-CF6D-4867-9563-471E32427973}" srcOrd="0" destOrd="0" presId="urn:microsoft.com/office/officeart/2005/8/layout/cycle2"/>
    <dgm:cxn modelId="{6A36AF38-454F-4EEE-BFBD-4453E85E0BF3}" type="presOf" srcId="{1C931CB1-ECC3-473A-AA32-23C9E6C6C156}" destId="{CB93F43C-BB3F-4052-BFF3-4DCBDF1A7A8B}" srcOrd="0" destOrd="0" presId="urn:microsoft.com/office/officeart/2005/8/layout/cycle2"/>
    <dgm:cxn modelId="{3B00FE1D-7E05-460B-AE2D-A0DADED3A93C}" srcId="{A1B1D74D-F34B-43D9-89E6-8424A34E9AD9}" destId="{E74821E6-A92C-46DA-AC8E-5769D689D6B7}" srcOrd="4" destOrd="0" parTransId="{5075D573-13E1-4036-9BAA-DCB96E9A6296}" sibTransId="{39928E8A-01AF-417B-837D-CD1C39E77E19}"/>
    <dgm:cxn modelId="{AE7DEC7B-7B92-40D7-9611-47C54FB6EBA6}" type="presOf" srcId="{0DED4EE9-5D80-4074-AD7A-BED1E400532A}" destId="{7A6B3FCB-FD65-433F-A649-E36FF00B2E90}" srcOrd="0" destOrd="0" presId="urn:microsoft.com/office/officeart/2005/8/layout/cycle2"/>
    <dgm:cxn modelId="{538948FF-BFF6-457A-BD72-E1FD1F2D0366}" type="presParOf" srcId="{C0A06CAF-D413-4EC7-B122-F510D0DBFC20}" destId="{0496D498-0EF0-457D-8B1D-30969B282A79}" srcOrd="0" destOrd="0" presId="urn:microsoft.com/office/officeart/2005/8/layout/cycle2"/>
    <dgm:cxn modelId="{37724A0B-A2F0-40F6-A403-BF14E3AE1864}" type="presParOf" srcId="{C0A06CAF-D413-4EC7-B122-F510D0DBFC20}" destId="{E8A89FAA-4E7A-4EA0-8D41-1396B34B4459}" srcOrd="1" destOrd="0" presId="urn:microsoft.com/office/officeart/2005/8/layout/cycle2"/>
    <dgm:cxn modelId="{5859750D-9F7D-48B5-9876-E4E793DAC339}" type="presParOf" srcId="{E8A89FAA-4E7A-4EA0-8D41-1396B34B4459}" destId="{B2B3D01E-3D8D-4EDD-994B-04F316EB342B}" srcOrd="0" destOrd="0" presId="urn:microsoft.com/office/officeart/2005/8/layout/cycle2"/>
    <dgm:cxn modelId="{8800A90F-04F6-45A5-81EF-975173687ADC}" type="presParOf" srcId="{C0A06CAF-D413-4EC7-B122-F510D0DBFC20}" destId="{CB93F43C-BB3F-4052-BFF3-4DCBDF1A7A8B}" srcOrd="2" destOrd="0" presId="urn:microsoft.com/office/officeart/2005/8/layout/cycle2"/>
    <dgm:cxn modelId="{DE2066CE-84FE-4AF8-988A-4A945AFD076A}" type="presParOf" srcId="{C0A06CAF-D413-4EC7-B122-F510D0DBFC20}" destId="{78B57092-8481-493E-AA81-465C9C78C9DD}" srcOrd="3" destOrd="0" presId="urn:microsoft.com/office/officeart/2005/8/layout/cycle2"/>
    <dgm:cxn modelId="{E6E4A8E4-3F24-4AB5-91E0-A372492E2C64}" type="presParOf" srcId="{78B57092-8481-493E-AA81-465C9C78C9DD}" destId="{DE4BD0EE-EA84-4D3F-B1C0-255580A7F522}" srcOrd="0" destOrd="0" presId="urn:microsoft.com/office/officeart/2005/8/layout/cycle2"/>
    <dgm:cxn modelId="{2AB951D8-80F0-4838-BBBF-71D7AA3648ED}" type="presParOf" srcId="{C0A06CAF-D413-4EC7-B122-F510D0DBFC20}" destId="{F77ABB9C-8B4B-46D7-B991-2DB218AFF7ED}" srcOrd="4" destOrd="0" presId="urn:microsoft.com/office/officeart/2005/8/layout/cycle2"/>
    <dgm:cxn modelId="{1A750134-CB8D-45E2-95B1-DF0042EFC239}" type="presParOf" srcId="{C0A06CAF-D413-4EC7-B122-F510D0DBFC20}" destId="{D5CD865F-8384-4EE1-A68B-EBDC2BFFDB3F}" srcOrd="5" destOrd="0" presId="urn:microsoft.com/office/officeart/2005/8/layout/cycle2"/>
    <dgm:cxn modelId="{11C557C4-9A88-4541-A917-9ECEDCF06957}" type="presParOf" srcId="{D5CD865F-8384-4EE1-A68B-EBDC2BFFDB3F}" destId="{3F6D1E26-A815-48E3-888B-66480DA20625}" srcOrd="0" destOrd="0" presId="urn:microsoft.com/office/officeart/2005/8/layout/cycle2"/>
    <dgm:cxn modelId="{BBADBAD2-ABF2-4911-BAD1-CC3DED7B4E32}" type="presParOf" srcId="{C0A06CAF-D413-4EC7-B122-F510D0DBFC20}" destId="{7A6B3FCB-FD65-433F-A649-E36FF00B2E90}" srcOrd="6" destOrd="0" presId="urn:microsoft.com/office/officeart/2005/8/layout/cycle2"/>
    <dgm:cxn modelId="{CEEB7CC1-F3A8-43F3-930A-90CD7C6A74B9}" type="presParOf" srcId="{C0A06CAF-D413-4EC7-B122-F510D0DBFC20}" destId="{BFB0BB06-509C-4326-AA0D-82ACB96BBC0B}" srcOrd="7" destOrd="0" presId="urn:microsoft.com/office/officeart/2005/8/layout/cycle2"/>
    <dgm:cxn modelId="{628B5322-6BDC-4754-A02A-E8A5EA0FE4B7}" type="presParOf" srcId="{BFB0BB06-509C-4326-AA0D-82ACB96BBC0B}" destId="{96C14BFA-8B23-40F6-839D-4797A1C9A18C}" srcOrd="0" destOrd="0" presId="urn:microsoft.com/office/officeart/2005/8/layout/cycle2"/>
    <dgm:cxn modelId="{45B3CBA2-2DCF-43EC-8458-D1B30D4759A3}" type="presParOf" srcId="{C0A06CAF-D413-4EC7-B122-F510D0DBFC20}" destId="{79E9F104-CF6D-4867-9563-471E32427973}" srcOrd="8" destOrd="0" presId="urn:microsoft.com/office/officeart/2005/8/layout/cycle2"/>
    <dgm:cxn modelId="{F4C2AEAA-E71D-4EB1-BA4C-081E216FDDB0}" type="presParOf" srcId="{C0A06CAF-D413-4EC7-B122-F510D0DBFC20}" destId="{4FA03F16-CE98-42A8-B022-EEA41F1A86B7}" srcOrd="9" destOrd="0" presId="urn:microsoft.com/office/officeart/2005/8/layout/cycle2"/>
    <dgm:cxn modelId="{BF8887FD-B38B-4A28-825F-73536B34D710}" type="presParOf" srcId="{4FA03F16-CE98-42A8-B022-EEA41F1A86B7}" destId="{FFBFE123-0D9F-404E-A108-0EDAFE15DECB}"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96D498-0EF0-457D-8B1D-30969B282A79}">
      <dsp:nvSpPr>
        <dsp:cNvPr id="0" name=""/>
        <dsp:cNvSpPr/>
      </dsp:nvSpPr>
      <dsp:spPr>
        <a:xfrm>
          <a:off x="2653874" y="463"/>
          <a:ext cx="1737354" cy="1417276"/>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GB" sz="1600" kern="1200" smtClean="0"/>
            <a:t>2.Nếu kết nối thất bại sẽ tạo 1 Access Point </a:t>
          </a:r>
          <a:endParaRPr lang="en-US" sz="1600" kern="1200"/>
        </a:p>
      </dsp:txBody>
      <dsp:txXfrm>
        <a:off x="2908304" y="208018"/>
        <a:ext cx="1228494" cy="1002166"/>
      </dsp:txXfrm>
    </dsp:sp>
    <dsp:sp modelId="{E8A89FAA-4E7A-4EA0-8D41-1396B34B4459}">
      <dsp:nvSpPr>
        <dsp:cNvPr id="0" name=""/>
        <dsp:cNvSpPr/>
      </dsp:nvSpPr>
      <dsp:spPr>
        <a:xfrm rot="2160000">
          <a:off x="4238356" y="1091435"/>
          <a:ext cx="279230" cy="47833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4246355" y="1162482"/>
        <a:ext cx="195461" cy="286998"/>
      </dsp:txXfrm>
    </dsp:sp>
    <dsp:sp modelId="{CB93F43C-BB3F-4052-BFF3-4DCBDF1A7A8B}">
      <dsp:nvSpPr>
        <dsp:cNvPr id="0" name=""/>
        <dsp:cNvSpPr/>
      </dsp:nvSpPr>
      <dsp:spPr>
        <a:xfrm>
          <a:off x="4377501" y="1252751"/>
          <a:ext cx="1737354" cy="1417276"/>
        </a:xfrm>
        <a:prstGeom prst="ellipse">
          <a:avLst/>
        </a:prstGeom>
        <a:solidFill>
          <a:schemeClr val="accent5">
            <a:hueOff val="-1838336"/>
            <a:satOff val="-2557"/>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GB" sz="1600" kern="1200" smtClean="0"/>
            <a:t>3.Client kết nối vào AP, rồi truy cập vào 192.168.4.1</a:t>
          </a:r>
          <a:endParaRPr lang="en-US" sz="1600" kern="1200"/>
        </a:p>
      </dsp:txBody>
      <dsp:txXfrm>
        <a:off x="4631931" y="1460306"/>
        <a:ext cx="1228494" cy="1002166"/>
      </dsp:txXfrm>
    </dsp:sp>
    <dsp:sp modelId="{78B57092-8481-493E-AA81-465C9C78C9DD}">
      <dsp:nvSpPr>
        <dsp:cNvPr id="0" name=""/>
        <dsp:cNvSpPr/>
      </dsp:nvSpPr>
      <dsp:spPr>
        <a:xfrm rot="6480000">
          <a:off x="4737330" y="2725502"/>
          <a:ext cx="365725" cy="478330"/>
        </a:xfrm>
        <a:prstGeom prst="rightArrow">
          <a:avLst>
            <a:gd name="adj1" fmla="val 60000"/>
            <a:gd name="adj2" fmla="val 50000"/>
          </a:avLst>
        </a:prstGeom>
        <a:solidFill>
          <a:schemeClr val="accent5">
            <a:hueOff val="-1838336"/>
            <a:satOff val="-2557"/>
            <a:lumOff val="-98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0800000">
        <a:off x="4809141" y="2768994"/>
        <a:ext cx="256008" cy="286998"/>
      </dsp:txXfrm>
    </dsp:sp>
    <dsp:sp modelId="{F77ABB9C-8B4B-46D7-B991-2DB218AFF7ED}">
      <dsp:nvSpPr>
        <dsp:cNvPr id="0" name=""/>
        <dsp:cNvSpPr/>
      </dsp:nvSpPr>
      <dsp:spPr>
        <a:xfrm>
          <a:off x="3719134" y="3278995"/>
          <a:ext cx="1737354" cy="1417276"/>
        </a:xfrm>
        <a:prstGeom prst="ellipse">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GB" sz="1600" kern="1200" smtClean="0"/>
            <a:t>4.Nhập thông tin mạng wifi</a:t>
          </a:r>
          <a:endParaRPr lang="en-US" sz="1600" kern="1200"/>
        </a:p>
      </dsp:txBody>
      <dsp:txXfrm>
        <a:off x="3973564" y="3486550"/>
        <a:ext cx="1228494" cy="1002166"/>
      </dsp:txXfrm>
    </dsp:sp>
    <dsp:sp modelId="{D5CD865F-8384-4EE1-A68B-EBDC2BFFDB3F}">
      <dsp:nvSpPr>
        <dsp:cNvPr id="0" name=""/>
        <dsp:cNvSpPr/>
      </dsp:nvSpPr>
      <dsp:spPr>
        <a:xfrm rot="10800000">
          <a:off x="3424260" y="3748468"/>
          <a:ext cx="208377" cy="478330"/>
        </a:xfrm>
        <a:prstGeom prst="rightArrow">
          <a:avLst>
            <a:gd name="adj1" fmla="val 60000"/>
            <a:gd name="adj2" fmla="val 50000"/>
          </a:avLst>
        </a:prstGeom>
        <a:solidFill>
          <a:schemeClr val="accent5">
            <a:hueOff val="-3676672"/>
            <a:satOff val="-5114"/>
            <a:lumOff val="-196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0800000">
        <a:off x="3486773" y="3844134"/>
        <a:ext cx="145864" cy="286998"/>
      </dsp:txXfrm>
    </dsp:sp>
    <dsp:sp modelId="{7A6B3FCB-FD65-433F-A649-E36FF00B2E90}">
      <dsp:nvSpPr>
        <dsp:cNvPr id="0" name=""/>
        <dsp:cNvSpPr/>
      </dsp:nvSpPr>
      <dsp:spPr>
        <a:xfrm>
          <a:off x="1588614" y="3278995"/>
          <a:ext cx="1737354" cy="1417276"/>
        </a:xfrm>
        <a:prstGeom prst="ellipse">
          <a:avLst/>
        </a:prstGeom>
        <a:solidFill>
          <a:schemeClr val="accent5">
            <a:hueOff val="-5515009"/>
            <a:satOff val="-7671"/>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GB" sz="1600" kern="1200" smtClean="0"/>
            <a:t>5.ESP Khởi động lại</a:t>
          </a:r>
          <a:endParaRPr lang="en-US" sz="1600" kern="1200"/>
        </a:p>
      </dsp:txBody>
      <dsp:txXfrm>
        <a:off x="1843044" y="3486550"/>
        <a:ext cx="1228494" cy="1002166"/>
      </dsp:txXfrm>
    </dsp:sp>
    <dsp:sp modelId="{BFB0BB06-509C-4326-AA0D-82ACB96BBC0B}">
      <dsp:nvSpPr>
        <dsp:cNvPr id="0" name=""/>
        <dsp:cNvSpPr/>
      </dsp:nvSpPr>
      <dsp:spPr>
        <a:xfrm rot="15120000">
          <a:off x="1948444" y="2745190"/>
          <a:ext cx="365725" cy="478330"/>
        </a:xfrm>
        <a:prstGeom prst="rightArrow">
          <a:avLst>
            <a:gd name="adj1" fmla="val 60000"/>
            <a:gd name="adj2" fmla="val 50000"/>
          </a:avLst>
        </a:prstGeom>
        <a:solidFill>
          <a:schemeClr val="accent5">
            <a:hueOff val="-5515009"/>
            <a:satOff val="-7671"/>
            <a:lumOff val="-294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0800000">
        <a:off x="2020255" y="2893030"/>
        <a:ext cx="256008" cy="286998"/>
      </dsp:txXfrm>
    </dsp:sp>
    <dsp:sp modelId="{79E9F104-CF6D-4867-9563-471E32427973}">
      <dsp:nvSpPr>
        <dsp:cNvPr id="0" name=""/>
        <dsp:cNvSpPr/>
      </dsp:nvSpPr>
      <dsp:spPr>
        <a:xfrm>
          <a:off x="930248" y="1252751"/>
          <a:ext cx="1737354" cy="1417276"/>
        </a:xfrm>
        <a:prstGeom prst="ellipse">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GB" sz="1600" kern="1200" smtClean="0"/>
            <a:t>1.Kết nối với mạng wifi đã lưu</a:t>
          </a:r>
          <a:endParaRPr lang="en-US" sz="1600" kern="1200"/>
        </a:p>
      </dsp:txBody>
      <dsp:txXfrm>
        <a:off x="1184678" y="1460306"/>
        <a:ext cx="1228494" cy="1002166"/>
      </dsp:txXfrm>
    </dsp:sp>
    <dsp:sp modelId="{4FA03F16-CE98-42A8-B022-EEA41F1A86B7}">
      <dsp:nvSpPr>
        <dsp:cNvPr id="0" name=""/>
        <dsp:cNvSpPr/>
      </dsp:nvSpPr>
      <dsp:spPr>
        <a:xfrm rot="19440000">
          <a:off x="2514730" y="1100725"/>
          <a:ext cx="279230" cy="478330"/>
        </a:xfrm>
        <a:prstGeom prst="rightArrow">
          <a:avLst>
            <a:gd name="adj1" fmla="val 60000"/>
            <a:gd name="adj2" fmla="val 50000"/>
          </a:avLst>
        </a:prstGeom>
        <a:solidFill>
          <a:schemeClr val="accent5">
            <a:hueOff val="-7353344"/>
            <a:satOff val="-10228"/>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2522729" y="1221010"/>
        <a:ext cx="195461" cy="286998"/>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3B2E93-D68B-4EEE-8105-EFFD1C3086A8}"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D094B1-92A7-4706-AB31-28AA35ADDDF8}" type="slidenum">
              <a:rPr lang="en-US" smtClean="0"/>
              <a:t>‹#›</a:t>
            </a:fld>
            <a:endParaRPr lang="en-US"/>
          </a:p>
        </p:txBody>
      </p:sp>
    </p:spTree>
    <p:extLst>
      <p:ext uri="{BB962C8B-B14F-4D97-AF65-F5344CB8AC3E}">
        <p14:creationId xmlns:p14="http://schemas.microsoft.com/office/powerpoint/2010/main" val="3909436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3B2E93-D68B-4EEE-8105-EFFD1C3086A8}"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D094B1-92A7-4706-AB31-28AA35ADDDF8}" type="slidenum">
              <a:rPr lang="en-US" smtClean="0"/>
              <a:t>‹#›</a:t>
            </a:fld>
            <a:endParaRPr lang="en-US"/>
          </a:p>
        </p:txBody>
      </p:sp>
    </p:spTree>
    <p:extLst>
      <p:ext uri="{BB962C8B-B14F-4D97-AF65-F5344CB8AC3E}">
        <p14:creationId xmlns:p14="http://schemas.microsoft.com/office/powerpoint/2010/main" val="2069251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3B2E93-D68B-4EEE-8105-EFFD1C3086A8}"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D094B1-92A7-4706-AB31-28AA35ADDDF8}" type="slidenum">
              <a:rPr lang="en-US" smtClean="0"/>
              <a:t>‹#›</a:t>
            </a:fld>
            <a:endParaRPr lang="en-US"/>
          </a:p>
        </p:txBody>
      </p:sp>
    </p:spTree>
    <p:extLst>
      <p:ext uri="{BB962C8B-B14F-4D97-AF65-F5344CB8AC3E}">
        <p14:creationId xmlns:p14="http://schemas.microsoft.com/office/powerpoint/2010/main" val="3639383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3B2E93-D68B-4EEE-8105-EFFD1C3086A8}"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D094B1-92A7-4706-AB31-28AA35ADDDF8}" type="slidenum">
              <a:rPr lang="en-US" smtClean="0"/>
              <a:t>‹#›</a:t>
            </a:fld>
            <a:endParaRPr lang="en-US"/>
          </a:p>
        </p:txBody>
      </p:sp>
    </p:spTree>
    <p:extLst>
      <p:ext uri="{BB962C8B-B14F-4D97-AF65-F5344CB8AC3E}">
        <p14:creationId xmlns:p14="http://schemas.microsoft.com/office/powerpoint/2010/main" val="3415630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3B2E93-D68B-4EEE-8105-EFFD1C3086A8}"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D094B1-92A7-4706-AB31-28AA35ADDDF8}" type="slidenum">
              <a:rPr lang="en-US" smtClean="0"/>
              <a:t>‹#›</a:t>
            </a:fld>
            <a:endParaRPr lang="en-US"/>
          </a:p>
        </p:txBody>
      </p:sp>
    </p:spTree>
    <p:extLst>
      <p:ext uri="{BB962C8B-B14F-4D97-AF65-F5344CB8AC3E}">
        <p14:creationId xmlns:p14="http://schemas.microsoft.com/office/powerpoint/2010/main" val="323854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3B2E93-D68B-4EEE-8105-EFFD1C3086A8}"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D094B1-92A7-4706-AB31-28AA35ADDDF8}" type="slidenum">
              <a:rPr lang="en-US" smtClean="0"/>
              <a:t>‹#›</a:t>
            </a:fld>
            <a:endParaRPr lang="en-US"/>
          </a:p>
        </p:txBody>
      </p:sp>
    </p:spTree>
    <p:extLst>
      <p:ext uri="{BB962C8B-B14F-4D97-AF65-F5344CB8AC3E}">
        <p14:creationId xmlns:p14="http://schemas.microsoft.com/office/powerpoint/2010/main" val="4159188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3B2E93-D68B-4EEE-8105-EFFD1C3086A8}" type="datetimeFigureOut">
              <a:rPr lang="en-US" smtClean="0"/>
              <a:t>5/28/2019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D094B1-92A7-4706-AB31-28AA35ADDDF8}" type="slidenum">
              <a:rPr lang="en-US" smtClean="0"/>
              <a:t>‹#›</a:t>
            </a:fld>
            <a:endParaRPr lang="en-US"/>
          </a:p>
        </p:txBody>
      </p:sp>
    </p:spTree>
    <p:extLst>
      <p:ext uri="{BB962C8B-B14F-4D97-AF65-F5344CB8AC3E}">
        <p14:creationId xmlns:p14="http://schemas.microsoft.com/office/powerpoint/2010/main" val="3710398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3B2E93-D68B-4EEE-8105-EFFD1C3086A8}" type="datetimeFigureOut">
              <a:rPr lang="en-US" smtClean="0"/>
              <a:t>5/28/2019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D094B1-92A7-4706-AB31-28AA35ADDDF8}" type="slidenum">
              <a:rPr lang="en-US" smtClean="0"/>
              <a:t>‹#›</a:t>
            </a:fld>
            <a:endParaRPr lang="en-US"/>
          </a:p>
        </p:txBody>
      </p:sp>
    </p:spTree>
    <p:extLst>
      <p:ext uri="{BB962C8B-B14F-4D97-AF65-F5344CB8AC3E}">
        <p14:creationId xmlns:p14="http://schemas.microsoft.com/office/powerpoint/2010/main" val="1588986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3B2E93-D68B-4EEE-8105-EFFD1C3086A8}" type="datetimeFigureOut">
              <a:rPr lang="en-US" smtClean="0"/>
              <a:t>5/28/2019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D094B1-92A7-4706-AB31-28AA35ADDDF8}" type="slidenum">
              <a:rPr lang="en-US" smtClean="0"/>
              <a:t>‹#›</a:t>
            </a:fld>
            <a:endParaRPr lang="en-US"/>
          </a:p>
        </p:txBody>
      </p:sp>
    </p:spTree>
    <p:extLst>
      <p:ext uri="{BB962C8B-B14F-4D97-AF65-F5344CB8AC3E}">
        <p14:creationId xmlns:p14="http://schemas.microsoft.com/office/powerpoint/2010/main" val="2059046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03B2E93-D68B-4EEE-8105-EFFD1C3086A8}"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D094B1-92A7-4706-AB31-28AA35ADDDF8}" type="slidenum">
              <a:rPr lang="en-US" smtClean="0"/>
              <a:t>‹#›</a:t>
            </a:fld>
            <a:endParaRPr lang="en-US"/>
          </a:p>
        </p:txBody>
      </p:sp>
    </p:spTree>
    <p:extLst>
      <p:ext uri="{BB962C8B-B14F-4D97-AF65-F5344CB8AC3E}">
        <p14:creationId xmlns:p14="http://schemas.microsoft.com/office/powerpoint/2010/main" val="1042619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03B2E93-D68B-4EEE-8105-EFFD1C3086A8}"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D094B1-92A7-4706-AB31-28AA35ADDDF8}" type="slidenum">
              <a:rPr lang="en-US" smtClean="0"/>
              <a:t>‹#›</a:t>
            </a:fld>
            <a:endParaRPr lang="en-US"/>
          </a:p>
        </p:txBody>
      </p:sp>
    </p:spTree>
    <p:extLst>
      <p:ext uri="{BB962C8B-B14F-4D97-AF65-F5344CB8AC3E}">
        <p14:creationId xmlns:p14="http://schemas.microsoft.com/office/powerpoint/2010/main" val="2764307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3B2E93-D68B-4EEE-8105-EFFD1C3086A8}" type="datetimeFigureOut">
              <a:rPr lang="en-US" smtClean="0"/>
              <a:t>5/28/2019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D094B1-92A7-4706-AB31-28AA35ADDDF8}" type="slidenum">
              <a:rPr lang="en-US" smtClean="0"/>
              <a:t>‹#›</a:t>
            </a:fld>
            <a:endParaRPr lang="en-US"/>
          </a:p>
        </p:txBody>
      </p:sp>
    </p:spTree>
    <p:extLst>
      <p:ext uri="{BB962C8B-B14F-4D97-AF65-F5344CB8AC3E}">
        <p14:creationId xmlns:p14="http://schemas.microsoft.com/office/powerpoint/2010/main" val="3664797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7.jp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2.jp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34819" y="2531166"/>
            <a:ext cx="8772939" cy="646331"/>
          </a:xfrm>
          <a:prstGeom prst="rect">
            <a:avLst/>
          </a:prstGeom>
          <a:noFill/>
        </p:spPr>
        <p:txBody>
          <a:bodyPr wrap="square" rtlCol="0">
            <a:spAutoFit/>
          </a:bodyPr>
          <a:lstStyle/>
          <a:p>
            <a:pPr algn="ctr"/>
            <a:r>
              <a:rPr lang="en-GB" sz="3600" b="1" smtClean="0">
                <a:latin typeface="Times New Roman" panose="02020603050405020304" pitchFamily="18" charset="0"/>
                <a:cs typeface="Times New Roman" panose="02020603050405020304" pitchFamily="18" charset="0"/>
              </a:rPr>
              <a:t>BÁO CÁO KHÓA LUẬN TỐT NGHIỆP</a:t>
            </a:r>
            <a:endParaRPr lang="en-US" sz="3600" b="1">
              <a:latin typeface="Times New Roman" panose="02020603050405020304" pitchFamily="18" charset="0"/>
              <a:cs typeface="Times New Roman" panose="02020603050405020304" pitchFamily="18" charset="0"/>
            </a:endParaRPr>
          </a:p>
        </p:txBody>
      </p:sp>
      <p:sp>
        <p:nvSpPr>
          <p:cNvPr id="3" name="TextBox 2"/>
          <p:cNvSpPr txBox="1"/>
          <p:nvPr/>
        </p:nvSpPr>
        <p:spPr>
          <a:xfrm>
            <a:off x="1139687" y="3458818"/>
            <a:ext cx="10098156" cy="1200329"/>
          </a:xfrm>
          <a:prstGeom prst="rect">
            <a:avLst/>
          </a:prstGeom>
          <a:noFill/>
        </p:spPr>
        <p:txBody>
          <a:bodyPr wrap="square" rtlCol="0">
            <a:spAutoFit/>
          </a:bodyPr>
          <a:lstStyle/>
          <a:p>
            <a:pPr algn="ctr"/>
            <a:r>
              <a:rPr lang="en-GB" sz="3600" b="1" smtClean="0">
                <a:latin typeface="Times New Roman" panose="02020603050405020304" pitchFamily="18" charset="0"/>
                <a:cs typeface="Times New Roman" panose="02020603050405020304" pitchFamily="18" charset="0"/>
              </a:rPr>
              <a:t>HỆ THỐNG TRỒNG RAU THỦY CANH ỨNG DỤNG IOT</a:t>
            </a:r>
            <a:endParaRPr lang="en-US" sz="3600" b="1">
              <a:latin typeface="Times New Roman" panose="02020603050405020304" pitchFamily="18" charset="0"/>
              <a:cs typeface="Times New Roman" panose="02020603050405020304" pitchFamily="18" charset="0"/>
            </a:endParaRPr>
          </a:p>
        </p:txBody>
      </p:sp>
      <p:sp>
        <p:nvSpPr>
          <p:cNvPr id="5" name="TextBox 4"/>
          <p:cNvSpPr txBox="1"/>
          <p:nvPr/>
        </p:nvSpPr>
        <p:spPr>
          <a:xfrm>
            <a:off x="8083826" y="5406886"/>
            <a:ext cx="4108174" cy="923330"/>
          </a:xfrm>
          <a:prstGeom prst="rect">
            <a:avLst/>
          </a:prstGeom>
          <a:noFill/>
        </p:spPr>
        <p:txBody>
          <a:bodyPr wrap="square" rtlCol="0">
            <a:spAutoFit/>
          </a:bodyPr>
          <a:lstStyle/>
          <a:p>
            <a:r>
              <a:rPr lang="en-GB" b="1" smtClean="0">
                <a:latin typeface="Times New Roman" panose="02020603050405020304" pitchFamily="18" charset="0"/>
                <a:cs typeface="Times New Roman" panose="02020603050405020304" pitchFamily="18" charset="0"/>
              </a:rPr>
              <a:t>GVHD: Ths Phạm Thái Khanh</a:t>
            </a:r>
          </a:p>
          <a:p>
            <a:r>
              <a:rPr lang="en-GB" b="1" smtClean="0">
                <a:latin typeface="Times New Roman" panose="02020603050405020304" pitchFamily="18" charset="0"/>
                <a:cs typeface="Times New Roman" panose="02020603050405020304" pitchFamily="18" charset="0"/>
              </a:rPr>
              <a:t>SVTH:   Phạm Thế Anh      15055881</a:t>
            </a:r>
          </a:p>
          <a:p>
            <a:r>
              <a:rPr lang="en-GB" b="1" smtClean="0">
                <a:latin typeface="Times New Roman" panose="02020603050405020304" pitchFamily="18" charset="0"/>
                <a:cs typeface="Times New Roman" panose="02020603050405020304" pitchFamily="18" charset="0"/>
              </a:rPr>
              <a:t>              </a:t>
            </a:r>
            <a:r>
              <a:rPr lang="en-GB" b="1" smtClean="0">
                <a:latin typeface="Times New Roman" panose="02020603050405020304" pitchFamily="18" charset="0"/>
                <a:cs typeface="Times New Roman" panose="02020603050405020304" pitchFamily="18" charset="0"/>
              </a:rPr>
              <a:t> Nguyễn </a:t>
            </a:r>
            <a:r>
              <a:rPr lang="en-GB" b="1" smtClean="0">
                <a:latin typeface="Times New Roman" panose="02020603050405020304" pitchFamily="18" charset="0"/>
                <a:cs typeface="Times New Roman" panose="02020603050405020304" pitchFamily="18" charset="0"/>
              </a:rPr>
              <a:t>Tấn Đạt    15055421</a:t>
            </a:r>
            <a:endParaRPr lang="en-US" b="1">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6854" y="606820"/>
            <a:ext cx="2186608" cy="75073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39" y="54181"/>
            <a:ext cx="3440348" cy="1500936"/>
          </a:xfrm>
          <a:prstGeom prst="rect">
            <a:avLst/>
          </a:prstGeom>
        </p:spPr>
      </p:pic>
    </p:spTree>
    <p:extLst>
      <p:ext uri="{BB962C8B-B14F-4D97-AF65-F5344CB8AC3E}">
        <p14:creationId xmlns:p14="http://schemas.microsoft.com/office/powerpoint/2010/main" val="29401783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64" y="570783"/>
            <a:ext cx="1857023" cy="637578"/>
          </a:xfrm>
          <a:prstGeom prst="rect">
            <a:avLst/>
          </a:prstGeom>
        </p:spPr>
      </p:pic>
      <p:cxnSp>
        <p:nvCxnSpPr>
          <p:cNvPr id="4" name="Straight Connector 3"/>
          <p:cNvCxnSpPr>
            <a:stCxn id="2" idx="3"/>
          </p:cNvCxnSpPr>
          <p:nvPr/>
        </p:nvCxnSpPr>
        <p:spPr>
          <a:xfrm>
            <a:off x="2016087" y="889572"/>
            <a:ext cx="9430438" cy="25624"/>
          </a:xfrm>
          <a:prstGeom prst="line">
            <a:avLst/>
          </a:prstGeom>
          <a:ln w="38100">
            <a:solidFill>
              <a:srgbClr val="92D050"/>
            </a:solidFill>
          </a:ln>
          <a:effectLst>
            <a:outerShdw blurRad="50800" dist="50800" dir="5400000" algn="ctr" rotWithShape="0">
              <a:srgbClr val="000000">
                <a:alpha val="90000"/>
              </a:srgbClr>
            </a:outerShdw>
          </a:effectLst>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062071" y="410876"/>
            <a:ext cx="5374555" cy="371061"/>
          </a:xfrm>
          <a:prstGeom prst="rect">
            <a:avLst/>
          </a:prstGeom>
          <a:noFill/>
          <a:ln>
            <a:noFill/>
          </a:ln>
        </p:spPr>
        <p:txBody>
          <a:bodyPr wrap="square" rtlCol="0">
            <a:spAutoFit/>
          </a:bodyPr>
          <a:lstStyle/>
          <a:p>
            <a:pPr algn="r"/>
            <a:r>
              <a:rPr lang="en-GB" b="1" smtClean="0"/>
              <a:t>HỆ THỐNG TRỒNG RAU THỦY CANH ỨNG DỤNG IOT</a:t>
            </a:r>
            <a:endParaRPr lang="en-US" b="1"/>
          </a:p>
        </p:txBody>
      </p:sp>
      <p:sp>
        <p:nvSpPr>
          <p:cNvPr id="6" name="TextBox 5"/>
          <p:cNvSpPr txBox="1"/>
          <p:nvPr/>
        </p:nvSpPr>
        <p:spPr>
          <a:xfrm>
            <a:off x="2122104" y="412605"/>
            <a:ext cx="3532504" cy="369332"/>
          </a:xfrm>
          <a:prstGeom prst="rect">
            <a:avLst/>
          </a:prstGeom>
          <a:noFill/>
          <a:ln>
            <a:noFill/>
          </a:ln>
        </p:spPr>
        <p:txBody>
          <a:bodyPr wrap="square" rtlCol="0">
            <a:spAutoFit/>
          </a:bodyPr>
          <a:lstStyle/>
          <a:p>
            <a:r>
              <a:rPr lang="en-GB" b="1" smtClean="0"/>
              <a:t>KHÓA LUẬN TỐT NGHIỆP</a:t>
            </a:r>
            <a:endParaRPr lang="en-US" b="1"/>
          </a:p>
        </p:txBody>
      </p:sp>
      <p:cxnSp>
        <p:nvCxnSpPr>
          <p:cNvPr id="9" name="Straight Connector 8"/>
          <p:cNvCxnSpPr/>
          <p:nvPr/>
        </p:nvCxnSpPr>
        <p:spPr>
          <a:xfrm flipV="1">
            <a:off x="318052" y="1571916"/>
            <a:ext cx="914400" cy="0"/>
          </a:xfrm>
          <a:prstGeom prst="line">
            <a:avLst/>
          </a:prstGeom>
          <a:ln w="38100"/>
          <a:effectLst>
            <a:outerShdw blurRad="152400" dist="317500" dir="5400000" sx="90000" sy="-19000" rotWithShape="0">
              <a:prstClr val="black">
                <a:alpha val="15000"/>
              </a:prstClr>
            </a:outerShdw>
          </a:effectLst>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1247461" y="1233985"/>
            <a:ext cx="2290869" cy="674328"/>
          </a:xfrm>
          <a:prstGeom prst="round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393233" y="1340316"/>
            <a:ext cx="1921565" cy="461665"/>
          </a:xfrm>
          <a:prstGeom prst="rect">
            <a:avLst/>
          </a:prstGeom>
          <a:noFill/>
        </p:spPr>
        <p:txBody>
          <a:bodyPr wrap="square" rtlCol="0">
            <a:spAutoFit/>
          </a:bodyPr>
          <a:lstStyle/>
          <a:p>
            <a:pPr algn="ctr"/>
            <a:r>
              <a:rPr lang="en-GB" sz="2400" b="1" smtClean="0"/>
              <a:t>Triển Khai</a:t>
            </a:r>
            <a:endParaRPr lang="en-US" sz="2400" b="1"/>
          </a:p>
        </p:txBody>
      </p:sp>
      <p:grpSp>
        <p:nvGrpSpPr>
          <p:cNvPr id="11" name="Group 10"/>
          <p:cNvGrpSpPr/>
          <p:nvPr/>
        </p:nvGrpSpPr>
        <p:grpSpPr>
          <a:xfrm>
            <a:off x="3538330" y="2428545"/>
            <a:ext cx="3969843" cy="4815432"/>
            <a:chOff x="6919199" y="2305356"/>
            <a:chExt cx="3202651" cy="3884826"/>
          </a:xfrm>
        </p:grpSpPr>
        <p:grpSp>
          <p:nvGrpSpPr>
            <p:cNvPr id="13" name="Group 12"/>
            <p:cNvGrpSpPr/>
            <p:nvPr/>
          </p:nvGrpSpPr>
          <p:grpSpPr>
            <a:xfrm>
              <a:off x="6919199" y="2305356"/>
              <a:ext cx="3202651" cy="3884826"/>
              <a:chOff x="7159831" y="3028746"/>
              <a:chExt cx="2278966" cy="2764393"/>
            </a:xfrm>
          </p:grpSpPr>
          <p:sp>
            <p:nvSpPr>
              <p:cNvPr id="15" name="Rectangle 14"/>
              <p:cNvSpPr/>
              <p:nvPr/>
            </p:nvSpPr>
            <p:spPr>
              <a:xfrm>
                <a:off x="7609998" y="3028746"/>
                <a:ext cx="1457863" cy="16459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p:cNvSpPr/>
              <p:nvPr/>
            </p:nvSpPr>
            <p:spPr>
              <a:xfrm rot="14504719">
                <a:off x="7223136" y="3465365"/>
                <a:ext cx="773723" cy="900333"/>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Arc 16"/>
              <p:cNvSpPr/>
              <p:nvPr/>
            </p:nvSpPr>
            <p:spPr>
              <a:xfrm rot="7095281" flipH="1">
                <a:off x="8601769" y="3423160"/>
                <a:ext cx="773723" cy="900333"/>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Arc 17"/>
              <p:cNvSpPr/>
              <p:nvPr/>
            </p:nvSpPr>
            <p:spPr>
              <a:xfrm rot="13172644">
                <a:off x="7802802" y="4226910"/>
                <a:ext cx="773723" cy="1561334"/>
              </a:xfrm>
              <a:prstGeom prst="arc">
                <a:avLst>
                  <a:gd name="adj1" fmla="val 17821058"/>
                  <a:gd name="adj2" fmla="val 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rot="8427356" flipH="1">
                <a:off x="8118076" y="4231805"/>
                <a:ext cx="773723" cy="1561334"/>
              </a:xfrm>
              <a:prstGeom prst="arc">
                <a:avLst>
                  <a:gd name="adj1" fmla="val 17821058"/>
                  <a:gd name="adj2" fmla="val 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4" name="TextBox 13"/>
            <p:cNvSpPr txBox="1"/>
            <p:nvPr/>
          </p:nvSpPr>
          <p:spPr>
            <a:xfrm>
              <a:off x="7639171" y="2425434"/>
              <a:ext cx="1792371" cy="369332"/>
            </a:xfrm>
            <a:prstGeom prst="rect">
              <a:avLst/>
            </a:prstGeom>
            <a:noFill/>
            <a:ln w="38100">
              <a:noFill/>
            </a:ln>
          </p:spPr>
          <p:txBody>
            <a:bodyPr wrap="square" rtlCol="0">
              <a:spAutoFit/>
            </a:bodyPr>
            <a:lstStyle/>
            <a:p>
              <a:r>
                <a:rPr lang="en-GB" b="1" smtClean="0"/>
                <a:t>Mạch Arduino</a:t>
              </a:r>
              <a:endParaRPr lang="en-US" b="1"/>
            </a:p>
          </p:txBody>
        </p:sp>
      </p:gr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4106" y="3483172"/>
            <a:ext cx="1837915" cy="1837915"/>
          </a:xfrm>
          <a:prstGeom prst="rect">
            <a:avLst/>
          </a:prstGeom>
        </p:spPr>
      </p:pic>
      <p:sp>
        <p:nvSpPr>
          <p:cNvPr id="7" name="Rectangular Callout 6"/>
          <p:cNvSpPr/>
          <p:nvPr/>
        </p:nvSpPr>
        <p:spPr>
          <a:xfrm>
            <a:off x="6970294" y="1421593"/>
            <a:ext cx="3017768" cy="1155795"/>
          </a:xfrm>
          <a:prstGeom prst="wedgeRectCallout">
            <a:avLst>
              <a:gd name="adj1" fmla="val -40236"/>
              <a:gd name="adj2" fmla="val 9478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970294" y="1505215"/>
            <a:ext cx="3017768" cy="923330"/>
          </a:xfrm>
          <a:prstGeom prst="rect">
            <a:avLst/>
          </a:prstGeom>
          <a:noFill/>
        </p:spPr>
        <p:txBody>
          <a:bodyPr wrap="square" rtlCol="0">
            <a:spAutoFit/>
          </a:bodyPr>
          <a:lstStyle/>
          <a:p>
            <a:r>
              <a:rPr lang="en-GB" b="1" smtClean="0"/>
              <a:t>Arduino:</a:t>
            </a:r>
            <a:r>
              <a:rPr lang="en-GB" smtClean="0"/>
              <a:t> Á! Mất điện rồi! Những thông số vừa thay đổi mình đã lưu lại chưa nhỉ?</a:t>
            </a:r>
            <a:endParaRPr lang="en-US"/>
          </a:p>
        </p:txBody>
      </p:sp>
      <p:sp>
        <p:nvSpPr>
          <p:cNvPr id="20" name="Rectangular Callout 19"/>
          <p:cNvSpPr/>
          <p:nvPr/>
        </p:nvSpPr>
        <p:spPr>
          <a:xfrm flipV="1">
            <a:off x="7093420" y="4667881"/>
            <a:ext cx="3277773" cy="1707512"/>
          </a:xfrm>
          <a:prstGeom prst="wedgeRectCallout">
            <a:avLst>
              <a:gd name="adj1" fmla="val -49588"/>
              <a:gd name="adj2" fmla="val 6085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7223422" y="4760469"/>
            <a:ext cx="3017768" cy="1477328"/>
          </a:xfrm>
          <a:prstGeom prst="rect">
            <a:avLst/>
          </a:prstGeom>
          <a:noFill/>
        </p:spPr>
        <p:txBody>
          <a:bodyPr wrap="square" rtlCol="0">
            <a:spAutoFit/>
          </a:bodyPr>
          <a:lstStyle/>
          <a:p>
            <a:r>
              <a:rPr lang="en-GB" b="1" smtClean="0"/>
              <a:t>Bộ nhớ EEPROM:</a:t>
            </a:r>
            <a:r>
              <a:rPr lang="en-GB" smtClean="0"/>
              <a:t> Chủ nhân đừng lo, những thông số đó tôi đã lưu lại rồi, khi có điện lại chỉ cần đọc từ địa chỉ ô nhớ lên là được</a:t>
            </a:r>
            <a:endParaRPr lang="en-US"/>
          </a:p>
        </p:txBody>
      </p: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694171">
            <a:off x="1113653" y="3616511"/>
            <a:ext cx="2095238" cy="2095238"/>
          </a:xfrm>
          <a:prstGeom prst="rect">
            <a:avLst/>
          </a:prstGeom>
        </p:spPr>
      </p:pic>
      <p:cxnSp>
        <p:nvCxnSpPr>
          <p:cNvPr id="24" name="Straight Connector 23"/>
          <p:cNvCxnSpPr/>
          <p:nvPr/>
        </p:nvCxnSpPr>
        <p:spPr>
          <a:xfrm>
            <a:off x="246648" y="4436300"/>
            <a:ext cx="567401" cy="455659"/>
          </a:xfrm>
          <a:prstGeom prst="line">
            <a:avLst/>
          </a:prstGeom>
          <a:ln w="1143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274840" y="4406393"/>
            <a:ext cx="500412" cy="531706"/>
          </a:xfrm>
          <a:prstGeom prst="line">
            <a:avLst/>
          </a:prstGeom>
          <a:ln w="1143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3538330" y="1693102"/>
            <a:ext cx="2011680" cy="0"/>
          </a:xfrm>
          <a:prstGeom prst="line">
            <a:avLst/>
          </a:prstGeom>
          <a:ln w="38100"/>
          <a:effectLst>
            <a:outerShdw blurRad="152400" dist="317500" dir="5400000" sx="90000" sy="-19000" rotWithShape="0">
              <a:prstClr val="black">
                <a:alpha val="15000"/>
              </a:prstClr>
            </a:outerShdw>
          </a:effectLst>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553338" y="1340316"/>
            <a:ext cx="1996671" cy="400110"/>
          </a:xfrm>
          <a:prstGeom prst="rect">
            <a:avLst/>
          </a:prstGeom>
          <a:noFill/>
        </p:spPr>
        <p:txBody>
          <a:bodyPr wrap="square" rtlCol="0">
            <a:spAutoFit/>
          </a:bodyPr>
          <a:lstStyle/>
          <a:p>
            <a:r>
              <a:rPr lang="en-GB" sz="2000" smtClean="0"/>
              <a:t>Bộ nhớ EEPROM</a:t>
            </a:r>
            <a:endParaRPr lang="en-US" sz="2000"/>
          </a:p>
        </p:txBody>
      </p:sp>
    </p:spTree>
    <p:extLst>
      <p:ext uri="{BB962C8B-B14F-4D97-AF65-F5344CB8AC3E}">
        <p14:creationId xmlns:p14="http://schemas.microsoft.com/office/powerpoint/2010/main" val="40952653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64" y="570783"/>
            <a:ext cx="1857023" cy="637578"/>
          </a:xfrm>
          <a:prstGeom prst="rect">
            <a:avLst/>
          </a:prstGeom>
        </p:spPr>
      </p:pic>
      <p:cxnSp>
        <p:nvCxnSpPr>
          <p:cNvPr id="4" name="Straight Connector 3"/>
          <p:cNvCxnSpPr>
            <a:stCxn id="2" idx="3"/>
          </p:cNvCxnSpPr>
          <p:nvPr/>
        </p:nvCxnSpPr>
        <p:spPr>
          <a:xfrm>
            <a:off x="2016087" y="889572"/>
            <a:ext cx="9430438" cy="25624"/>
          </a:xfrm>
          <a:prstGeom prst="line">
            <a:avLst/>
          </a:prstGeom>
          <a:ln w="38100">
            <a:solidFill>
              <a:srgbClr val="92D050"/>
            </a:solidFill>
          </a:ln>
          <a:effectLst>
            <a:outerShdw blurRad="50800" dist="50800" dir="5400000" algn="ctr" rotWithShape="0">
              <a:srgbClr val="000000">
                <a:alpha val="90000"/>
              </a:srgbClr>
            </a:outerShdw>
          </a:effectLst>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062071" y="410876"/>
            <a:ext cx="5374555" cy="371061"/>
          </a:xfrm>
          <a:prstGeom prst="rect">
            <a:avLst/>
          </a:prstGeom>
          <a:noFill/>
          <a:ln>
            <a:noFill/>
          </a:ln>
        </p:spPr>
        <p:txBody>
          <a:bodyPr wrap="square" rtlCol="0">
            <a:spAutoFit/>
          </a:bodyPr>
          <a:lstStyle/>
          <a:p>
            <a:pPr algn="r"/>
            <a:r>
              <a:rPr lang="en-GB" b="1" smtClean="0"/>
              <a:t>HỆ THỐNG TRỒNG RAU THỦY CANH ỨNG DỤNG IOT</a:t>
            </a:r>
            <a:endParaRPr lang="en-US" b="1"/>
          </a:p>
        </p:txBody>
      </p:sp>
      <p:sp>
        <p:nvSpPr>
          <p:cNvPr id="6" name="TextBox 5"/>
          <p:cNvSpPr txBox="1"/>
          <p:nvPr/>
        </p:nvSpPr>
        <p:spPr>
          <a:xfrm>
            <a:off x="2122104" y="412605"/>
            <a:ext cx="3532504" cy="369332"/>
          </a:xfrm>
          <a:prstGeom prst="rect">
            <a:avLst/>
          </a:prstGeom>
          <a:noFill/>
          <a:ln>
            <a:noFill/>
          </a:ln>
        </p:spPr>
        <p:txBody>
          <a:bodyPr wrap="square" rtlCol="0">
            <a:spAutoFit/>
          </a:bodyPr>
          <a:lstStyle/>
          <a:p>
            <a:r>
              <a:rPr lang="en-GB" b="1" smtClean="0"/>
              <a:t>KHÓA LUẬN TỐT NGHIỆP</a:t>
            </a:r>
            <a:endParaRPr lang="en-US" b="1"/>
          </a:p>
        </p:txBody>
      </p:sp>
      <p:cxnSp>
        <p:nvCxnSpPr>
          <p:cNvPr id="9" name="Straight Connector 8"/>
          <p:cNvCxnSpPr/>
          <p:nvPr/>
        </p:nvCxnSpPr>
        <p:spPr>
          <a:xfrm flipV="1">
            <a:off x="318052" y="1571916"/>
            <a:ext cx="914400" cy="0"/>
          </a:xfrm>
          <a:prstGeom prst="line">
            <a:avLst/>
          </a:prstGeom>
          <a:ln w="38100"/>
          <a:effectLst>
            <a:outerShdw blurRad="152400" dist="317500" dir="5400000" sx="90000" sy="-19000" rotWithShape="0">
              <a:prstClr val="black">
                <a:alpha val="15000"/>
              </a:prstClr>
            </a:outerShdw>
          </a:effectLst>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1247461" y="1233985"/>
            <a:ext cx="2290869" cy="674328"/>
          </a:xfrm>
          <a:prstGeom prst="round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393233" y="1340316"/>
            <a:ext cx="1921565" cy="461665"/>
          </a:xfrm>
          <a:prstGeom prst="rect">
            <a:avLst/>
          </a:prstGeom>
          <a:noFill/>
        </p:spPr>
        <p:txBody>
          <a:bodyPr wrap="square" rtlCol="0">
            <a:spAutoFit/>
          </a:bodyPr>
          <a:lstStyle/>
          <a:p>
            <a:pPr algn="ctr"/>
            <a:r>
              <a:rPr lang="en-GB" sz="2400" b="1" smtClean="0"/>
              <a:t>Triển Khai</a:t>
            </a:r>
            <a:endParaRPr lang="en-US" sz="2400" b="1"/>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4083" y="4029762"/>
            <a:ext cx="1638300" cy="16383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0068" y="3859119"/>
            <a:ext cx="2097582" cy="2169164"/>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134" y="3997878"/>
            <a:ext cx="1578204" cy="1578204"/>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83827" y="1166948"/>
            <a:ext cx="1270065" cy="1270065"/>
          </a:xfrm>
          <a:prstGeom prst="rect">
            <a:avLst/>
          </a:prstGeom>
        </p:spPr>
      </p:pic>
      <p:sp>
        <p:nvSpPr>
          <p:cNvPr id="16" name="Rectangle 15"/>
          <p:cNvSpPr/>
          <p:nvPr/>
        </p:nvSpPr>
        <p:spPr>
          <a:xfrm>
            <a:off x="4911089" y="3818628"/>
            <a:ext cx="2415540" cy="229855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flipV="1">
            <a:off x="2537717" y="4335694"/>
            <a:ext cx="1921267" cy="205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7726174" y="4202131"/>
            <a:ext cx="2103120" cy="205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7700774" y="5095980"/>
            <a:ext cx="2194560" cy="2054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2526326" y="5558312"/>
            <a:ext cx="1921267" cy="2054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5732980" y="2555585"/>
            <a:ext cx="0" cy="103009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328881" y="2555584"/>
            <a:ext cx="0" cy="1030097"/>
          </a:xfrm>
          <a:prstGeom prst="straightConnector1">
            <a:avLst/>
          </a:prstGeom>
          <a:ln w="28575">
            <a:solidFill>
              <a:srgbClr val="00B050"/>
            </a:solidFill>
            <a:tailEnd type="triangle"/>
          </a:ln>
        </p:spPr>
        <p:style>
          <a:lnRef idx="1">
            <a:schemeClr val="accent6"/>
          </a:lnRef>
          <a:fillRef idx="0">
            <a:schemeClr val="accent6"/>
          </a:fillRef>
          <a:effectRef idx="0">
            <a:schemeClr val="accent6"/>
          </a:effectRef>
          <a:fontRef idx="minor">
            <a:schemeClr val="tx1"/>
          </a:fontRef>
        </p:style>
      </p:cxnSp>
      <p:sp>
        <p:nvSpPr>
          <p:cNvPr id="33" name="TextBox 32"/>
          <p:cNvSpPr txBox="1"/>
          <p:nvPr/>
        </p:nvSpPr>
        <p:spPr>
          <a:xfrm>
            <a:off x="2501286" y="3679088"/>
            <a:ext cx="2149958" cy="646331"/>
          </a:xfrm>
          <a:prstGeom prst="rect">
            <a:avLst/>
          </a:prstGeom>
          <a:noFill/>
        </p:spPr>
        <p:txBody>
          <a:bodyPr wrap="square" rtlCol="0">
            <a:spAutoFit/>
          </a:bodyPr>
          <a:lstStyle/>
          <a:p>
            <a:r>
              <a:rPr lang="en-GB" smtClean="0"/>
              <a:t>Dữ liệu đọc được từ cảm biến</a:t>
            </a:r>
            <a:endParaRPr lang="en-US"/>
          </a:p>
        </p:txBody>
      </p:sp>
      <p:sp>
        <p:nvSpPr>
          <p:cNvPr id="34" name="TextBox 33"/>
          <p:cNvSpPr txBox="1"/>
          <p:nvPr/>
        </p:nvSpPr>
        <p:spPr>
          <a:xfrm>
            <a:off x="3739792" y="2650733"/>
            <a:ext cx="2106204" cy="646331"/>
          </a:xfrm>
          <a:prstGeom prst="rect">
            <a:avLst/>
          </a:prstGeom>
          <a:noFill/>
        </p:spPr>
        <p:txBody>
          <a:bodyPr wrap="square" rtlCol="0">
            <a:spAutoFit/>
          </a:bodyPr>
          <a:lstStyle/>
          <a:p>
            <a:r>
              <a:rPr lang="en-GB" smtClean="0"/>
              <a:t>Đưa dữ liệu lên mongo atlas lưu trữ</a:t>
            </a:r>
            <a:endParaRPr lang="en-US"/>
          </a:p>
        </p:txBody>
      </p:sp>
      <p:sp>
        <p:nvSpPr>
          <p:cNvPr id="35" name="TextBox 34"/>
          <p:cNvSpPr txBox="1"/>
          <p:nvPr/>
        </p:nvSpPr>
        <p:spPr>
          <a:xfrm>
            <a:off x="6365710" y="2692650"/>
            <a:ext cx="2106204" cy="646331"/>
          </a:xfrm>
          <a:prstGeom prst="rect">
            <a:avLst/>
          </a:prstGeom>
          <a:noFill/>
        </p:spPr>
        <p:txBody>
          <a:bodyPr wrap="square" rtlCol="0">
            <a:spAutoFit/>
          </a:bodyPr>
          <a:lstStyle/>
          <a:p>
            <a:r>
              <a:rPr lang="en-GB" smtClean="0"/>
              <a:t>Lấy dữ liệu khi có truy vấn từ client</a:t>
            </a:r>
            <a:endParaRPr lang="en-US"/>
          </a:p>
        </p:txBody>
      </p:sp>
      <p:cxnSp>
        <p:nvCxnSpPr>
          <p:cNvPr id="37" name="Straight Arrow Connector 36"/>
          <p:cNvCxnSpPr/>
          <p:nvPr/>
        </p:nvCxnSpPr>
        <p:spPr>
          <a:xfrm flipV="1">
            <a:off x="7705618" y="5919340"/>
            <a:ext cx="2194560"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402823" y="4904915"/>
            <a:ext cx="2405526" cy="646331"/>
          </a:xfrm>
          <a:prstGeom prst="rect">
            <a:avLst/>
          </a:prstGeom>
          <a:noFill/>
        </p:spPr>
        <p:txBody>
          <a:bodyPr wrap="square" rtlCol="0">
            <a:spAutoFit/>
          </a:bodyPr>
          <a:lstStyle/>
          <a:p>
            <a:r>
              <a:rPr lang="en-GB" smtClean="0"/>
              <a:t>Gửi các chuỗi có nội dung bật/tắt về cho esp</a:t>
            </a:r>
            <a:endParaRPr lang="en-US"/>
          </a:p>
        </p:txBody>
      </p:sp>
      <p:sp>
        <p:nvSpPr>
          <p:cNvPr id="39" name="TextBox 38"/>
          <p:cNvSpPr txBox="1"/>
          <p:nvPr/>
        </p:nvSpPr>
        <p:spPr>
          <a:xfrm>
            <a:off x="7586475" y="4478962"/>
            <a:ext cx="2242819" cy="646331"/>
          </a:xfrm>
          <a:prstGeom prst="rect">
            <a:avLst/>
          </a:prstGeom>
          <a:noFill/>
        </p:spPr>
        <p:txBody>
          <a:bodyPr wrap="square" rtlCol="0">
            <a:spAutoFit/>
          </a:bodyPr>
          <a:lstStyle/>
          <a:p>
            <a:r>
              <a:rPr lang="en-GB" smtClean="0"/>
              <a:t>Gửi yêu cầu bật tắt thiết bị</a:t>
            </a:r>
            <a:endParaRPr lang="en-US"/>
          </a:p>
        </p:txBody>
      </p:sp>
      <p:sp>
        <p:nvSpPr>
          <p:cNvPr id="40" name="TextBox 39"/>
          <p:cNvSpPr txBox="1"/>
          <p:nvPr/>
        </p:nvSpPr>
        <p:spPr>
          <a:xfrm>
            <a:off x="7573450" y="3575955"/>
            <a:ext cx="2299583" cy="646331"/>
          </a:xfrm>
          <a:prstGeom prst="rect">
            <a:avLst/>
          </a:prstGeom>
          <a:noFill/>
        </p:spPr>
        <p:txBody>
          <a:bodyPr wrap="square" rtlCol="0">
            <a:spAutoFit/>
          </a:bodyPr>
          <a:lstStyle/>
          <a:p>
            <a:r>
              <a:rPr lang="en-GB" smtClean="0"/>
              <a:t>Gửi dữ liệu nhận được cho các client</a:t>
            </a:r>
            <a:endParaRPr lang="en-US"/>
          </a:p>
        </p:txBody>
      </p:sp>
      <p:sp>
        <p:nvSpPr>
          <p:cNvPr id="41" name="TextBox 40"/>
          <p:cNvSpPr txBox="1"/>
          <p:nvPr/>
        </p:nvSpPr>
        <p:spPr>
          <a:xfrm>
            <a:off x="7639490" y="5301462"/>
            <a:ext cx="2661644" cy="646331"/>
          </a:xfrm>
          <a:prstGeom prst="rect">
            <a:avLst/>
          </a:prstGeom>
          <a:noFill/>
        </p:spPr>
        <p:txBody>
          <a:bodyPr wrap="square" rtlCol="0">
            <a:spAutoFit/>
          </a:bodyPr>
          <a:lstStyle/>
          <a:p>
            <a:r>
              <a:rPr lang="en-GB" smtClean="0"/>
              <a:t>Gửi dữ liệu từ mongo về cho client</a:t>
            </a:r>
            <a:endParaRPr lang="en-US"/>
          </a:p>
        </p:txBody>
      </p:sp>
      <p:sp>
        <p:nvSpPr>
          <p:cNvPr id="42" name="TextBox 41"/>
          <p:cNvSpPr txBox="1"/>
          <p:nvPr/>
        </p:nvSpPr>
        <p:spPr>
          <a:xfrm>
            <a:off x="4267200" y="6129935"/>
            <a:ext cx="4076700" cy="400110"/>
          </a:xfrm>
          <a:prstGeom prst="rect">
            <a:avLst/>
          </a:prstGeom>
          <a:noFill/>
        </p:spPr>
        <p:txBody>
          <a:bodyPr wrap="square" rtlCol="0">
            <a:spAutoFit/>
          </a:bodyPr>
          <a:lstStyle/>
          <a:p>
            <a:r>
              <a:rPr lang="en-GB" sz="2000" b="1" smtClean="0"/>
              <a:t>Heroku – Nơi chứa websocket server</a:t>
            </a:r>
            <a:endParaRPr lang="en-US" sz="2000" b="1"/>
          </a:p>
        </p:txBody>
      </p:sp>
      <p:sp>
        <p:nvSpPr>
          <p:cNvPr id="43" name="TextBox 42"/>
          <p:cNvSpPr txBox="1"/>
          <p:nvPr/>
        </p:nvSpPr>
        <p:spPr>
          <a:xfrm>
            <a:off x="152952" y="5764039"/>
            <a:ext cx="3421740" cy="400110"/>
          </a:xfrm>
          <a:prstGeom prst="rect">
            <a:avLst/>
          </a:prstGeom>
          <a:noFill/>
        </p:spPr>
        <p:txBody>
          <a:bodyPr wrap="square" rtlCol="0">
            <a:spAutoFit/>
          </a:bodyPr>
          <a:lstStyle/>
          <a:p>
            <a:r>
              <a:rPr lang="en-GB" sz="2000" b="1" smtClean="0"/>
              <a:t>Esp8266 - Websocket client</a:t>
            </a:r>
            <a:endParaRPr lang="en-US" sz="2000" b="1"/>
          </a:p>
        </p:txBody>
      </p:sp>
      <p:sp>
        <p:nvSpPr>
          <p:cNvPr id="44" name="TextBox 43"/>
          <p:cNvSpPr txBox="1"/>
          <p:nvPr/>
        </p:nvSpPr>
        <p:spPr>
          <a:xfrm>
            <a:off x="9615327" y="5515493"/>
            <a:ext cx="2703388" cy="400110"/>
          </a:xfrm>
          <a:prstGeom prst="rect">
            <a:avLst/>
          </a:prstGeom>
          <a:noFill/>
        </p:spPr>
        <p:txBody>
          <a:bodyPr wrap="square" rtlCol="0">
            <a:spAutoFit/>
          </a:bodyPr>
          <a:lstStyle/>
          <a:p>
            <a:r>
              <a:rPr lang="en-GB" sz="2000" b="1" smtClean="0"/>
              <a:t>Browser – Socket client</a:t>
            </a:r>
            <a:endParaRPr lang="en-US" sz="2000" b="1"/>
          </a:p>
        </p:txBody>
      </p:sp>
      <p:sp>
        <p:nvSpPr>
          <p:cNvPr id="45" name="TextBox 44"/>
          <p:cNvSpPr txBox="1"/>
          <p:nvPr/>
        </p:nvSpPr>
        <p:spPr>
          <a:xfrm>
            <a:off x="7082567" y="1368617"/>
            <a:ext cx="2703388" cy="707886"/>
          </a:xfrm>
          <a:prstGeom prst="rect">
            <a:avLst/>
          </a:prstGeom>
          <a:noFill/>
        </p:spPr>
        <p:txBody>
          <a:bodyPr wrap="square" rtlCol="0">
            <a:spAutoFit/>
          </a:bodyPr>
          <a:lstStyle/>
          <a:p>
            <a:r>
              <a:rPr lang="en-GB" sz="2000" b="1" smtClean="0"/>
              <a:t>MongoDB Atlas – Nơi lưu trữ dữ liệu</a:t>
            </a:r>
            <a:endParaRPr lang="en-US" sz="2000" b="1"/>
          </a:p>
        </p:txBody>
      </p:sp>
      <p:cxnSp>
        <p:nvCxnSpPr>
          <p:cNvPr id="32" name="Straight Connector 31"/>
          <p:cNvCxnSpPr/>
          <p:nvPr/>
        </p:nvCxnSpPr>
        <p:spPr>
          <a:xfrm flipV="1">
            <a:off x="3555227" y="1715136"/>
            <a:ext cx="1371600" cy="0"/>
          </a:xfrm>
          <a:prstGeom prst="line">
            <a:avLst/>
          </a:prstGeom>
          <a:ln w="38100"/>
          <a:effectLst>
            <a:outerShdw blurRad="152400" dist="317500" dir="5400000" sx="90000" sy="-19000" rotWithShape="0">
              <a:prstClr val="black">
                <a:alpha val="15000"/>
              </a:prstClr>
            </a:outerShdw>
          </a:effectLst>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74692" y="1340316"/>
            <a:ext cx="1336397" cy="400110"/>
          </a:xfrm>
          <a:prstGeom prst="rect">
            <a:avLst/>
          </a:prstGeom>
          <a:noFill/>
        </p:spPr>
        <p:txBody>
          <a:bodyPr wrap="square" rtlCol="0">
            <a:spAutoFit/>
          </a:bodyPr>
          <a:lstStyle/>
          <a:p>
            <a:r>
              <a:rPr lang="en-GB" sz="2000" smtClean="0"/>
              <a:t>Websocket</a:t>
            </a:r>
            <a:endParaRPr lang="en-US" sz="2000"/>
          </a:p>
        </p:txBody>
      </p:sp>
    </p:spTree>
    <p:extLst>
      <p:ext uri="{BB962C8B-B14F-4D97-AF65-F5344CB8AC3E}">
        <p14:creationId xmlns:p14="http://schemas.microsoft.com/office/powerpoint/2010/main" val="33544383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64" y="570783"/>
            <a:ext cx="1857023" cy="637578"/>
          </a:xfrm>
          <a:prstGeom prst="rect">
            <a:avLst/>
          </a:prstGeom>
        </p:spPr>
      </p:pic>
      <p:cxnSp>
        <p:nvCxnSpPr>
          <p:cNvPr id="4" name="Straight Connector 3"/>
          <p:cNvCxnSpPr>
            <a:stCxn id="2" idx="3"/>
          </p:cNvCxnSpPr>
          <p:nvPr/>
        </p:nvCxnSpPr>
        <p:spPr>
          <a:xfrm>
            <a:off x="2016087" y="889572"/>
            <a:ext cx="9430438" cy="25624"/>
          </a:xfrm>
          <a:prstGeom prst="line">
            <a:avLst/>
          </a:prstGeom>
          <a:ln w="38100">
            <a:solidFill>
              <a:srgbClr val="92D050"/>
            </a:solidFill>
          </a:ln>
          <a:effectLst>
            <a:outerShdw blurRad="50800" dist="50800" dir="5400000" algn="ctr" rotWithShape="0">
              <a:srgbClr val="000000">
                <a:alpha val="90000"/>
              </a:srgbClr>
            </a:outerShdw>
          </a:effectLst>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062071" y="410876"/>
            <a:ext cx="5374555" cy="371061"/>
          </a:xfrm>
          <a:prstGeom prst="rect">
            <a:avLst/>
          </a:prstGeom>
          <a:noFill/>
          <a:ln>
            <a:noFill/>
          </a:ln>
        </p:spPr>
        <p:txBody>
          <a:bodyPr wrap="square" rtlCol="0">
            <a:spAutoFit/>
          </a:bodyPr>
          <a:lstStyle/>
          <a:p>
            <a:pPr algn="r"/>
            <a:r>
              <a:rPr lang="en-GB" b="1" smtClean="0"/>
              <a:t>HỆ THỐNG TRỒNG RAU THỦY CANH ỨNG DỤNG IOT</a:t>
            </a:r>
            <a:endParaRPr lang="en-US" b="1"/>
          </a:p>
        </p:txBody>
      </p:sp>
      <p:sp>
        <p:nvSpPr>
          <p:cNvPr id="6" name="TextBox 5"/>
          <p:cNvSpPr txBox="1"/>
          <p:nvPr/>
        </p:nvSpPr>
        <p:spPr>
          <a:xfrm>
            <a:off x="2122104" y="412605"/>
            <a:ext cx="3532504" cy="369332"/>
          </a:xfrm>
          <a:prstGeom prst="rect">
            <a:avLst/>
          </a:prstGeom>
          <a:noFill/>
          <a:ln>
            <a:noFill/>
          </a:ln>
        </p:spPr>
        <p:txBody>
          <a:bodyPr wrap="square" rtlCol="0">
            <a:spAutoFit/>
          </a:bodyPr>
          <a:lstStyle/>
          <a:p>
            <a:r>
              <a:rPr lang="en-GB" b="1" smtClean="0"/>
              <a:t>KHÓA LUẬN TỐT NGHIỆP</a:t>
            </a:r>
            <a:endParaRPr lang="en-US" b="1"/>
          </a:p>
        </p:txBody>
      </p:sp>
      <p:cxnSp>
        <p:nvCxnSpPr>
          <p:cNvPr id="9" name="Straight Connector 8"/>
          <p:cNvCxnSpPr/>
          <p:nvPr/>
        </p:nvCxnSpPr>
        <p:spPr>
          <a:xfrm flipV="1">
            <a:off x="318052" y="1571916"/>
            <a:ext cx="914400" cy="0"/>
          </a:xfrm>
          <a:prstGeom prst="line">
            <a:avLst/>
          </a:prstGeom>
          <a:ln w="38100"/>
          <a:effectLst>
            <a:outerShdw blurRad="152400" dist="317500" dir="5400000" sx="90000" sy="-19000" rotWithShape="0">
              <a:prstClr val="black">
                <a:alpha val="15000"/>
              </a:prstClr>
            </a:outerShdw>
          </a:effectLst>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1247461" y="1233985"/>
            <a:ext cx="2290869" cy="674328"/>
          </a:xfrm>
          <a:prstGeom prst="round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393233" y="1340316"/>
            <a:ext cx="1921565" cy="461665"/>
          </a:xfrm>
          <a:prstGeom prst="rect">
            <a:avLst/>
          </a:prstGeom>
          <a:noFill/>
        </p:spPr>
        <p:txBody>
          <a:bodyPr wrap="square" rtlCol="0">
            <a:spAutoFit/>
          </a:bodyPr>
          <a:lstStyle/>
          <a:p>
            <a:pPr algn="ctr"/>
            <a:r>
              <a:rPr lang="en-GB" sz="2400" b="1" smtClean="0"/>
              <a:t>Triển Khai</a:t>
            </a:r>
            <a:endParaRPr lang="en-US" sz="2400" b="1"/>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645" y="4107766"/>
            <a:ext cx="3187153" cy="2056228"/>
          </a:xfrm>
          <a:prstGeom prst="rect">
            <a:avLst/>
          </a:prstGeom>
        </p:spPr>
      </p:pic>
      <p:graphicFrame>
        <p:nvGraphicFramePr>
          <p:cNvPr id="21" name="Diagram 20"/>
          <p:cNvGraphicFramePr/>
          <p:nvPr>
            <p:extLst>
              <p:ext uri="{D42A27DB-BD31-4B8C-83A1-F6EECF244321}">
                <p14:modId xmlns:p14="http://schemas.microsoft.com/office/powerpoint/2010/main" val="2373231069"/>
              </p:ext>
            </p:extLst>
          </p:nvPr>
        </p:nvGraphicFramePr>
        <p:xfrm>
          <a:off x="5352046" y="1422334"/>
          <a:ext cx="7045104" cy="46967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2" name="Rectangular Callout 21"/>
          <p:cNvSpPr/>
          <p:nvPr/>
        </p:nvSpPr>
        <p:spPr>
          <a:xfrm>
            <a:off x="86971" y="2718282"/>
            <a:ext cx="2067950" cy="1182247"/>
          </a:xfrm>
          <a:prstGeom prst="wedgeRectCallout">
            <a:avLst>
              <a:gd name="adj1" fmla="val -12670"/>
              <a:gd name="adj2" fmla="val 91058"/>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37900" y="2847740"/>
            <a:ext cx="1857023" cy="923330"/>
          </a:xfrm>
          <a:prstGeom prst="rect">
            <a:avLst/>
          </a:prstGeom>
          <a:noFill/>
        </p:spPr>
        <p:txBody>
          <a:bodyPr wrap="square" rtlCol="0">
            <a:spAutoFit/>
          </a:bodyPr>
          <a:lstStyle/>
          <a:p>
            <a:r>
              <a:rPr lang="en-GB" smtClean="0"/>
              <a:t>Nếu muốn thay đổi mạng wifi thì làm sao nhỉ?</a:t>
            </a:r>
            <a:endParaRPr lang="en-US"/>
          </a:p>
        </p:txBody>
      </p:sp>
      <p:sp>
        <p:nvSpPr>
          <p:cNvPr id="24" name="Rectangular Callout 23"/>
          <p:cNvSpPr/>
          <p:nvPr/>
        </p:nvSpPr>
        <p:spPr>
          <a:xfrm>
            <a:off x="3197806" y="1994108"/>
            <a:ext cx="2629660" cy="1441901"/>
          </a:xfrm>
          <a:prstGeom prst="wedgeRectCallout">
            <a:avLst>
              <a:gd name="adj1" fmla="val -12958"/>
              <a:gd name="adj2" fmla="val 75183"/>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342731" y="2112310"/>
            <a:ext cx="2339810" cy="1200329"/>
          </a:xfrm>
          <a:prstGeom prst="rect">
            <a:avLst/>
          </a:prstGeom>
          <a:noFill/>
        </p:spPr>
        <p:txBody>
          <a:bodyPr wrap="square" rtlCol="0">
            <a:spAutoFit/>
          </a:bodyPr>
          <a:lstStyle/>
          <a:p>
            <a:r>
              <a:rPr lang="en-GB" smtClean="0"/>
              <a:t>Đừng lo! Đã có thư viện WifiManager lo việc này! Hãy xem cách nó hoạt động nào</a:t>
            </a:r>
            <a:endParaRPr lang="en-US"/>
          </a:p>
        </p:txBody>
      </p:sp>
      <p:sp>
        <p:nvSpPr>
          <p:cNvPr id="26" name="Oval 25"/>
          <p:cNvSpPr/>
          <p:nvPr/>
        </p:nvSpPr>
        <p:spPr>
          <a:xfrm>
            <a:off x="8143078" y="3175914"/>
            <a:ext cx="1463040" cy="142625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TextBox 26"/>
          <p:cNvSpPr txBox="1"/>
          <p:nvPr/>
        </p:nvSpPr>
        <p:spPr>
          <a:xfrm>
            <a:off x="8333003" y="3506349"/>
            <a:ext cx="1162689" cy="707886"/>
          </a:xfrm>
          <a:prstGeom prst="rect">
            <a:avLst/>
          </a:prstGeom>
          <a:noFill/>
        </p:spPr>
        <p:txBody>
          <a:bodyPr wrap="square" rtlCol="0">
            <a:spAutoFit/>
          </a:bodyPr>
          <a:lstStyle/>
          <a:p>
            <a:pPr algn="ctr"/>
            <a:r>
              <a:rPr lang="en-GB" sz="2000" smtClean="0">
                <a:solidFill>
                  <a:schemeClr val="bg1"/>
                </a:solidFill>
              </a:rPr>
              <a:t>Wifi Manager</a:t>
            </a:r>
            <a:endParaRPr lang="en-US" sz="2000">
              <a:solidFill>
                <a:schemeClr val="bg1"/>
              </a:solidFill>
            </a:endParaRPr>
          </a:p>
        </p:txBody>
      </p:sp>
      <p:grpSp>
        <p:nvGrpSpPr>
          <p:cNvPr id="31" name="Group 30"/>
          <p:cNvGrpSpPr/>
          <p:nvPr/>
        </p:nvGrpSpPr>
        <p:grpSpPr>
          <a:xfrm>
            <a:off x="4113474" y="3637809"/>
            <a:ext cx="2617832" cy="2752616"/>
            <a:chOff x="2638329" y="4214235"/>
            <a:chExt cx="2617832" cy="2752616"/>
          </a:xfrm>
        </p:grpSpPr>
        <p:grpSp>
          <p:nvGrpSpPr>
            <p:cNvPr id="8" name="Group 7"/>
            <p:cNvGrpSpPr/>
            <p:nvPr/>
          </p:nvGrpSpPr>
          <p:grpSpPr>
            <a:xfrm>
              <a:off x="2638329" y="4214235"/>
              <a:ext cx="2018828" cy="2752616"/>
              <a:chOff x="5949029" y="3411377"/>
              <a:chExt cx="2018828" cy="2752616"/>
            </a:xfrm>
          </p:grpSpPr>
          <p:pic>
            <p:nvPicPr>
              <p:cNvPr id="11"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329557" y="3411377"/>
                <a:ext cx="1638300" cy="1638300"/>
              </a:xfrm>
              <a:prstGeom prst="rect">
                <a:avLst/>
              </a:prstGeom>
            </p:spPr>
          </p:pic>
          <p:grpSp>
            <p:nvGrpSpPr>
              <p:cNvPr id="14" name="Group 13"/>
              <p:cNvGrpSpPr/>
              <p:nvPr/>
            </p:nvGrpSpPr>
            <p:grpSpPr>
              <a:xfrm>
                <a:off x="5949029" y="3883419"/>
                <a:ext cx="1701111" cy="2280574"/>
                <a:chOff x="7159831" y="3528670"/>
                <a:chExt cx="1731968" cy="2264469"/>
              </a:xfrm>
            </p:grpSpPr>
            <p:sp>
              <p:nvSpPr>
                <p:cNvPr id="17" name="Arc 16"/>
                <p:cNvSpPr/>
                <p:nvPr/>
              </p:nvSpPr>
              <p:spPr>
                <a:xfrm rot="14504719">
                  <a:off x="7223136" y="3465365"/>
                  <a:ext cx="773723" cy="900333"/>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rot="13172644">
                  <a:off x="7802802" y="4226910"/>
                  <a:ext cx="773723" cy="1561334"/>
                </a:xfrm>
                <a:prstGeom prst="arc">
                  <a:avLst>
                    <a:gd name="adj1" fmla="val 17821058"/>
                    <a:gd name="adj2" fmla="val 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Arc 19"/>
                <p:cNvSpPr/>
                <p:nvPr/>
              </p:nvSpPr>
              <p:spPr>
                <a:xfrm rot="8427356" flipH="1">
                  <a:off x="8118076" y="4231805"/>
                  <a:ext cx="773723" cy="1561334"/>
                </a:xfrm>
                <a:prstGeom prst="arc">
                  <a:avLst>
                    <a:gd name="adj1" fmla="val 17821058"/>
                    <a:gd name="adj2" fmla="val 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cxnSp>
          <p:nvCxnSpPr>
            <p:cNvPr id="29" name="Straight Connector 28"/>
            <p:cNvCxnSpPr/>
            <p:nvPr/>
          </p:nvCxnSpPr>
          <p:spPr>
            <a:xfrm flipV="1">
              <a:off x="4696773" y="4430839"/>
              <a:ext cx="559388" cy="267366"/>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grpSp>
      <p:cxnSp>
        <p:nvCxnSpPr>
          <p:cNvPr id="28" name="Straight Connector 27"/>
          <p:cNvCxnSpPr/>
          <p:nvPr/>
        </p:nvCxnSpPr>
        <p:spPr>
          <a:xfrm flipV="1">
            <a:off x="3535531" y="1732383"/>
            <a:ext cx="1645920" cy="0"/>
          </a:xfrm>
          <a:prstGeom prst="line">
            <a:avLst/>
          </a:prstGeom>
          <a:ln w="38100"/>
          <a:effectLst>
            <a:outerShdw blurRad="152400" dist="317500" dir="5400000" sx="90000" sy="-19000" rotWithShape="0">
              <a:prstClr val="black">
                <a:alpha val="15000"/>
              </a:prstClr>
            </a:outerShdw>
          </a:effectLst>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619441" y="1377206"/>
            <a:ext cx="1628112" cy="400110"/>
          </a:xfrm>
          <a:prstGeom prst="rect">
            <a:avLst/>
          </a:prstGeom>
          <a:noFill/>
        </p:spPr>
        <p:txBody>
          <a:bodyPr wrap="square" rtlCol="0">
            <a:spAutoFit/>
          </a:bodyPr>
          <a:lstStyle/>
          <a:p>
            <a:r>
              <a:rPr lang="en-GB" sz="2000" smtClean="0"/>
              <a:t>Wifi Manager</a:t>
            </a:r>
            <a:endParaRPr lang="en-US" sz="2000"/>
          </a:p>
        </p:txBody>
      </p:sp>
    </p:spTree>
    <p:extLst>
      <p:ext uri="{BB962C8B-B14F-4D97-AF65-F5344CB8AC3E}">
        <p14:creationId xmlns:p14="http://schemas.microsoft.com/office/powerpoint/2010/main" val="34997108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64" y="570783"/>
            <a:ext cx="1857023" cy="637578"/>
          </a:xfrm>
          <a:prstGeom prst="rect">
            <a:avLst/>
          </a:prstGeom>
        </p:spPr>
      </p:pic>
      <p:cxnSp>
        <p:nvCxnSpPr>
          <p:cNvPr id="4" name="Straight Connector 3"/>
          <p:cNvCxnSpPr>
            <a:stCxn id="2" idx="3"/>
          </p:cNvCxnSpPr>
          <p:nvPr/>
        </p:nvCxnSpPr>
        <p:spPr>
          <a:xfrm>
            <a:off x="2016087" y="889572"/>
            <a:ext cx="9430438" cy="25624"/>
          </a:xfrm>
          <a:prstGeom prst="line">
            <a:avLst/>
          </a:prstGeom>
          <a:ln w="38100">
            <a:solidFill>
              <a:srgbClr val="92D050"/>
            </a:solidFill>
          </a:ln>
          <a:effectLst>
            <a:outerShdw blurRad="50800" dist="50800" dir="5400000" algn="ctr" rotWithShape="0">
              <a:srgbClr val="000000">
                <a:alpha val="90000"/>
              </a:srgbClr>
            </a:outerShdw>
          </a:effectLst>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062071" y="410876"/>
            <a:ext cx="5374555" cy="371061"/>
          </a:xfrm>
          <a:prstGeom prst="rect">
            <a:avLst/>
          </a:prstGeom>
          <a:noFill/>
          <a:ln>
            <a:noFill/>
          </a:ln>
        </p:spPr>
        <p:txBody>
          <a:bodyPr wrap="square" rtlCol="0">
            <a:spAutoFit/>
          </a:bodyPr>
          <a:lstStyle/>
          <a:p>
            <a:pPr algn="r"/>
            <a:r>
              <a:rPr lang="en-GB" b="1" smtClean="0"/>
              <a:t>HỆ THỐNG TRỒNG RAU THỦY CANH ỨNG DỤNG IOT</a:t>
            </a:r>
            <a:endParaRPr lang="en-US" b="1"/>
          </a:p>
        </p:txBody>
      </p:sp>
      <p:sp>
        <p:nvSpPr>
          <p:cNvPr id="6" name="TextBox 5"/>
          <p:cNvSpPr txBox="1"/>
          <p:nvPr/>
        </p:nvSpPr>
        <p:spPr>
          <a:xfrm>
            <a:off x="2122104" y="412605"/>
            <a:ext cx="3532504" cy="369332"/>
          </a:xfrm>
          <a:prstGeom prst="rect">
            <a:avLst/>
          </a:prstGeom>
          <a:noFill/>
          <a:ln>
            <a:noFill/>
          </a:ln>
        </p:spPr>
        <p:txBody>
          <a:bodyPr wrap="square" rtlCol="0">
            <a:spAutoFit/>
          </a:bodyPr>
          <a:lstStyle/>
          <a:p>
            <a:r>
              <a:rPr lang="en-GB" b="1" smtClean="0"/>
              <a:t>KHÓA LUẬN TỐT NGHIỆP</a:t>
            </a:r>
            <a:endParaRPr lang="en-US" b="1"/>
          </a:p>
        </p:txBody>
      </p:sp>
      <p:cxnSp>
        <p:nvCxnSpPr>
          <p:cNvPr id="9" name="Straight Connector 8"/>
          <p:cNvCxnSpPr/>
          <p:nvPr/>
        </p:nvCxnSpPr>
        <p:spPr>
          <a:xfrm flipV="1">
            <a:off x="318052" y="1571916"/>
            <a:ext cx="914400" cy="0"/>
          </a:xfrm>
          <a:prstGeom prst="line">
            <a:avLst/>
          </a:prstGeom>
          <a:ln w="38100"/>
          <a:effectLst>
            <a:outerShdw blurRad="152400" dist="317500" dir="5400000" sx="90000" sy="-19000" rotWithShape="0">
              <a:prstClr val="black">
                <a:alpha val="15000"/>
              </a:prstClr>
            </a:outerShdw>
          </a:effectLst>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1247461" y="1233985"/>
            <a:ext cx="2290869" cy="674328"/>
          </a:xfrm>
          <a:prstGeom prst="round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393233" y="1340316"/>
            <a:ext cx="1921565" cy="461665"/>
          </a:xfrm>
          <a:prstGeom prst="rect">
            <a:avLst/>
          </a:prstGeom>
          <a:noFill/>
        </p:spPr>
        <p:txBody>
          <a:bodyPr wrap="square" rtlCol="0">
            <a:spAutoFit/>
          </a:bodyPr>
          <a:lstStyle/>
          <a:p>
            <a:pPr algn="ctr"/>
            <a:r>
              <a:rPr lang="en-GB" sz="2400" b="1" smtClean="0"/>
              <a:t>Triển Khai</a:t>
            </a:r>
            <a:endParaRPr lang="en-US" sz="2400" b="1"/>
          </a:p>
        </p:txBody>
      </p:sp>
      <p:grpSp>
        <p:nvGrpSpPr>
          <p:cNvPr id="11" name="Group 10"/>
          <p:cNvGrpSpPr/>
          <p:nvPr/>
        </p:nvGrpSpPr>
        <p:grpSpPr>
          <a:xfrm>
            <a:off x="2357532" y="3381168"/>
            <a:ext cx="2238364" cy="2784054"/>
            <a:chOff x="6919199" y="2305356"/>
            <a:chExt cx="3202651" cy="3884826"/>
          </a:xfrm>
        </p:grpSpPr>
        <p:grpSp>
          <p:nvGrpSpPr>
            <p:cNvPr id="13" name="Group 12"/>
            <p:cNvGrpSpPr/>
            <p:nvPr/>
          </p:nvGrpSpPr>
          <p:grpSpPr>
            <a:xfrm>
              <a:off x="6919199" y="2305356"/>
              <a:ext cx="3202651" cy="3884826"/>
              <a:chOff x="7159831" y="3028746"/>
              <a:chExt cx="2278966" cy="2764393"/>
            </a:xfrm>
          </p:grpSpPr>
          <p:sp>
            <p:nvSpPr>
              <p:cNvPr id="15" name="Rectangle 14"/>
              <p:cNvSpPr/>
              <p:nvPr/>
            </p:nvSpPr>
            <p:spPr>
              <a:xfrm>
                <a:off x="7609998" y="3028746"/>
                <a:ext cx="1457863" cy="16459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p:cNvSpPr/>
              <p:nvPr/>
            </p:nvSpPr>
            <p:spPr>
              <a:xfrm rot="14504719">
                <a:off x="7223136" y="3465365"/>
                <a:ext cx="773723" cy="900333"/>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Arc 16"/>
              <p:cNvSpPr/>
              <p:nvPr/>
            </p:nvSpPr>
            <p:spPr>
              <a:xfrm rot="7095281" flipH="1">
                <a:off x="8601769" y="3423160"/>
                <a:ext cx="773723" cy="900333"/>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Arc 17"/>
              <p:cNvSpPr/>
              <p:nvPr/>
            </p:nvSpPr>
            <p:spPr>
              <a:xfrm rot="13172644">
                <a:off x="7802802" y="4226910"/>
                <a:ext cx="773723" cy="1561334"/>
              </a:xfrm>
              <a:prstGeom prst="arc">
                <a:avLst>
                  <a:gd name="adj1" fmla="val 17821058"/>
                  <a:gd name="adj2" fmla="val 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rot="8427356" flipH="1">
                <a:off x="8118076" y="4231805"/>
                <a:ext cx="773723" cy="1561334"/>
              </a:xfrm>
              <a:prstGeom prst="arc">
                <a:avLst>
                  <a:gd name="adj1" fmla="val 17821058"/>
                  <a:gd name="adj2" fmla="val 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4" name="TextBox 13"/>
            <p:cNvSpPr txBox="1"/>
            <p:nvPr/>
          </p:nvSpPr>
          <p:spPr>
            <a:xfrm>
              <a:off x="7773354" y="3236308"/>
              <a:ext cx="1792372" cy="901880"/>
            </a:xfrm>
            <a:prstGeom prst="rect">
              <a:avLst/>
            </a:prstGeom>
            <a:noFill/>
            <a:ln w="38100">
              <a:noFill/>
            </a:ln>
          </p:spPr>
          <p:txBody>
            <a:bodyPr wrap="square" rtlCol="0">
              <a:spAutoFit/>
            </a:bodyPr>
            <a:lstStyle/>
            <a:p>
              <a:r>
                <a:rPr lang="en-GB" b="1" smtClean="0"/>
                <a:t>Mạch Arduino</a:t>
              </a:r>
              <a:endParaRPr lang="en-US" b="1"/>
            </a:p>
          </p:txBody>
        </p:sp>
      </p:grpSp>
      <p:grpSp>
        <p:nvGrpSpPr>
          <p:cNvPr id="29" name="Group 28"/>
          <p:cNvGrpSpPr/>
          <p:nvPr/>
        </p:nvGrpSpPr>
        <p:grpSpPr>
          <a:xfrm>
            <a:off x="4992434" y="2343336"/>
            <a:ext cx="2238364" cy="3788831"/>
            <a:chOff x="4837686" y="1836897"/>
            <a:chExt cx="2238364" cy="3788831"/>
          </a:xfrm>
        </p:grpSpPr>
        <p:grpSp>
          <p:nvGrpSpPr>
            <p:cNvPr id="20" name="Group 19"/>
            <p:cNvGrpSpPr/>
            <p:nvPr/>
          </p:nvGrpSpPr>
          <p:grpSpPr>
            <a:xfrm>
              <a:off x="4837686" y="2841674"/>
              <a:ext cx="2238364" cy="2784054"/>
              <a:chOff x="6919199" y="2305356"/>
              <a:chExt cx="3202651" cy="3884826"/>
            </a:xfrm>
          </p:grpSpPr>
          <p:grpSp>
            <p:nvGrpSpPr>
              <p:cNvPr id="21" name="Group 20"/>
              <p:cNvGrpSpPr/>
              <p:nvPr/>
            </p:nvGrpSpPr>
            <p:grpSpPr>
              <a:xfrm>
                <a:off x="6919199" y="2305356"/>
                <a:ext cx="3202651" cy="3884826"/>
                <a:chOff x="7159831" y="3028746"/>
                <a:chExt cx="2278966" cy="2764393"/>
              </a:xfrm>
            </p:grpSpPr>
            <p:sp>
              <p:nvSpPr>
                <p:cNvPr id="23" name="Rectangle 22"/>
                <p:cNvSpPr/>
                <p:nvPr/>
              </p:nvSpPr>
              <p:spPr>
                <a:xfrm>
                  <a:off x="7609998" y="3028746"/>
                  <a:ext cx="1457863" cy="164592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c 23"/>
                <p:cNvSpPr/>
                <p:nvPr/>
              </p:nvSpPr>
              <p:spPr>
                <a:xfrm rot="14504719">
                  <a:off x="7223136" y="3465365"/>
                  <a:ext cx="773723" cy="900333"/>
                </a:xfrm>
                <a:prstGeom prst="arc">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Arc 24"/>
                <p:cNvSpPr/>
                <p:nvPr/>
              </p:nvSpPr>
              <p:spPr>
                <a:xfrm rot="7095281" flipH="1">
                  <a:off x="8601769" y="3423160"/>
                  <a:ext cx="773723" cy="900333"/>
                </a:xfrm>
                <a:prstGeom prst="arc">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Arc 25"/>
                <p:cNvSpPr/>
                <p:nvPr/>
              </p:nvSpPr>
              <p:spPr>
                <a:xfrm rot="13172644">
                  <a:off x="7802802" y="4226910"/>
                  <a:ext cx="773723" cy="1561334"/>
                </a:xfrm>
                <a:prstGeom prst="arc">
                  <a:avLst>
                    <a:gd name="adj1" fmla="val 17821058"/>
                    <a:gd name="adj2" fmla="val 0"/>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Arc 26"/>
                <p:cNvSpPr/>
                <p:nvPr/>
              </p:nvSpPr>
              <p:spPr>
                <a:xfrm rot="8427356" flipH="1">
                  <a:off x="8118076" y="4231805"/>
                  <a:ext cx="773723" cy="1561334"/>
                </a:xfrm>
                <a:prstGeom prst="arc">
                  <a:avLst>
                    <a:gd name="adj1" fmla="val 17821058"/>
                    <a:gd name="adj2" fmla="val 0"/>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2" name="TextBox 21"/>
              <p:cNvSpPr txBox="1"/>
              <p:nvPr/>
            </p:nvSpPr>
            <p:spPr>
              <a:xfrm>
                <a:off x="7773354" y="3236308"/>
                <a:ext cx="1792372" cy="901880"/>
              </a:xfrm>
              <a:prstGeom prst="rect">
                <a:avLst/>
              </a:prstGeom>
              <a:noFill/>
              <a:ln w="38100">
                <a:noFill/>
              </a:ln>
            </p:spPr>
            <p:txBody>
              <a:bodyPr wrap="square" rtlCol="0">
                <a:spAutoFit/>
              </a:bodyPr>
              <a:lstStyle/>
              <a:p>
                <a:r>
                  <a:rPr lang="en-GB" b="1" smtClean="0"/>
                  <a:t>GSM SIM800A</a:t>
                </a:r>
                <a:endParaRPr lang="en-US" b="1"/>
              </a:p>
            </p:txBody>
          </p:sp>
        </p:gr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4608" y="1836897"/>
              <a:ext cx="1048326" cy="1048326"/>
            </a:xfrm>
            <a:prstGeom prst="rect">
              <a:avLst/>
            </a:prstGeom>
          </p:spPr>
        </p:pic>
      </p:gr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37354" y="3403670"/>
            <a:ext cx="1970686" cy="1970686"/>
          </a:xfrm>
          <a:prstGeom prst="rect">
            <a:avLst/>
          </a:prstGeom>
        </p:spPr>
      </p:pic>
      <p:sp>
        <p:nvSpPr>
          <p:cNvPr id="28" name="Rectangular Callout 27"/>
          <p:cNvSpPr/>
          <p:nvPr/>
        </p:nvSpPr>
        <p:spPr>
          <a:xfrm>
            <a:off x="335336" y="2083092"/>
            <a:ext cx="2375393" cy="1694526"/>
          </a:xfrm>
          <a:prstGeom prst="wedgeRectCallout">
            <a:avLst>
              <a:gd name="adj1" fmla="val 32125"/>
              <a:gd name="adj2" fmla="val 6227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291447" y="2050055"/>
            <a:ext cx="2419282" cy="1754326"/>
          </a:xfrm>
          <a:prstGeom prst="rect">
            <a:avLst/>
          </a:prstGeom>
          <a:noFill/>
        </p:spPr>
        <p:txBody>
          <a:bodyPr wrap="square" rtlCol="0">
            <a:spAutoFit/>
          </a:bodyPr>
          <a:lstStyle/>
          <a:p>
            <a:r>
              <a:rPr lang="en-GB" smtClean="0"/>
              <a:t>Này GSM anh vừa mới nhận được thông báo, anh gửi cậu các lệnh AT tương ứng để cậu gửi tin nhắn về điện thoại chủ nhân nhé!</a:t>
            </a:r>
            <a:endParaRPr lang="en-US"/>
          </a:p>
        </p:txBody>
      </p:sp>
      <p:sp>
        <p:nvSpPr>
          <p:cNvPr id="31" name="Rectangular Callout 30"/>
          <p:cNvSpPr/>
          <p:nvPr/>
        </p:nvSpPr>
        <p:spPr>
          <a:xfrm>
            <a:off x="6925335" y="1633486"/>
            <a:ext cx="2472951" cy="1172681"/>
          </a:xfrm>
          <a:prstGeom prst="wedgeRectCallout">
            <a:avLst>
              <a:gd name="adj1" fmla="val -40743"/>
              <a:gd name="adj2" fmla="val 8199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7030292" y="1741591"/>
            <a:ext cx="2263038" cy="923330"/>
          </a:xfrm>
          <a:prstGeom prst="rect">
            <a:avLst/>
          </a:prstGeom>
          <a:noFill/>
        </p:spPr>
        <p:txBody>
          <a:bodyPr wrap="square" rtlCol="0">
            <a:spAutoFit/>
          </a:bodyPr>
          <a:lstStyle/>
          <a:p>
            <a:r>
              <a:rPr lang="en-GB" smtClean="0"/>
              <a:t>Vâng anh! Anh nhớ gửi kèm theo số điện thoại chủ nhân nhé!</a:t>
            </a:r>
            <a:endParaRPr lang="en-US"/>
          </a:p>
        </p:txBody>
      </p:sp>
      <p:cxnSp>
        <p:nvCxnSpPr>
          <p:cNvPr id="34" name="Straight Arrow Connector 33"/>
          <p:cNvCxnSpPr/>
          <p:nvPr/>
        </p:nvCxnSpPr>
        <p:spPr>
          <a:xfrm>
            <a:off x="7418830" y="4670368"/>
            <a:ext cx="123280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7683023" y="3903365"/>
            <a:ext cx="758244" cy="758244"/>
          </a:xfrm>
          <a:prstGeom prst="rect">
            <a:avLst/>
          </a:prstGeom>
        </p:spPr>
      </p:pic>
      <p:pic>
        <p:nvPicPr>
          <p:cNvPr id="37" name="Picture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94373" y="1944615"/>
            <a:ext cx="1833002" cy="1833002"/>
          </a:xfrm>
          <a:prstGeom prst="rect">
            <a:avLst/>
          </a:prstGeom>
        </p:spPr>
      </p:pic>
      <p:cxnSp>
        <p:nvCxnSpPr>
          <p:cNvPr id="35" name="Straight Connector 34"/>
          <p:cNvCxnSpPr/>
          <p:nvPr/>
        </p:nvCxnSpPr>
        <p:spPr>
          <a:xfrm flipV="1">
            <a:off x="3538330" y="1729143"/>
            <a:ext cx="1645920" cy="0"/>
          </a:xfrm>
          <a:prstGeom prst="line">
            <a:avLst/>
          </a:prstGeom>
          <a:ln w="38100"/>
          <a:effectLst>
            <a:outerShdw blurRad="152400" dist="317500" dir="5400000" sx="90000" sy="-19000" rotWithShape="0">
              <a:prstClr val="black">
                <a:alpha val="15000"/>
              </a:prstClr>
            </a:outerShdw>
          </a:effectLst>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579843" y="1362350"/>
            <a:ext cx="1709363" cy="400110"/>
          </a:xfrm>
          <a:prstGeom prst="rect">
            <a:avLst/>
          </a:prstGeom>
          <a:noFill/>
        </p:spPr>
        <p:txBody>
          <a:bodyPr wrap="square" rtlCol="0">
            <a:spAutoFit/>
          </a:bodyPr>
          <a:lstStyle/>
          <a:p>
            <a:r>
              <a:rPr lang="en-GB" sz="2000" smtClean="0"/>
              <a:t>GSM SIM800A</a:t>
            </a:r>
            <a:endParaRPr lang="en-US" sz="2000"/>
          </a:p>
        </p:txBody>
      </p:sp>
      <p:cxnSp>
        <p:nvCxnSpPr>
          <p:cNvPr id="38" name="Straight Arrow Connector 37"/>
          <p:cNvCxnSpPr/>
          <p:nvPr/>
        </p:nvCxnSpPr>
        <p:spPr>
          <a:xfrm>
            <a:off x="440674" y="4795269"/>
            <a:ext cx="201168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95565" y="4318113"/>
            <a:ext cx="431031" cy="431031"/>
          </a:xfrm>
          <a:prstGeom prst="rect">
            <a:avLst/>
          </a:prstGeom>
        </p:spPr>
      </p:pic>
      <p:sp>
        <p:nvSpPr>
          <p:cNvPr id="40" name="TextBox 39"/>
          <p:cNvSpPr txBox="1"/>
          <p:nvPr/>
        </p:nvSpPr>
        <p:spPr>
          <a:xfrm>
            <a:off x="969484" y="4231755"/>
            <a:ext cx="1384531" cy="646331"/>
          </a:xfrm>
          <a:prstGeom prst="rect">
            <a:avLst/>
          </a:prstGeom>
          <a:noFill/>
        </p:spPr>
        <p:txBody>
          <a:bodyPr wrap="square" rtlCol="0">
            <a:spAutoFit/>
          </a:bodyPr>
          <a:lstStyle/>
          <a:p>
            <a:r>
              <a:rPr lang="en-GB" smtClean="0"/>
              <a:t>Hệ thống bị đăng nhập</a:t>
            </a:r>
            <a:endParaRPr lang="en-US"/>
          </a:p>
        </p:txBody>
      </p:sp>
    </p:spTree>
    <p:extLst>
      <p:ext uri="{BB962C8B-B14F-4D97-AF65-F5344CB8AC3E}">
        <p14:creationId xmlns:p14="http://schemas.microsoft.com/office/powerpoint/2010/main" val="2536647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64" y="570783"/>
            <a:ext cx="1857023" cy="637578"/>
          </a:xfrm>
          <a:prstGeom prst="rect">
            <a:avLst/>
          </a:prstGeom>
        </p:spPr>
      </p:pic>
      <p:cxnSp>
        <p:nvCxnSpPr>
          <p:cNvPr id="4" name="Straight Connector 3"/>
          <p:cNvCxnSpPr>
            <a:stCxn id="2" idx="3"/>
          </p:cNvCxnSpPr>
          <p:nvPr/>
        </p:nvCxnSpPr>
        <p:spPr>
          <a:xfrm>
            <a:off x="2016087" y="889572"/>
            <a:ext cx="9430438" cy="25624"/>
          </a:xfrm>
          <a:prstGeom prst="line">
            <a:avLst/>
          </a:prstGeom>
          <a:ln w="38100">
            <a:solidFill>
              <a:srgbClr val="92D050"/>
            </a:solidFill>
          </a:ln>
          <a:effectLst>
            <a:outerShdw blurRad="50800" dist="50800" dir="5400000" algn="ctr" rotWithShape="0">
              <a:srgbClr val="000000">
                <a:alpha val="90000"/>
              </a:srgbClr>
            </a:outerShdw>
          </a:effectLst>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062071" y="410876"/>
            <a:ext cx="5374555" cy="371061"/>
          </a:xfrm>
          <a:prstGeom prst="rect">
            <a:avLst/>
          </a:prstGeom>
          <a:noFill/>
          <a:ln>
            <a:noFill/>
          </a:ln>
        </p:spPr>
        <p:txBody>
          <a:bodyPr wrap="square" rtlCol="0">
            <a:spAutoFit/>
          </a:bodyPr>
          <a:lstStyle/>
          <a:p>
            <a:pPr algn="r"/>
            <a:r>
              <a:rPr lang="en-GB" b="1" smtClean="0"/>
              <a:t>HỆ THỐNG TRỒNG RAU THỦY CANH ỨNG DỤNG IOT</a:t>
            </a:r>
            <a:endParaRPr lang="en-US" b="1"/>
          </a:p>
        </p:txBody>
      </p:sp>
      <p:sp>
        <p:nvSpPr>
          <p:cNvPr id="6" name="TextBox 5"/>
          <p:cNvSpPr txBox="1"/>
          <p:nvPr/>
        </p:nvSpPr>
        <p:spPr>
          <a:xfrm>
            <a:off x="2122104" y="412605"/>
            <a:ext cx="3532504" cy="369332"/>
          </a:xfrm>
          <a:prstGeom prst="rect">
            <a:avLst/>
          </a:prstGeom>
          <a:noFill/>
          <a:ln>
            <a:noFill/>
          </a:ln>
        </p:spPr>
        <p:txBody>
          <a:bodyPr wrap="square" rtlCol="0">
            <a:spAutoFit/>
          </a:bodyPr>
          <a:lstStyle/>
          <a:p>
            <a:r>
              <a:rPr lang="en-GB" b="1" smtClean="0"/>
              <a:t>KHÓA LUẬN TỐT NGHIỆP</a:t>
            </a:r>
            <a:endParaRPr lang="en-US" b="1"/>
          </a:p>
        </p:txBody>
      </p:sp>
      <p:cxnSp>
        <p:nvCxnSpPr>
          <p:cNvPr id="9" name="Straight Connector 8"/>
          <p:cNvCxnSpPr/>
          <p:nvPr/>
        </p:nvCxnSpPr>
        <p:spPr>
          <a:xfrm flipV="1">
            <a:off x="318052" y="1571916"/>
            <a:ext cx="914400" cy="0"/>
          </a:xfrm>
          <a:prstGeom prst="line">
            <a:avLst/>
          </a:prstGeom>
          <a:ln w="38100"/>
          <a:effectLst>
            <a:outerShdw blurRad="152400" dist="317500" dir="5400000" sx="90000" sy="-19000" rotWithShape="0">
              <a:prstClr val="black">
                <a:alpha val="15000"/>
              </a:prstClr>
            </a:outerShdw>
          </a:effectLst>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1247461" y="1233985"/>
            <a:ext cx="2290869" cy="674328"/>
          </a:xfrm>
          <a:prstGeom prst="round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393233" y="1340316"/>
            <a:ext cx="1921565" cy="461665"/>
          </a:xfrm>
          <a:prstGeom prst="rect">
            <a:avLst/>
          </a:prstGeom>
          <a:noFill/>
        </p:spPr>
        <p:txBody>
          <a:bodyPr wrap="square" rtlCol="0">
            <a:spAutoFit/>
          </a:bodyPr>
          <a:lstStyle/>
          <a:p>
            <a:pPr algn="ctr"/>
            <a:r>
              <a:rPr lang="en-GB" sz="2400" b="1" smtClean="0"/>
              <a:t>Đánh Giá</a:t>
            </a:r>
            <a:endParaRPr lang="en-US" sz="2400" b="1"/>
          </a:p>
        </p:txBody>
      </p:sp>
      <p:cxnSp>
        <p:nvCxnSpPr>
          <p:cNvPr id="7" name="Straight Connector 6"/>
          <p:cNvCxnSpPr/>
          <p:nvPr/>
        </p:nvCxnSpPr>
        <p:spPr>
          <a:xfrm>
            <a:off x="5871990" y="1801981"/>
            <a:ext cx="22034" cy="4631870"/>
          </a:xfrm>
          <a:prstGeom prst="line">
            <a:avLst/>
          </a:prstGeom>
          <a:ln w="127000">
            <a:solidFill>
              <a:srgbClr val="00B050"/>
            </a:solidFill>
          </a:ln>
        </p:spPr>
        <p:style>
          <a:lnRef idx="1">
            <a:schemeClr val="accent1"/>
          </a:lnRef>
          <a:fillRef idx="0">
            <a:schemeClr val="accent1"/>
          </a:fillRef>
          <a:effectRef idx="0">
            <a:schemeClr val="accent1"/>
          </a:effectRef>
          <a:fontRef idx="minor">
            <a:schemeClr val="tx1"/>
          </a:fontRef>
        </p:style>
      </p:cxnSp>
      <p:sp>
        <p:nvSpPr>
          <p:cNvPr id="8" name="Flowchart: Connector 7"/>
          <p:cNvSpPr/>
          <p:nvPr/>
        </p:nvSpPr>
        <p:spPr>
          <a:xfrm>
            <a:off x="5420723" y="1970099"/>
            <a:ext cx="867507" cy="893796"/>
          </a:xfrm>
          <a:prstGeom prst="flowChartConnector">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5439006" y="3597894"/>
            <a:ext cx="911239" cy="938855"/>
          </a:xfrm>
          <a:prstGeom prst="flowChartConnector">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5452364" y="5166574"/>
            <a:ext cx="901447" cy="928765"/>
          </a:xfrm>
          <a:prstGeom prst="flowChartConnector">
            <a:avLst/>
          </a:prstGeom>
          <a:solidFill>
            <a:schemeClr val="bg1"/>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6274213" y="2395958"/>
            <a:ext cx="274320"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6502345" y="1675043"/>
            <a:ext cx="4245168" cy="143921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flipH="1">
            <a:off x="5166555" y="4051653"/>
            <a:ext cx="274320"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960968" y="3369166"/>
            <a:ext cx="4286893" cy="1441374"/>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a:off x="6354599" y="5641917"/>
            <a:ext cx="274320" cy="0"/>
          </a:xfrm>
          <a:prstGeom prst="line">
            <a:avLst/>
          </a:prstGeom>
          <a:ln w="63500">
            <a:solidFill>
              <a:srgbClr val="FFC000"/>
            </a:solidFill>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6562632" y="4780604"/>
            <a:ext cx="4255623" cy="165324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533322" y="1801981"/>
            <a:ext cx="4214191" cy="954107"/>
          </a:xfrm>
          <a:prstGeom prst="rect">
            <a:avLst/>
          </a:prstGeom>
          <a:noFill/>
        </p:spPr>
        <p:txBody>
          <a:bodyPr wrap="square" rtlCol="0">
            <a:spAutoFit/>
          </a:bodyPr>
          <a:lstStyle/>
          <a:p>
            <a:r>
              <a:rPr lang="en-GB" sz="2000" b="1" smtClean="0">
                <a:solidFill>
                  <a:schemeClr val="bg1"/>
                </a:solidFill>
              </a:rPr>
              <a:t>Hệ thống không bị đụng độ chức năng </a:t>
            </a:r>
            <a:r>
              <a:rPr lang="en-GB" smtClean="0">
                <a:solidFill>
                  <a:schemeClr val="bg1"/>
                </a:solidFill>
              </a:rPr>
              <a:t>khi mỗi nhiệm vụ đều được phân chia cho các board mạch khác nhau xử lý</a:t>
            </a:r>
            <a:endParaRPr lang="en-US">
              <a:solidFill>
                <a:schemeClr val="bg1"/>
              </a:solidFill>
            </a:endParaRPr>
          </a:p>
        </p:txBody>
      </p:sp>
      <p:sp>
        <p:nvSpPr>
          <p:cNvPr id="24" name="TextBox 23"/>
          <p:cNvSpPr txBox="1"/>
          <p:nvPr/>
        </p:nvSpPr>
        <p:spPr>
          <a:xfrm>
            <a:off x="997318" y="3487812"/>
            <a:ext cx="4214191" cy="1508105"/>
          </a:xfrm>
          <a:prstGeom prst="rect">
            <a:avLst/>
          </a:prstGeom>
          <a:noFill/>
        </p:spPr>
        <p:txBody>
          <a:bodyPr wrap="square" rtlCol="0">
            <a:spAutoFit/>
          </a:bodyPr>
          <a:lstStyle/>
          <a:p>
            <a:r>
              <a:rPr lang="en-GB" sz="2000" b="1" smtClean="0">
                <a:solidFill>
                  <a:schemeClr val="bg1"/>
                </a:solidFill>
              </a:rPr>
              <a:t>Giảm nhân công và sức lao động</a:t>
            </a:r>
          </a:p>
          <a:p>
            <a:r>
              <a:rPr lang="en-GB" smtClean="0">
                <a:solidFill>
                  <a:schemeClr val="bg1"/>
                </a:solidFill>
              </a:rPr>
              <a:t>Hệ thống chạy tự động theo dữ liệu cảm biến giúp giảm phụ thuộc vào sự chăm sóc của con người</a:t>
            </a:r>
          </a:p>
          <a:p>
            <a:endParaRPr lang="en-US">
              <a:solidFill>
                <a:schemeClr val="bg1"/>
              </a:solidFill>
            </a:endParaRPr>
          </a:p>
        </p:txBody>
      </p:sp>
      <p:sp>
        <p:nvSpPr>
          <p:cNvPr id="25" name="TextBox 24"/>
          <p:cNvSpPr txBox="1"/>
          <p:nvPr/>
        </p:nvSpPr>
        <p:spPr>
          <a:xfrm>
            <a:off x="6594016" y="4959672"/>
            <a:ext cx="4214191" cy="1231106"/>
          </a:xfrm>
          <a:prstGeom prst="rect">
            <a:avLst/>
          </a:prstGeom>
          <a:noFill/>
        </p:spPr>
        <p:txBody>
          <a:bodyPr wrap="square" rtlCol="0">
            <a:spAutoFit/>
          </a:bodyPr>
          <a:lstStyle/>
          <a:p>
            <a:r>
              <a:rPr lang="en-GB" sz="2000" b="1" smtClean="0">
                <a:solidFill>
                  <a:schemeClr val="bg1"/>
                </a:solidFill>
              </a:rPr>
              <a:t>Sự yên tâm trong việc quản lý</a:t>
            </a:r>
          </a:p>
          <a:p>
            <a:r>
              <a:rPr lang="en-GB" smtClean="0">
                <a:solidFill>
                  <a:schemeClr val="bg1"/>
                </a:solidFill>
              </a:rPr>
              <a:t>Có thể giám sát từ xa và nhận được thông báo khi hệ thống bị truy cập hoặc thay đổi thông số</a:t>
            </a:r>
            <a:endParaRPr lang="en-US">
              <a:solidFill>
                <a:schemeClr val="bg1"/>
              </a:solidFill>
            </a:endParaRPr>
          </a:p>
        </p:txBody>
      </p: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3497" y="5283660"/>
            <a:ext cx="716692" cy="716692"/>
          </a:xfrm>
          <a:prstGeom prst="rect">
            <a:avLst/>
          </a:prstGeom>
        </p:spPr>
      </p:pic>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526661" y="3668257"/>
            <a:ext cx="761569" cy="761569"/>
          </a:xfrm>
          <a:prstGeom prst="rect">
            <a:avLst/>
          </a:prstGeom>
        </p:spPr>
      </p:pic>
      <p:pic>
        <p:nvPicPr>
          <p:cNvPr id="30" name="Picture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5452364" y="2003444"/>
            <a:ext cx="844456" cy="844456"/>
          </a:xfrm>
          <a:prstGeom prst="rect">
            <a:avLst/>
          </a:prstGeom>
        </p:spPr>
      </p:pic>
      <p:pic>
        <p:nvPicPr>
          <p:cNvPr id="31" name="Picture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11548" y="1288316"/>
            <a:ext cx="583740" cy="583740"/>
          </a:xfrm>
          <a:prstGeom prst="rect">
            <a:avLst/>
          </a:prstGeom>
        </p:spPr>
      </p:pic>
      <p:pic>
        <p:nvPicPr>
          <p:cNvPr id="32" name="Picture 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5275960" y="2757466"/>
            <a:ext cx="583740" cy="583740"/>
          </a:xfrm>
          <a:prstGeom prst="rect">
            <a:avLst/>
          </a:prstGeom>
        </p:spPr>
      </p:pic>
      <p:pic>
        <p:nvPicPr>
          <p:cNvPr id="33" name="Picture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81903" y="3017722"/>
            <a:ext cx="583740" cy="583740"/>
          </a:xfrm>
          <a:prstGeom prst="rect">
            <a:avLst/>
          </a:prstGeom>
        </p:spPr>
      </p:pic>
      <p:pic>
        <p:nvPicPr>
          <p:cNvPr id="34" name="Picture 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0924942" flipH="1">
            <a:off x="5275960" y="4614448"/>
            <a:ext cx="583740" cy="583740"/>
          </a:xfrm>
          <a:prstGeom prst="rect">
            <a:avLst/>
          </a:prstGeom>
        </p:spPr>
      </p:pic>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417578">
            <a:off x="5996361" y="4456191"/>
            <a:ext cx="583740" cy="583740"/>
          </a:xfrm>
          <a:prstGeom prst="rect">
            <a:avLst/>
          </a:prstGeom>
        </p:spPr>
      </p:pic>
    </p:spTree>
    <p:extLst>
      <p:ext uri="{BB962C8B-B14F-4D97-AF65-F5344CB8AC3E}">
        <p14:creationId xmlns:p14="http://schemas.microsoft.com/office/powerpoint/2010/main" val="10549736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64" y="570783"/>
            <a:ext cx="1857023" cy="637578"/>
          </a:xfrm>
          <a:prstGeom prst="rect">
            <a:avLst/>
          </a:prstGeom>
        </p:spPr>
      </p:pic>
      <p:cxnSp>
        <p:nvCxnSpPr>
          <p:cNvPr id="4" name="Straight Connector 3"/>
          <p:cNvCxnSpPr>
            <a:stCxn id="2" idx="3"/>
          </p:cNvCxnSpPr>
          <p:nvPr/>
        </p:nvCxnSpPr>
        <p:spPr>
          <a:xfrm>
            <a:off x="2016087" y="889572"/>
            <a:ext cx="9430438" cy="25624"/>
          </a:xfrm>
          <a:prstGeom prst="line">
            <a:avLst/>
          </a:prstGeom>
          <a:ln w="38100">
            <a:solidFill>
              <a:srgbClr val="92D050"/>
            </a:solidFill>
          </a:ln>
          <a:effectLst>
            <a:outerShdw blurRad="50800" dist="50800" dir="5400000" algn="ctr" rotWithShape="0">
              <a:srgbClr val="000000">
                <a:alpha val="90000"/>
              </a:srgbClr>
            </a:outerShdw>
          </a:effectLst>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062071" y="410876"/>
            <a:ext cx="5374555" cy="371061"/>
          </a:xfrm>
          <a:prstGeom prst="rect">
            <a:avLst/>
          </a:prstGeom>
          <a:noFill/>
          <a:ln>
            <a:noFill/>
          </a:ln>
        </p:spPr>
        <p:txBody>
          <a:bodyPr wrap="square" rtlCol="0">
            <a:spAutoFit/>
          </a:bodyPr>
          <a:lstStyle/>
          <a:p>
            <a:pPr algn="r"/>
            <a:r>
              <a:rPr lang="en-GB" b="1" smtClean="0"/>
              <a:t>HỆ THỐNG TRỒNG RAU THỦY CANH ỨNG DỤNG IOT</a:t>
            </a:r>
            <a:endParaRPr lang="en-US" b="1"/>
          </a:p>
        </p:txBody>
      </p:sp>
      <p:sp>
        <p:nvSpPr>
          <p:cNvPr id="6" name="TextBox 5"/>
          <p:cNvSpPr txBox="1"/>
          <p:nvPr/>
        </p:nvSpPr>
        <p:spPr>
          <a:xfrm>
            <a:off x="2122104" y="412605"/>
            <a:ext cx="3532504" cy="369332"/>
          </a:xfrm>
          <a:prstGeom prst="rect">
            <a:avLst/>
          </a:prstGeom>
          <a:noFill/>
          <a:ln>
            <a:noFill/>
          </a:ln>
        </p:spPr>
        <p:txBody>
          <a:bodyPr wrap="square" rtlCol="0">
            <a:spAutoFit/>
          </a:bodyPr>
          <a:lstStyle/>
          <a:p>
            <a:r>
              <a:rPr lang="en-GB" b="1" smtClean="0"/>
              <a:t>KHÓA LUẬN TỐT NGHIỆP</a:t>
            </a:r>
            <a:endParaRPr lang="en-US" b="1"/>
          </a:p>
        </p:txBody>
      </p:sp>
      <p:cxnSp>
        <p:nvCxnSpPr>
          <p:cNvPr id="9" name="Straight Connector 8"/>
          <p:cNvCxnSpPr/>
          <p:nvPr/>
        </p:nvCxnSpPr>
        <p:spPr>
          <a:xfrm flipV="1">
            <a:off x="318052" y="1571916"/>
            <a:ext cx="914400" cy="0"/>
          </a:xfrm>
          <a:prstGeom prst="line">
            <a:avLst/>
          </a:prstGeom>
          <a:ln w="38100"/>
          <a:effectLst>
            <a:outerShdw blurRad="152400" dist="317500" dir="5400000" sx="90000" sy="-19000" rotWithShape="0">
              <a:prstClr val="black">
                <a:alpha val="15000"/>
              </a:prstClr>
            </a:outerShdw>
          </a:effectLst>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1247461" y="1233985"/>
            <a:ext cx="2290869" cy="674328"/>
          </a:xfrm>
          <a:prstGeom prst="round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393233" y="1340316"/>
            <a:ext cx="1921565" cy="461665"/>
          </a:xfrm>
          <a:prstGeom prst="rect">
            <a:avLst/>
          </a:prstGeom>
          <a:noFill/>
        </p:spPr>
        <p:txBody>
          <a:bodyPr wrap="square" rtlCol="0">
            <a:spAutoFit/>
          </a:bodyPr>
          <a:lstStyle/>
          <a:p>
            <a:pPr algn="ctr"/>
            <a:r>
              <a:rPr lang="en-GB" sz="2400" b="1" smtClean="0"/>
              <a:t>Phát Triển</a:t>
            </a:r>
            <a:endParaRPr lang="en-US" sz="2400" b="1"/>
          </a:p>
        </p:txBody>
      </p:sp>
      <p:cxnSp>
        <p:nvCxnSpPr>
          <p:cNvPr id="7" name="Curved Connector 6"/>
          <p:cNvCxnSpPr/>
          <p:nvPr/>
        </p:nvCxnSpPr>
        <p:spPr>
          <a:xfrm rot="5400000" flipH="1" flipV="1">
            <a:off x="-26606" y="2616526"/>
            <a:ext cx="3896751" cy="3207434"/>
          </a:xfrm>
          <a:prstGeom prst="curvedConnector3">
            <a:avLst/>
          </a:prstGeom>
          <a:ln w="193675"/>
        </p:spPr>
        <p:style>
          <a:lnRef idx="1">
            <a:schemeClr val="accent6"/>
          </a:lnRef>
          <a:fillRef idx="0">
            <a:schemeClr val="accent6"/>
          </a:fillRef>
          <a:effectRef idx="0">
            <a:schemeClr val="accent6"/>
          </a:effectRef>
          <a:fontRef idx="minor">
            <a:schemeClr val="tx1"/>
          </a:fontRef>
        </p:style>
      </p:cxn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39105">
            <a:off x="4069879" y="358126"/>
            <a:ext cx="4981857" cy="4315965"/>
          </a:xfrm>
          <a:prstGeom prst="rect">
            <a:avLst/>
          </a:prstGeom>
        </p:spPr>
      </p:pic>
      <p:sp>
        <p:nvSpPr>
          <p:cNvPr id="13" name="TextBox 12"/>
          <p:cNvSpPr txBox="1"/>
          <p:nvPr/>
        </p:nvSpPr>
        <p:spPr>
          <a:xfrm>
            <a:off x="5036233" y="1915944"/>
            <a:ext cx="3967090" cy="1292662"/>
          </a:xfrm>
          <a:prstGeom prst="rect">
            <a:avLst/>
          </a:prstGeom>
          <a:noFill/>
        </p:spPr>
        <p:txBody>
          <a:bodyPr wrap="square" rtlCol="0">
            <a:spAutoFit/>
          </a:bodyPr>
          <a:lstStyle/>
          <a:p>
            <a:pPr algn="ctr"/>
            <a:r>
              <a:rPr lang="en-GB" sz="2600" b="1" smtClean="0">
                <a:solidFill>
                  <a:schemeClr val="bg1"/>
                </a:solidFill>
              </a:rPr>
              <a:t>Phân cấp hệ thống, có thể chia ra quản lý theo từng khu vực nhỏ</a:t>
            </a:r>
            <a:endParaRPr lang="en-US" sz="2600" b="1">
              <a:solidFill>
                <a:schemeClr val="bg1"/>
              </a:solidFill>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39105">
            <a:off x="1270081" y="2610526"/>
            <a:ext cx="4981857" cy="4315965"/>
          </a:xfrm>
          <a:prstGeom prst="rect">
            <a:avLst/>
          </a:prstGeom>
        </p:spPr>
      </p:pic>
      <p:sp>
        <p:nvSpPr>
          <p:cNvPr id="17" name="TextBox 16"/>
          <p:cNvSpPr txBox="1"/>
          <p:nvPr/>
        </p:nvSpPr>
        <p:spPr>
          <a:xfrm>
            <a:off x="2297315" y="4486675"/>
            <a:ext cx="3967090" cy="892552"/>
          </a:xfrm>
          <a:prstGeom prst="rect">
            <a:avLst/>
          </a:prstGeom>
          <a:noFill/>
        </p:spPr>
        <p:txBody>
          <a:bodyPr wrap="square" rtlCol="0">
            <a:spAutoFit/>
          </a:bodyPr>
          <a:lstStyle/>
          <a:p>
            <a:pPr algn="ctr"/>
            <a:r>
              <a:rPr lang="en-GB" sz="2600" b="1" smtClean="0">
                <a:solidFill>
                  <a:schemeClr val="bg1"/>
                </a:solidFill>
              </a:rPr>
              <a:t>Nâng cao khả năng mở rộng của hệ </a:t>
            </a:r>
            <a:r>
              <a:rPr lang="en-GB" sz="2600" b="1" smtClean="0">
                <a:solidFill>
                  <a:schemeClr val="bg1"/>
                </a:solidFill>
              </a:rPr>
              <a:t>thống</a:t>
            </a:r>
            <a:endParaRPr lang="en-US" sz="2600" b="1">
              <a:solidFill>
                <a:schemeClr val="bg1"/>
              </a:solidFill>
            </a:endParaRPr>
          </a:p>
        </p:txBody>
      </p:sp>
    </p:spTree>
    <p:extLst>
      <p:ext uri="{BB962C8B-B14F-4D97-AF65-F5344CB8AC3E}">
        <p14:creationId xmlns:p14="http://schemas.microsoft.com/office/powerpoint/2010/main" val="38285338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0664" y="1997614"/>
            <a:ext cx="8904849" cy="2246769"/>
          </a:xfrm>
          <a:prstGeom prst="rect">
            <a:avLst/>
          </a:prstGeom>
          <a:noFill/>
        </p:spPr>
        <p:txBody>
          <a:bodyPr wrap="square" rtlCol="0">
            <a:spAutoFit/>
          </a:bodyPr>
          <a:lstStyle/>
          <a:p>
            <a:pPr algn="ctr"/>
            <a:r>
              <a:rPr lang="en-GB" sz="3500" b="1" smtClean="0"/>
              <a:t>Cảm Ơn Quý Thầy Cô Và Các Bạn Đã Lắng Nghe Bài Thuyết Trình Của Nhóm Em!</a:t>
            </a:r>
          </a:p>
          <a:p>
            <a:pPr algn="ctr"/>
            <a:r>
              <a:rPr lang="en-GB" sz="3500" b="1" smtClean="0"/>
              <a:t>Nhóm Em Xin Chúc Buổi Phản Biện Ngày Hôm Nay Thật Thành Công!</a:t>
            </a:r>
            <a:endParaRPr lang="en-US" sz="3500" b="1"/>
          </a:p>
        </p:txBody>
      </p:sp>
    </p:spTree>
    <p:extLst>
      <p:ext uri="{BB962C8B-B14F-4D97-AF65-F5344CB8AC3E}">
        <p14:creationId xmlns:p14="http://schemas.microsoft.com/office/powerpoint/2010/main" val="38060252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64" y="570783"/>
            <a:ext cx="1857023" cy="637578"/>
          </a:xfrm>
          <a:prstGeom prst="rect">
            <a:avLst/>
          </a:prstGeom>
        </p:spPr>
      </p:pic>
      <p:cxnSp>
        <p:nvCxnSpPr>
          <p:cNvPr id="4" name="Straight Connector 3"/>
          <p:cNvCxnSpPr>
            <a:stCxn id="2" idx="3"/>
          </p:cNvCxnSpPr>
          <p:nvPr/>
        </p:nvCxnSpPr>
        <p:spPr>
          <a:xfrm>
            <a:off x="2016087" y="889572"/>
            <a:ext cx="9430438" cy="25624"/>
          </a:xfrm>
          <a:prstGeom prst="line">
            <a:avLst/>
          </a:prstGeom>
          <a:ln w="38100">
            <a:solidFill>
              <a:srgbClr val="92D050"/>
            </a:solidFill>
          </a:ln>
          <a:effectLst>
            <a:outerShdw blurRad="50800" dist="50800" dir="5400000" algn="ctr" rotWithShape="0">
              <a:srgbClr val="000000">
                <a:alpha val="90000"/>
              </a:srgbClr>
            </a:outerShdw>
          </a:effectLst>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062071" y="410876"/>
            <a:ext cx="5374555" cy="371061"/>
          </a:xfrm>
          <a:prstGeom prst="rect">
            <a:avLst/>
          </a:prstGeom>
          <a:noFill/>
          <a:ln>
            <a:noFill/>
          </a:ln>
        </p:spPr>
        <p:txBody>
          <a:bodyPr wrap="square" rtlCol="0">
            <a:spAutoFit/>
          </a:bodyPr>
          <a:lstStyle/>
          <a:p>
            <a:pPr algn="r"/>
            <a:r>
              <a:rPr lang="en-GB" b="1" smtClean="0"/>
              <a:t>HỆ THỐNG TRỒNG RAU THỦY CANH ỨNG DỤNG IOT</a:t>
            </a:r>
            <a:endParaRPr lang="en-US" b="1"/>
          </a:p>
        </p:txBody>
      </p:sp>
      <p:sp>
        <p:nvSpPr>
          <p:cNvPr id="6" name="TextBox 5"/>
          <p:cNvSpPr txBox="1"/>
          <p:nvPr/>
        </p:nvSpPr>
        <p:spPr>
          <a:xfrm>
            <a:off x="2122104" y="412605"/>
            <a:ext cx="3532504" cy="369332"/>
          </a:xfrm>
          <a:prstGeom prst="rect">
            <a:avLst/>
          </a:prstGeom>
          <a:noFill/>
          <a:ln>
            <a:noFill/>
          </a:ln>
        </p:spPr>
        <p:txBody>
          <a:bodyPr wrap="square" rtlCol="0">
            <a:spAutoFit/>
          </a:bodyPr>
          <a:lstStyle/>
          <a:p>
            <a:r>
              <a:rPr lang="en-GB" b="1" smtClean="0"/>
              <a:t>KHÓA LUẬN TỐT NGHIỆP</a:t>
            </a:r>
            <a:endParaRPr lang="en-US" b="1"/>
          </a:p>
        </p:txBody>
      </p:sp>
      <p:cxnSp>
        <p:nvCxnSpPr>
          <p:cNvPr id="9" name="Straight Connector 8"/>
          <p:cNvCxnSpPr/>
          <p:nvPr/>
        </p:nvCxnSpPr>
        <p:spPr>
          <a:xfrm flipV="1">
            <a:off x="318052" y="1571916"/>
            <a:ext cx="914400" cy="0"/>
          </a:xfrm>
          <a:prstGeom prst="line">
            <a:avLst/>
          </a:prstGeom>
          <a:ln w="38100"/>
          <a:effectLst>
            <a:outerShdw blurRad="152400" dist="317500" dir="5400000" sx="90000" sy="-19000" rotWithShape="0">
              <a:prstClr val="black">
                <a:alpha val="15000"/>
              </a:prstClr>
            </a:outerShdw>
          </a:effectLst>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1247461" y="1233985"/>
            <a:ext cx="2290869" cy="674328"/>
          </a:xfrm>
          <a:prstGeom prst="round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393233" y="1340316"/>
            <a:ext cx="1921565" cy="461665"/>
          </a:xfrm>
          <a:prstGeom prst="rect">
            <a:avLst/>
          </a:prstGeom>
          <a:noFill/>
        </p:spPr>
        <p:txBody>
          <a:bodyPr wrap="square" rtlCol="0">
            <a:spAutoFit/>
          </a:bodyPr>
          <a:lstStyle/>
          <a:p>
            <a:pPr algn="ctr"/>
            <a:r>
              <a:rPr lang="en-GB" sz="2400" b="1" smtClean="0"/>
              <a:t>Nội Dung</a:t>
            </a:r>
            <a:endParaRPr lang="en-US" sz="2400" b="1"/>
          </a:p>
        </p:txBody>
      </p:sp>
      <p:sp>
        <p:nvSpPr>
          <p:cNvPr id="3" name="TextBox 2"/>
          <p:cNvSpPr txBox="1"/>
          <p:nvPr/>
        </p:nvSpPr>
        <p:spPr>
          <a:xfrm>
            <a:off x="451692" y="2225407"/>
            <a:ext cx="11468559" cy="2492990"/>
          </a:xfrm>
          <a:prstGeom prst="rect">
            <a:avLst/>
          </a:prstGeom>
          <a:noFill/>
        </p:spPr>
        <p:txBody>
          <a:bodyPr wrap="square" rtlCol="0">
            <a:spAutoFit/>
          </a:bodyPr>
          <a:lstStyle/>
          <a:p>
            <a:pPr marL="342900" indent="-342900">
              <a:buAutoNum type="arabicPeriod"/>
            </a:pPr>
            <a:r>
              <a:rPr lang="en-GB" sz="2600" b="1" smtClean="0"/>
              <a:t>Giới thiệu về mô hình trồng rau thủy canh</a:t>
            </a:r>
            <a:endParaRPr lang="en-US" sz="2600" b="1" smtClean="0"/>
          </a:p>
          <a:p>
            <a:pPr marL="342900" indent="-342900">
              <a:buAutoNum type="arabicPeriod"/>
            </a:pPr>
            <a:r>
              <a:rPr lang="en-GB" sz="2600" b="1" smtClean="0"/>
              <a:t>Ý tưởng về mô hình</a:t>
            </a:r>
          </a:p>
          <a:p>
            <a:pPr marL="342900" indent="-342900">
              <a:buAutoNum type="arabicPeriod"/>
            </a:pPr>
            <a:r>
              <a:rPr lang="en-GB" sz="2600" b="1" smtClean="0"/>
              <a:t>Triển khai mô hình</a:t>
            </a:r>
          </a:p>
          <a:p>
            <a:pPr marL="342900" indent="-342900">
              <a:buAutoNum type="arabicPeriod"/>
            </a:pPr>
            <a:r>
              <a:rPr lang="en-GB" sz="2600" b="1" smtClean="0"/>
              <a:t>Đánh giá</a:t>
            </a:r>
          </a:p>
          <a:p>
            <a:pPr marL="342900" indent="-342900">
              <a:buAutoNum type="arabicPeriod"/>
            </a:pPr>
            <a:r>
              <a:rPr lang="en-GB" sz="2600" b="1" smtClean="0"/>
              <a:t>Hướng phát triển</a:t>
            </a:r>
          </a:p>
          <a:p>
            <a:pPr marL="342900" indent="-342900">
              <a:buAutoNum type="arabicPeriod"/>
            </a:pPr>
            <a:r>
              <a:rPr lang="en-GB" sz="2600" b="1" smtClean="0"/>
              <a:t>Demo</a:t>
            </a:r>
          </a:p>
        </p:txBody>
      </p:sp>
    </p:spTree>
    <p:extLst>
      <p:ext uri="{BB962C8B-B14F-4D97-AF65-F5344CB8AC3E}">
        <p14:creationId xmlns:p14="http://schemas.microsoft.com/office/powerpoint/2010/main" val="36836733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64" y="570783"/>
            <a:ext cx="1857023" cy="637578"/>
          </a:xfrm>
          <a:prstGeom prst="rect">
            <a:avLst/>
          </a:prstGeom>
        </p:spPr>
      </p:pic>
      <p:cxnSp>
        <p:nvCxnSpPr>
          <p:cNvPr id="4" name="Straight Connector 3"/>
          <p:cNvCxnSpPr>
            <a:stCxn id="2" idx="3"/>
          </p:cNvCxnSpPr>
          <p:nvPr/>
        </p:nvCxnSpPr>
        <p:spPr>
          <a:xfrm>
            <a:off x="2016087" y="889572"/>
            <a:ext cx="9430438" cy="25624"/>
          </a:xfrm>
          <a:prstGeom prst="line">
            <a:avLst/>
          </a:prstGeom>
          <a:ln w="38100">
            <a:solidFill>
              <a:srgbClr val="92D050"/>
            </a:solidFill>
          </a:ln>
          <a:effectLst>
            <a:outerShdw blurRad="50800" dist="50800" dir="5400000" algn="ctr" rotWithShape="0">
              <a:srgbClr val="000000">
                <a:alpha val="90000"/>
              </a:srgbClr>
            </a:outerShdw>
          </a:effectLst>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062071" y="410876"/>
            <a:ext cx="5374555" cy="371061"/>
          </a:xfrm>
          <a:prstGeom prst="rect">
            <a:avLst/>
          </a:prstGeom>
          <a:noFill/>
          <a:ln>
            <a:noFill/>
          </a:ln>
        </p:spPr>
        <p:txBody>
          <a:bodyPr wrap="square" rtlCol="0">
            <a:spAutoFit/>
          </a:bodyPr>
          <a:lstStyle/>
          <a:p>
            <a:pPr algn="r"/>
            <a:r>
              <a:rPr lang="en-GB" b="1" smtClean="0"/>
              <a:t>HỆ THỐNG TRỒNG RAU THỦY CANH ỨNG DỤNG IOT</a:t>
            </a:r>
            <a:endParaRPr lang="en-US" b="1"/>
          </a:p>
        </p:txBody>
      </p:sp>
      <p:sp>
        <p:nvSpPr>
          <p:cNvPr id="6" name="TextBox 5"/>
          <p:cNvSpPr txBox="1"/>
          <p:nvPr/>
        </p:nvSpPr>
        <p:spPr>
          <a:xfrm>
            <a:off x="2122104" y="412605"/>
            <a:ext cx="3532504" cy="369332"/>
          </a:xfrm>
          <a:prstGeom prst="rect">
            <a:avLst/>
          </a:prstGeom>
          <a:noFill/>
          <a:ln>
            <a:noFill/>
          </a:ln>
        </p:spPr>
        <p:txBody>
          <a:bodyPr wrap="square" rtlCol="0">
            <a:spAutoFit/>
          </a:bodyPr>
          <a:lstStyle/>
          <a:p>
            <a:r>
              <a:rPr lang="en-GB" b="1" smtClean="0"/>
              <a:t>KHÓA LUẬN TỐT NGHIỆP</a:t>
            </a:r>
            <a:endParaRPr lang="en-US" b="1"/>
          </a:p>
        </p:txBody>
      </p:sp>
      <p:cxnSp>
        <p:nvCxnSpPr>
          <p:cNvPr id="9" name="Straight Connector 8"/>
          <p:cNvCxnSpPr/>
          <p:nvPr/>
        </p:nvCxnSpPr>
        <p:spPr>
          <a:xfrm flipV="1">
            <a:off x="318052" y="1571916"/>
            <a:ext cx="914400" cy="0"/>
          </a:xfrm>
          <a:prstGeom prst="line">
            <a:avLst/>
          </a:prstGeom>
          <a:ln w="38100"/>
          <a:effectLst>
            <a:outerShdw blurRad="152400" dist="317500" dir="5400000" sx="90000" sy="-19000" rotWithShape="0">
              <a:prstClr val="black">
                <a:alpha val="15000"/>
              </a:prstClr>
            </a:outerShdw>
          </a:effectLst>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1247461" y="1233985"/>
            <a:ext cx="2290869" cy="674328"/>
          </a:xfrm>
          <a:prstGeom prst="round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393233" y="1340316"/>
            <a:ext cx="1921565" cy="461665"/>
          </a:xfrm>
          <a:prstGeom prst="rect">
            <a:avLst/>
          </a:prstGeom>
          <a:noFill/>
        </p:spPr>
        <p:txBody>
          <a:bodyPr wrap="square" rtlCol="0">
            <a:spAutoFit/>
          </a:bodyPr>
          <a:lstStyle/>
          <a:p>
            <a:pPr algn="ctr"/>
            <a:r>
              <a:rPr lang="en-GB" sz="2400" b="1" smtClean="0"/>
              <a:t>Giới Thiệu</a:t>
            </a:r>
            <a:endParaRPr lang="en-US" sz="2400" b="1"/>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1522" y="1571148"/>
            <a:ext cx="4412568" cy="4412568"/>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6944" y="2711312"/>
            <a:ext cx="2539682" cy="2539682"/>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296" y="2855741"/>
            <a:ext cx="2711582" cy="2250825"/>
          </a:xfrm>
          <a:prstGeom prst="rect">
            <a:avLst/>
          </a:prstGeom>
        </p:spPr>
      </p:pic>
      <p:sp>
        <p:nvSpPr>
          <p:cNvPr id="7" name="Oval Callout 6"/>
          <p:cNvSpPr/>
          <p:nvPr/>
        </p:nvSpPr>
        <p:spPr>
          <a:xfrm>
            <a:off x="6062071" y="1022831"/>
            <a:ext cx="3765368" cy="2536618"/>
          </a:xfrm>
          <a:prstGeom prst="wedgeEllipseCallout">
            <a:avLst>
              <a:gd name="adj1" fmla="val -49974"/>
              <a:gd name="adj2" fmla="val 53072"/>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435347" y="1741816"/>
            <a:ext cx="3088481" cy="1323439"/>
          </a:xfrm>
          <a:prstGeom prst="rect">
            <a:avLst/>
          </a:prstGeom>
          <a:noFill/>
        </p:spPr>
        <p:txBody>
          <a:bodyPr wrap="square" rtlCol="0">
            <a:spAutoFit/>
          </a:bodyPr>
          <a:lstStyle/>
          <a:p>
            <a:r>
              <a:rPr lang="en-GB" sz="2000" smtClean="0"/>
              <a:t>Tôi là </a:t>
            </a:r>
            <a:r>
              <a:rPr lang="en-GB" sz="2000" b="1" smtClean="0"/>
              <a:t>Rau! </a:t>
            </a:r>
            <a:r>
              <a:rPr lang="en-GB" sz="2000" smtClean="0"/>
              <a:t>Và thật bất ngờ tôi không cần đất để sinh trưởng mà tôi chỉ cần nước thôi!</a:t>
            </a:r>
            <a:r>
              <a:rPr lang="en-GB" sz="2000" b="1" smtClean="0"/>
              <a:t> </a:t>
            </a:r>
            <a:endParaRPr lang="en-US" sz="2000" b="1"/>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51922" y="2403535"/>
            <a:ext cx="1810076" cy="181007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83019" y="2578053"/>
            <a:ext cx="1934758" cy="1934758"/>
          </a:xfrm>
          <a:prstGeom prst="rect">
            <a:avLst/>
          </a:prstGeom>
        </p:spPr>
      </p:pic>
      <p:sp>
        <p:nvSpPr>
          <p:cNvPr id="17" name="TextBox 16"/>
          <p:cNvSpPr txBox="1"/>
          <p:nvPr/>
        </p:nvSpPr>
        <p:spPr>
          <a:xfrm>
            <a:off x="6175717" y="5373858"/>
            <a:ext cx="4431323" cy="1015663"/>
          </a:xfrm>
          <a:prstGeom prst="rect">
            <a:avLst/>
          </a:prstGeom>
          <a:noFill/>
        </p:spPr>
        <p:txBody>
          <a:bodyPr wrap="square" rtlCol="0">
            <a:spAutoFit/>
          </a:bodyPr>
          <a:lstStyle/>
          <a:p>
            <a:r>
              <a:rPr lang="en-GB" sz="2000" smtClean="0"/>
              <a:t>Việc rau không tiếp xúc với đất và môi trường bên ngoài giúp rau tránh hoàn toàn các nguồn sâu bệnh</a:t>
            </a:r>
            <a:endParaRPr lang="en-US" sz="2000"/>
          </a:p>
        </p:txBody>
      </p:sp>
      <p:sp>
        <p:nvSpPr>
          <p:cNvPr id="18" name="Rectangle 17"/>
          <p:cNvSpPr/>
          <p:nvPr/>
        </p:nvSpPr>
        <p:spPr>
          <a:xfrm>
            <a:off x="6062071" y="5106566"/>
            <a:ext cx="4755984" cy="15615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03290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64" y="570783"/>
            <a:ext cx="1857023" cy="637578"/>
          </a:xfrm>
          <a:prstGeom prst="rect">
            <a:avLst/>
          </a:prstGeom>
        </p:spPr>
      </p:pic>
      <p:cxnSp>
        <p:nvCxnSpPr>
          <p:cNvPr id="4" name="Straight Connector 3"/>
          <p:cNvCxnSpPr>
            <a:stCxn id="2" idx="3"/>
          </p:cNvCxnSpPr>
          <p:nvPr/>
        </p:nvCxnSpPr>
        <p:spPr>
          <a:xfrm>
            <a:off x="2016087" y="889572"/>
            <a:ext cx="9430438" cy="25624"/>
          </a:xfrm>
          <a:prstGeom prst="line">
            <a:avLst/>
          </a:prstGeom>
          <a:ln w="38100">
            <a:solidFill>
              <a:srgbClr val="92D050"/>
            </a:solidFill>
          </a:ln>
          <a:effectLst>
            <a:outerShdw blurRad="50800" dist="50800" dir="5400000" algn="ctr" rotWithShape="0">
              <a:srgbClr val="000000">
                <a:alpha val="90000"/>
              </a:srgbClr>
            </a:outerShdw>
          </a:effectLst>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062071" y="410876"/>
            <a:ext cx="5374555" cy="371061"/>
          </a:xfrm>
          <a:prstGeom prst="rect">
            <a:avLst/>
          </a:prstGeom>
          <a:noFill/>
          <a:ln>
            <a:noFill/>
          </a:ln>
        </p:spPr>
        <p:txBody>
          <a:bodyPr wrap="square" rtlCol="0">
            <a:spAutoFit/>
          </a:bodyPr>
          <a:lstStyle/>
          <a:p>
            <a:pPr algn="r"/>
            <a:r>
              <a:rPr lang="en-GB" b="1" smtClean="0"/>
              <a:t>HỆ THỐNG TRỒNG RAU THỦY CANH ỨNG DỤNG IOT</a:t>
            </a:r>
            <a:endParaRPr lang="en-US" b="1"/>
          </a:p>
        </p:txBody>
      </p:sp>
      <p:sp>
        <p:nvSpPr>
          <p:cNvPr id="6" name="TextBox 5"/>
          <p:cNvSpPr txBox="1"/>
          <p:nvPr/>
        </p:nvSpPr>
        <p:spPr>
          <a:xfrm>
            <a:off x="2122104" y="412605"/>
            <a:ext cx="3532504" cy="369332"/>
          </a:xfrm>
          <a:prstGeom prst="rect">
            <a:avLst/>
          </a:prstGeom>
          <a:noFill/>
          <a:ln>
            <a:noFill/>
          </a:ln>
        </p:spPr>
        <p:txBody>
          <a:bodyPr wrap="square" rtlCol="0">
            <a:spAutoFit/>
          </a:bodyPr>
          <a:lstStyle/>
          <a:p>
            <a:r>
              <a:rPr lang="en-GB" b="1" smtClean="0"/>
              <a:t>KHÓA LUẬN TỐT NGHIỆP</a:t>
            </a:r>
            <a:endParaRPr lang="en-US" b="1"/>
          </a:p>
        </p:txBody>
      </p:sp>
      <p:cxnSp>
        <p:nvCxnSpPr>
          <p:cNvPr id="9" name="Straight Connector 8"/>
          <p:cNvCxnSpPr/>
          <p:nvPr/>
        </p:nvCxnSpPr>
        <p:spPr>
          <a:xfrm flipV="1">
            <a:off x="318052" y="1571916"/>
            <a:ext cx="914400" cy="0"/>
          </a:xfrm>
          <a:prstGeom prst="line">
            <a:avLst/>
          </a:prstGeom>
          <a:ln w="38100"/>
          <a:effectLst>
            <a:outerShdw blurRad="152400" dist="317500" dir="5400000" sx="90000" sy="-19000" rotWithShape="0">
              <a:prstClr val="black">
                <a:alpha val="15000"/>
              </a:prstClr>
            </a:outerShdw>
          </a:effectLst>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1247461" y="1233985"/>
            <a:ext cx="2290869" cy="674328"/>
          </a:xfrm>
          <a:prstGeom prst="round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393233" y="1340316"/>
            <a:ext cx="1921565" cy="461665"/>
          </a:xfrm>
          <a:prstGeom prst="rect">
            <a:avLst/>
          </a:prstGeom>
          <a:noFill/>
        </p:spPr>
        <p:txBody>
          <a:bodyPr wrap="square" rtlCol="0">
            <a:spAutoFit/>
          </a:bodyPr>
          <a:lstStyle/>
          <a:p>
            <a:pPr algn="ctr"/>
            <a:r>
              <a:rPr lang="en-GB" sz="2400" b="1" smtClean="0"/>
              <a:t>Giới Thiệu</a:t>
            </a:r>
            <a:endParaRPr lang="en-US" sz="2400" b="1"/>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628" y="3697571"/>
            <a:ext cx="2793894" cy="2793894"/>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0750" y="1962073"/>
            <a:ext cx="8656345" cy="4529392"/>
          </a:xfrm>
          <a:prstGeom prst="rect">
            <a:avLst/>
          </a:prstGeom>
        </p:spPr>
      </p:pic>
      <p:sp>
        <p:nvSpPr>
          <p:cNvPr id="18" name="TextBox 17"/>
          <p:cNvSpPr txBox="1"/>
          <p:nvPr/>
        </p:nvSpPr>
        <p:spPr>
          <a:xfrm>
            <a:off x="6994240" y="4519975"/>
            <a:ext cx="4452286" cy="1846659"/>
          </a:xfrm>
          <a:prstGeom prst="rect">
            <a:avLst/>
          </a:prstGeom>
          <a:noFill/>
        </p:spPr>
        <p:txBody>
          <a:bodyPr wrap="square" rtlCol="0">
            <a:spAutoFit/>
          </a:bodyPr>
          <a:lstStyle/>
          <a:p>
            <a:r>
              <a:rPr lang="en-GB" sz="1900" smtClean="0"/>
              <a:t>Dòng nước chứa dung dịch dinh dưỡng sẽ được luân hồi liên tục từ bể chứa lên dàn thủy canh, tại đây cây sẽ hấp thụ chất dinh dưỡng thông qua bộ rễ tiếp xúc trực tiếp nguồn nước, sau đó nguồn nước lại quay về bể chứa, tạo thành 1 vòng khép kín.</a:t>
            </a:r>
            <a:endParaRPr lang="en-US" sz="1900"/>
          </a:p>
        </p:txBody>
      </p:sp>
    </p:spTree>
    <p:extLst>
      <p:ext uri="{BB962C8B-B14F-4D97-AF65-F5344CB8AC3E}">
        <p14:creationId xmlns:p14="http://schemas.microsoft.com/office/powerpoint/2010/main" val="2856797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64" y="570783"/>
            <a:ext cx="1857023" cy="637578"/>
          </a:xfrm>
          <a:prstGeom prst="rect">
            <a:avLst/>
          </a:prstGeom>
        </p:spPr>
      </p:pic>
      <p:cxnSp>
        <p:nvCxnSpPr>
          <p:cNvPr id="4" name="Straight Connector 3"/>
          <p:cNvCxnSpPr>
            <a:stCxn id="2" idx="3"/>
          </p:cNvCxnSpPr>
          <p:nvPr/>
        </p:nvCxnSpPr>
        <p:spPr>
          <a:xfrm>
            <a:off x="2016087" y="889572"/>
            <a:ext cx="9430438" cy="25624"/>
          </a:xfrm>
          <a:prstGeom prst="line">
            <a:avLst/>
          </a:prstGeom>
          <a:ln w="38100">
            <a:solidFill>
              <a:srgbClr val="92D050"/>
            </a:solidFill>
          </a:ln>
          <a:effectLst>
            <a:outerShdw blurRad="50800" dist="50800" dir="5400000" algn="ctr" rotWithShape="0">
              <a:srgbClr val="000000">
                <a:alpha val="90000"/>
              </a:srgbClr>
            </a:outerShdw>
          </a:effectLst>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062071" y="410876"/>
            <a:ext cx="5374555" cy="371061"/>
          </a:xfrm>
          <a:prstGeom prst="rect">
            <a:avLst/>
          </a:prstGeom>
          <a:noFill/>
          <a:ln>
            <a:noFill/>
          </a:ln>
        </p:spPr>
        <p:txBody>
          <a:bodyPr wrap="square" rtlCol="0">
            <a:spAutoFit/>
          </a:bodyPr>
          <a:lstStyle/>
          <a:p>
            <a:pPr algn="r"/>
            <a:r>
              <a:rPr lang="en-GB" b="1" smtClean="0"/>
              <a:t>HỆ THỐNG TRỒNG RAU THỦY CANH ỨNG DỤNG IOT</a:t>
            </a:r>
            <a:endParaRPr lang="en-US" b="1"/>
          </a:p>
        </p:txBody>
      </p:sp>
      <p:sp>
        <p:nvSpPr>
          <p:cNvPr id="6" name="TextBox 5"/>
          <p:cNvSpPr txBox="1"/>
          <p:nvPr/>
        </p:nvSpPr>
        <p:spPr>
          <a:xfrm>
            <a:off x="2122104" y="412605"/>
            <a:ext cx="3532504" cy="369332"/>
          </a:xfrm>
          <a:prstGeom prst="rect">
            <a:avLst/>
          </a:prstGeom>
          <a:noFill/>
          <a:ln>
            <a:noFill/>
          </a:ln>
        </p:spPr>
        <p:txBody>
          <a:bodyPr wrap="square" rtlCol="0">
            <a:spAutoFit/>
          </a:bodyPr>
          <a:lstStyle/>
          <a:p>
            <a:r>
              <a:rPr lang="en-GB" b="1" smtClean="0"/>
              <a:t>KHÓA LUẬN TỐT NGHIỆP</a:t>
            </a:r>
            <a:endParaRPr lang="en-US" b="1"/>
          </a:p>
        </p:txBody>
      </p:sp>
      <p:cxnSp>
        <p:nvCxnSpPr>
          <p:cNvPr id="9" name="Straight Connector 8"/>
          <p:cNvCxnSpPr/>
          <p:nvPr/>
        </p:nvCxnSpPr>
        <p:spPr>
          <a:xfrm flipV="1">
            <a:off x="318052" y="1571916"/>
            <a:ext cx="914400" cy="0"/>
          </a:xfrm>
          <a:prstGeom prst="line">
            <a:avLst/>
          </a:prstGeom>
          <a:ln w="38100"/>
          <a:effectLst>
            <a:outerShdw blurRad="152400" dist="317500" dir="5400000" sx="90000" sy="-19000" rotWithShape="0">
              <a:prstClr val="black">
                <a:alpha val="15000"/>
              </a:prstClr>
            </a:outerShdw>
          </a:effectLst>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1247461" y="1233985"/>
            <a:ext cx="2290869" cy="674328"/>
          </a:xfrm>
          <a:prstGeom prst="round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393233" y="1340316"/>
            <a:ext cx="1921565" cy="461665"/>
          </a:xfrm>
          <a:prstGeom prst="rect">
            <a:avLst/>
          </a:prstGeom>
          <a:noFill/>
        </p:spPr>
        <p:txBody>
          <a:bodyPr wrap="square" rtlCol="0">
            <a:spAutoFit/>
          </a:bodyPr>
          <a:lstStyle/>
          <a:p>
            <a:pPr algn="ctr"/>
            <a:r>
              <a:rPr lang="en-GB" sz="2400" b="1" smtClean="0"/>
              <a:t>Ý Tưởng</a:t>
            </a:r>
            <a:endParaRPr lang="en-US" sz="2400" b="1"/>
          </a:p>
        </p:txBody>
      </p:sp>
      <p:sp>
        <p:nvSpPr>
          <p:cNvPr id="3" name="Oval 2"/>
          <p:cNvSpPr/>
          <p:nvPr/>
        </p:nvSpPr>
        <p:spPr>
          <a:xfrm>
            <a:off x="775252" y="2743200"/>
            <a:ext cx="2672862" cy="2630658"/>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69146" y="3432519"/>
            <a:ext cx="2096086" cy="1154162"/>
          </a:xfrm>
          <a:prstGeom prst="rect">
            <a:avLst/>
          </a:prstGeom>
          <a:noFill/>
        </p:spPr>
        <p:txBody>
          <a:bodyPr wrap="square" rtlCol="0">
            <a:spAutoFit/>
          </a:bodyPr>
          <a:lstStyle/>
          <a:p>
            <a:pPr algn="ctr"/>
            <a:r>
              <a:rPr lang="en-GB" sz="2300" b="1" smtClean="0"/>
              <a:t>Hệ Thống Trồng Rau Thủy Canh Ứng Dụng IoT</a:t>
            </a:r>
            <a:endParaRPr lang="en-US" sz="2300" b="1"/>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488" y="4625634"/>
            <a:ext cx="1496447" cy="1496447"/>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82788" y="4877681"/>
            <a:ext cx="1730651" cy="1185496"/>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34799" y="5521796"/>
            <a:ext cx="692335" cy="452347"/>
          </a:xfrm>
          <a:prstGeom prst="rect">
            <a:avLst/>
          </a:prstGeom>
        </p:spPr>
      </p:pic>
      <p:sp>
        <p:nvSpPr>
          <p:cNvPr id="15" name="Arc 14"/>
          <p:cNvSpPr/>
          <p:nvPr/>
        </p:nvSpPr>
        <p:spPr>
          <a:xfrm rot="1854422">
            <a:off x="422029" y="2349305"/>
            <a:ext cx="3348110" cy="3772776"/>
          </a:xfrm>
          <a:prstGeom prst="arc">
            <a:avLst/>
          </a:prstGeom>
          <a:ln w="571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0" name="Group 19"/>
          <p:cNvGrpSpPr/>
          <p:nvPr/>
        </p:nvGrpSpPr>
        <p:grpSpPr>
          <a:xfrm>
            <a:off x="3314798" y="2166425"/>
            <a:ext cx="6968685" cy="576775"/>
            <a:chOff x="3314798" y="2166425"/>
            <a:chExt cx="6968685" cy="576775"/>
          </a:xfrm>
        </p:grpSpPr>
        <p:cxnSp>
          <p:nvCxnSpPr>
            <p:cNvPr id="17" name="Straight Connector 16"/>
            <p:cNvCxnSpPr/>
            <p:nvPr/>
          </p:nvCxnSpPr>
          <p:spPr>
            <a:xfrm flipV="1">
              <a:off x="3314798" y="2166425"/>
              <a:ext cx="573558" cy="576775"/>
            </a:xfrm>
            <a:prstGeom prst="line">
              <a:avLst/>
            </a:prstGeom>
            <a:ln w="38100">
              <a:solidFill>
                <a:srgbClr val="00B0F0"/>
              </a:solidFill>
            </a:ln>
          </p:spPr>
          <p:style>
            <a:lnRef idx="1">
              <a:schemeClr val="accent5"/>
            </a:lnRef>
            <a:fillRef idx="0">
              <a:schemeClr val="accent5"/>
            </a:fillRef>
            <a:effectRef idx="0">
              <a:schemeClr val="accent5"/>
            </a:effectRef>
            <a:fontRef idx="minor">
              <a:schemeClr val="tx1"/>
            </a:fontRef>
          </p:style>
        </p:cxnSp>
        <p:cxnSp>
          <p:nvCxnSpPr>
            <p:cNvPr id="19" name="Straight Connector 18"/>
            <p:cNvCxnSpPr/>
            <p:nvPr/>
          </p:nvCxnSpPr>
          <p:spPr>
            <a:xfrm>
              <a:off x="3888356" y="2171177"/>
              <a:ext cx="639512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3812348" y="3123086"/>
            <a:ext cx="6968685" cy="576775"/>
            <a:chOff x="3314798" y="2166425"/>
            <a:chExt cx="6968685" cy="576775"/>
          </a:xfrm>
        </p:grpSpPr>
        <p:cxnSp>
          <p:nvCxnSpPr>
            <p:cNvPr id="22" name="Straight Connector 21"/>
            <p:cNvCxnSpPr/>
            <p:nvPr/>
          </p:nvCxnSpPr>
          <p:spPr>
            <a:xfrm flipV="1">
              <a:off x="3314798" y="2166425"/>
              <a:ext cx="573558" cy="576775"/>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cxnSp>
          <p:nvCxnSpPr>
            <p:cNvPr id="23" name="Straight Connector 22"/>
            <p:cNvCxnSpPr/>
            <p:nvPr/>
          </p:nvCxnSpPr>
          <p:spPr>
            <a:xfrm>
              <a:off x="3888356" y="2171177"/>
              <a:ext cx="639512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5330454" y="1344975"/>
            <a:ext cx="4983419" cy="830997"/>
          </a:xfrm>
          <a:prstGeom prst="rect">
            <a:avLst/>
          </a:prstGeom>
          <a:noFill/>
        </p:spPr>
        <p:txBody>
          <a:bodyPr wrap="square" rtlCol="0">
            <a:spAutoFit/>
          </a:bodyPr>
          <a:lstStyle/>
          <a:p>
            <a:r>
              <a:rPr lang="en-GB" sz="2400" smtClean="0"/>
              <a:t>Chạy tự động dựa vào dữ liệu đọc từ cảm biến</a:t>
            </a:r>
            <a:endParaRPr lang="en-US" sz="2400"/>
          </a:p>
        </p:txBody>
      </p:sp>
      <p:sp>
        <p:nvSpPr>
          <p:cNvPr id="25" name="TextBox 24"/>
          <p:cNvSpPr txBox="1"/>
          <p:nvPr/>
        </p:nvSpPr>
        <p:spPr>
          <a:xfrm>
            <a:off x="5330454" y="2327472"/>
            <a:ext cx="4983419" cy="830997"/>
          </a:xfrm>
          <a:prstGeom prst="rect">
            <a:avLst/>
          </a:prstGeom>
          <a:noFill/>
        </p:spPr>
        <p:txBody>
          <a:bodyPr wrap="square" rtlCol="0">
            <a:spAutoFit/>
          </a:bodyPr>
          <a:lstStyle/>
          <a:p>
            <a:r>
              <a:rPr lang="en-GB" sz="2400" smtClean="0"/>
              <a:t>Có thể điều khiển và chỉnh thông số bằng tay</a:t>
            </a:r>
            <a:endParaRPr lang="en-US" sz="2400"/>
          </a:p>
        </p:txBody>
      </p:sp>
      <p:cxnSp>
        <p:nvCxnSpPr>
          <p:cNvPr id="27" name="Straight Connector 26"/>
          <p:cNvCxnSpPr/>
          <p:nvPr/>
        </p:nvCxnSpPr>
        <p:spPr>
          <a:xfrm>
            <a:off x="3944628" y="4207557"/>
            <a:ext cx="6718684"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04573" y="3378445"/>
            <a:ext cx="5218061" cy="830997"/>
          </a:xfrm>
          <a:prstGeom prst="rect">
            <a:avLst/>
          </a:prstGeom>
          <a:noFill/>
        </p:spPr>
        <p:txBody>
          <a:bodyPr wrap="square" rtlCol="0">
            <a:spAutoFit/>
          </a:bodyPr>
          <a:lstStyle/>
          <a:p>
            <a:r>
              <a:rPr lang="en-GB" sz="2400" smtClean="0"/>
              <a:t>Có thể giám sát và điều khiển từ xa qua internet</a:t>
            </a:r>
            <a:endParaRPr lang="en-US" sz="2400"/>
          </a:p>
        </p:txBody>
      </p:sp>
      <p:grpSp>
        <p:nvGrpSpPr>
          <p:cNvPr id="29" name="Group 28"/>
          <p:cNvGrpSpPr/>
          <p:nvPr/>
        </p:nvGrpSpPr>
        <p:grpSpPr>
          <a:xfrm flipV="1">
            <a:off x="3821234" y="4800682"/>
            <a:ext cx="6968685" cy="576775"/>
            <a:chOff x="3314798" y="2166425"/>
            <a:chExt cx="6968685" cy="576775"/>
          </a:xfrm>
        </p:grpSpPr>
        <p:cxnSp>
          <p:nvCxnSpPr>
            <p:cNvPr id="30" name="Straight Connector 29"/>
            <p:cNvCxnSpPr/>
            <p:nvPr/>
          </p:nvCxnSpPr>
          <p:spPr>
            <a:xfrm flipV="1">
              <a:off x="3314798" y="2166425"/>
              <a:ext cx="573558" cy="576775"/>
            </a:xfrm>
            <a:prstGeom prst="line">
              <a:avLst/>
            </a:prstGeom>
            <a:ln w="3810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31" name="Straight Connector 30"/>
            <p:cNvCxnSpPr/>
            <p:nvPr/>
          </p:nvCxnSpPr>
          <p:spPr>
            <a:xfrm>
              <a:off x="3888356" y="2171177"/>
              <a:ext cx="639512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TextBox 32"/>
          <p:cNvSpPr txBox="1"/>
          <p:nvPr/>
        </p:nvSpPr>
        <p:spPr>
          <a:xfrm>
            <a:off x="5274217" y="4578823"/>
            <a:ext cx="5867395" cy="830997"/>
          </a:xfrm>
          <a:prstGeom prst="rect">
            <a:avLst/>
          </a:prstGeom>
          <a:noFill/>
        </p:spPr>
        <p:txBody>
          <a:bodyPr wrap="square" rtlCol="0">
            <a:spAutoFit/>
          </a:bodyPr>
          <a:lstStyle/>
          <a:p>
            <a:r>
              <a:rPr lang="en-GB" sz="2400" smtClean="0"/>
              <a:t>Gửi thông báo về điện thoại khi có sự thay đổi hệ thống.</a:t>
            </a:r>
            <a:endParaRPr lang="en-US" sz="2400"/>
          </a:p>
        </p:txBody>
      </p:sp>
      <p:pic>
        <p:nvPicPr>
          <p:cNvPr id="34" name="Picture 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44225" y="2426340"/>
            <a:ext cx="655839" cy="655839"/>
          </a:xfrm>
          <a:prstGeom prst="rect">
            <a:avLst/>
          </a:prstGeom>
        </p:spPr>
      </p:pic>
      <p:pic>
        <p:nvPicPr>
          <p:cNvPr id="35" name="Picture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13262" y="3492724"/>
            <a:ext cx="683241" cy="683241"/>
          </a:xfrm>
          <a:prstGeom prst="rect">
            <a:avLst/>
          </a:prstGeom>
        </p:spPr>
      </p:pic>
      <p:pic>
        <p:nvPicPr>
          <p:cNvPr id="36" name="Picture 3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613262" y="4625634"/>
            <a:ext cx="762183" cy="762183"/>
          </a:xfrm>
          <a:prstGeom prst="rect">
            <a:avLst/>
          </a:prstGeom>
        </p:spPr>
      </p:pic>
      <p:pic>
        <p:nvPicPr>
          <p:cNvPr id="37" name="Picture 3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61395" y="1304559"/>
            <a:ext cx="986974" cy="986974"/>
          </a:xfrm>
          <a:prstGeom prst="rect">
            <a:avLst/>
          </a:prstGeom>
        </p:spPr>
      </p:pic>
    </p:spTree>
    <p:extLst>
      <p:ext uri="{BB962C8B-B14F-4D97-AF65-F5344CB8AC3E}">
        <p14:creationId xmlns:p14="http://schemas.microsoft.com/office/powerpoint/2010/main" val="22428071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64" y="570783"/>
            <a:ext cx="1857023" cy="637578"/>
          </a:xfrm>
          <a:prstGeom prst="rect">
            <a:avLst/>
          </a:prstGeom>
        </p:spPr>
      </p:pic>
      <p:cxnSp>
        <p:nvCxnSpPr>
          <p:cNvPr id="4" name="Straight Connector 3"/>
          <p:cNvCxnSpPr>
            <a:stCxn id="2" idx="3"/>
          </p:cNvCxnSpPr>
          <p:nvPr/>
        </p:nvCxnSpPr>
        <p:spPr>
          <a:xfrm>
            <a:off x="2016087" y="889572"/>
            <a:ext cx="9430438" cy="25624"/>
          </a:xfrm>
          <a:prstGeom prst="line">
            <a:avLst/>
          </a:prstGeom>
          <a:ln w="38100">
            <a:solidFill>
              <a:srgbClr val="92D050"/>
            </a:solidFill>
          </a:ln>
          <a:effectLst>
            <a:outerShdw blurRad="50800" dist="50800" dir="5400000" algn="ctr" rotWithShape="0">
              <a:srgbClr val="000000">
                <a:alpha val="90000"/>
              </a:srgbClr>
            </a:outerShdw>
          </a:effectLst>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062071" y="410876"/>
            <a:ext cx="5374555" cy="371061"/>
          </a:xfrm>
          <a:prstGeom prst="rect">
            <a:avLst/>
          </a:prstGeom>
          <a:noFill/>
          <a:ln>
            <a:noFill/>
          </a:ln>
        </p:spPr>
        <p:txBody>
          <a:bodyPr wrap="square" rtlCol="0">
            <a:spAutoFit/>
          </a:bodyPr>
          <a:lstStyle/>
          <a:p>
            <a:pPr algn="r"/>
            <a:r>
              <a:rPr lang="en-GB" b="1" smtClean="0"/>
              <a:t>HỆ THỐNG TRỒNG RAU THỦY CANH ỨNG DỤNG IOT</a:t>
            </a:r>
            <a:endParaRPr lang="en-US" b="1"/>
          </a:p>
        </p:txBody>
      </p:sp>
      <p:sp>
        <p:nvSpPr>
          <p:cNvPr id="6" name="TextBox 5"/>
          <p:cNvSpPr txBox="1"/>
          <p:nvPr/>
        </p:nvSpPr>
        <p:spPr>
          <a:xfrm>
            <a:off x="2122104" y="412605"/>
            <a:ext cx="3532504" cy="369332"/>
          </a:xfrm>
          <a:prstGeom prst="rect">
            <a:avLst/>
          </a:prstGeom>
          <a:noFill/>
          <a:ln>
            <a:noFill/>
          </a:ln>
        </p:spPr>
        <p:txBody>
          <a:bodyPr wrap="square" rtlCol="0">
            <a:spAutoFit/>
          </a:bodyPr>
          <a:lstStyle/>
          <a:p>
            <a:r>
              <a:rPr lang="en-GB" b="1" smtClean="0"/>
              <a:t>KHÓA LUẬN TỐT NGHIỆP</a:t>
            </a:r>
            <a:endParaRPr lang="en-US" b="1"/>
          </a:p>
        </p:txBody>
      </p:sp>
      <p:cxnSp>
        <p:nvCxnSpPr>
          <p:cNvPr id="9" name="Straight Connector 8"/>
          <p:cNvCxnSpPr/>
          <p:nvPr/>
        </p:nvCxnSpPr>
        <p:spPr>
          <a:xfrm flipV="1">
            <a:off x="318052" y="1571916"/>
            <a:ext cx="914400" cy="0"/>
          </a:xfrm>
          <a:prstGeom prst="line">
            <a:avLst/>
          </a:prstGeom>
          <a:ln w="38100"/>
          <a:effectLst>
            <a:outerShdw blurRad="152400" dist="317500" dir="5400000" sx="90000" sy="-19000" rotWithShape="0">
              <a:prstClr val="black">
                <a:alpha val="15000"/>
              </a:prstClr>
            </a:outerShdw>
          </a:effectLst>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1247461" y="1233985"/>
            <a:ext cx="2290869" cy="674328"/>
          </a:xfrm>
          <a:prstGeom prst="round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393233" y="1340316"/>
            <a:ext cx="1921565" cy="461665"/>
          </a:xfrm>
          <a:prstGeom prst="rect">
            <a:avLst/>
          </a:prstGeom>
          <a:noFill/>
        </p:spPr>
        <p:txBody>
          <a:bodyPr wrap="square" rtlCol="0">
            <a:spAutoFit/>
          </a:bodyPr>
          <a:lstStyle/>
          <a:p>
            <a:pPr algn="ctr"/>
            <a:r>
              <a:rPr lang="en-GB" sz="2400" b="1" smtClean="0"/>
              <a:t>Triển Khai</a:t>
            </a:r>
            <a:endParaRPr lang="en-US" sz="2400" b="1"/>
          </a:p>
        </p:txBody>
      </p:sp>
      <p:sp>
        <p:nvSpPr>
          <p:cNvPr id="3" name="Rectangle 2"/>
          <p:cNvSpPr/>
          <p:nvPr/>
        </p:nvSpPr>
        <p:spPr>
          <a:xfrm>
            <a:off x="3132955" y="3024555"/>
            <a:ext cx="1457863" cy="164592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p:cNvSpPr/>
          <p:nvPr/>
        </p:nvSpPr>
        <p:spPr>
          <a:xfrm rot="14504719">
            <a:off x="2746093" y="3461174"/>
            <a:ext cx="773723" cy="900333"/>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p:cNvSpPr/>
          <p:nvPr/>
        </p:nvSpPr>
        <p:spPr>
          <a:xfrm rot="7095281" flipH="1">
            <a:off x="4124726" y="3418969"/>
            <a:ext cx="773723" cy="900333"/>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Arc 16"/>
          <p:cNvSpPr/>
          <p:nvPr/>
        </p:nvSpPr>
        <p:spPr>
          <a:xfrm rot="13172644">
            <a:off x="3325759" y="4222719"/>
            <a:ext cx="773723" cy="1561334"/>
          </a:xfrm>
          <a:prstGeom prst="arc">
            <a:avLst>
              <a:gd name="adj1" fmla="val 17821058"/>
              <a:gd name="adj2" fmla="val 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Arc 17"/>
          <p:cNvSpPr/>
          <p:nvPr/>
        </p:nvSpPr>
        <p:spPr>
          <a:xfrm rot="8427356" flipH="1">
            <a:off x="3641033" y="4227614"/>
            <a:ext cx="773723" cy="1561334"/>
          </a:xfrm>
          <a:prstGeom prst="arc">
            <a:avLst>
              <a:gd name="adj1" fmla="val 17821058"/>
              <a:gd name="adj2" fmla="val 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232543" y="3662849"/>
            <a:ext cx="1275429" cy="369332"/>
          </a:xfrm>
          <a:prstGeom prst="rect">
            <a:avLst/>
          </a:prstGeom>
          <a:noFill/>
        </p:spPr>
        <p:txBody>
          <a:bodyPr wrap="square" rtlCol="0">
            <a:spAutoFit/>
          </a:bodyPr>
          <a:lstStyle/>
          <a:p>
            <a:r>
              <a:rPr lang="en-GB" b="1" smtClean="0"/>
              <a:t>Cảm biến</a:t>
            </a:r>
            <a:endParaRPr lang="en-US" b="1"/>
          </a:p>
        </p:txBody>
      </p:sp>
      <p:grpSp>
        <p:nvGrpSpPr>
          <p:cNvPr id="27" name="Group 26"/>
          <p:cNvGrpSpPr/>
          <p:nvPr/>
        </p:nvGrpSpPr>
        <p:grpSpPr>
          <a:xfrm>
            <a:off x="6465697" y="2305356"/>
            <a:ext cx="3202651" cy="3884826"/>
            <a:chOff x="6919199" y="2305356"/>
            <a:chExt cx="3202651" cy="3884826"/>
          </a:xfrm>
        </p:grpSpPr>
        <p:grpSp>
          <p:nvGrpSpPr>
            <p:cNvPr id="25" name="Group 24"/>
            <p:cNvGrpSpPr/>
            <p:nvPr/>
          </p:nvGrpSpPr>
          <p:grpSpPr>
            <a:xfrm>
              <a:off x="6919199" y="2305356"/>
              <a:ext cx="3202651" cy="3884826"/>
              <a:chOff x="7159831" y="3028746"/>
              <a:chExt cx="2278966" cy="2764393"/>
            </a:xfrm>
          </p:grpSpPr>
          <p:sp>
            <p:nvSpPr>
              <p:cNvPr id="19" name="Rectangle 18"/>
              <p:cNvSpPr/>
              <p:nvPr/>
            </p:nvSpPr>
            <p:spPr>
              <a:xfrm>
                <a:off x="7609998" y="3028746"/>
                <a:ext cx="1457863" cy="16459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c 19"/>
              <p:cNvSpPr/>
              <p:nvPr/>
            </p:nvSpPr>
            <p:spPr>
              <a:xfrm rot="14504719">
                <a:off x="7223136" y="3465365"/>
                <a:ext cx="773723" cy="900333"/>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p:cNvSpPr/>
              <p:nvPr/>
            </p:nvSpPr>
            <p:spPr>
              <a:xfrm rot="7095281" flipH="1">
                <a:off x="8601769" y="3423160"/>
                <a:ext cx="773723" cy="900333"/>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p:cNvSpPr/>
              <p:nvPr/>
            </p:nvSpPr>
            <p:spPr>
              <a:xfrm rot="13172644">
                <a:off x="7802802" y="4226910"/>
                <a:ext cx="773723" cy="1561334"/>
              </a:xfrm>
              <a:prstGeom prst="arc">
                <a:avLst>
                  <a:gd name="adj1" fmla="val 17821058"/>
                  <a:gd name="adj2" fmla="val 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p:cNvSpPr/>
              <p:nvPr/>
            </p:nvSpPr>
            <p:spPr>
              <a:xfrm rot="8427356" flipH="1">
                <a:off x="8118076" y="4231805"/>
                <a:ext cx="773723" cy="1561334"/>
              </a:xfrm>
              <a:prstGeom prst="arc">
                <a:avLst>
                  <a:gd name="adj1" fmla="val 17821058"/>
                  <a:gd name="adj2" fmla="val 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6" name="TextBox 25"/>
            <p:cNvSpPr txBox="1"/>
            <p:nvPr/>
          </p:nvSpPr>
          <p:spPr>
            <a:xfrm>
              <a:off x="7773353" y="3236308"/>
              <a:ext cx="1792371" cy="369332"/>
            </a:xfrm>
            <a:prstGeom prst="rect">
              <a:avLst/>
            </a:prstGeom>
            <a:noFill/>
            <a:ln w="38100">
              <a:noFill/>
            </a:ln>
          </p:spPr>
          <p:txBody>
            <a:bodyPr wrap="square" rtlCol="0">
              <a:spAutoFit/>
            </a:bodyPr>
            <a:lstStyle/>
            <a:p>
              <a:r>
                <a:rPr lang="en-GB" b="1" smtClean="0"/>
                <a:t>Mạch Arduino</a:t>
              </a:r>
              <a:endParaRPr lang="en-US" b="1"/>
            </a:p>
          </p:txBody>
        </p:sp>
      </p:grpSp>
      <p:sp>
        <p:nvSpPr>
          <p:cNvPr id="28" name="Rectangular Callout 27"/>
          <p:cNvSpPr/>
          <p:nvPr/>
        </p:nvSpPr>
        <p:spPr>
          <a:xfrm>
            <a:off x="9408696" y="1498226"/>
            <a:ext cx="2454442" cy="1234006"/>
          </a:xfrm>
          <a:prstGeom prst="wedgeRectCallout">
            <a:avLst>
              <a:gd name="adj1" fmla="val -44011"/>
              <a:gd name="adj2" fmla="val 6593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9504949" y="1606079"/>
            <a:ext cx="2261937" cy="923330"/>
          </a:xfrm>
          <a:prstGeom prst="rect">
            <a:avLst/>
          </a:prstGeom>
          <a:noFill/>
        </p:spPr>
        <p:txBody>
          <a:bodyPr wrap="square" rtlCol="0">
            <a:spAutoFit/>
          </a:bodyPr>
          <a:lstStyle/>
          <a:p>
            <a:r>
              <a:rPr lang="en-GB" smtClean="0"/>
              <a:t>Này cảm biến làm sao tôi có thể đọc được dữ liệu của cậu vậy?</a:t>
            </a:r>
            <a:endParaRPr lang="en-US"/>
          </a:p>
        </p:txBody>
      </p:sp>
      <p:sp>
        <p:nvSpPr>
          <p:cNvPr id="30" name="Rectangular Callout 29"/>
          <p:cNvSpPr/>
          <p:nvPr/>
        </p:nvSpPr>
        <p:spPr>
          <a:xfrm>
            <a:off x="244983" y="2183642"/>
            <a:ext cx="2527338" cy="1329103"/>
          </a:xfrm>
          <a:prstGeom prst="wedgeRectCallout">
            <a:avLst>
              <a:gd name="adj1" fmla="val 33907"/>
              <a:gd name="adj2" fmla="val 68530"/>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273119" y="2277220"/>
            <a:ext cx="2419069" cy="1200329"/>
          </a:xfrm>
          <a:prstGeom prst="rect">
            <a:avLst/>
          </a:prstGeom>
          <a:noFill/>
        </p:spPr>
        <p:txBody>
          <a:bodyPr wrap="square" rtlCol="0">
            <a:spAutoFit/>
          </a:bodyPr>
          <a:lstStyle/>
          <a:p>
            <a:r>
              <a:rPr lang="en-GB" smtClean="0"/>
              <a:t>Đơn giản thôi chúng ta sẽ dùng 2 chân SDA và SCL để giao tiếp I2C với nhau là được!</a:t>
            </a:r>
            <a:endParaRPr lang="en-US"/>
          </a:p>
        </p:txBody>
      </p:sp>
      <p:cxnSp>
        <p:nvCxnSpPr>
          <p:cNvPr id="31" name="Straight Connector 30"/>
          <p:cNvCxnSpPr/>
          <p:nvPr/>
        </p:nvCxnSpPr>
        <p:spPr>
          <a:xfrm flipV="1">
            <a:off x="3538330" y="1751616"/>
            <a:ext cx="1645920" cy="0"/>
          </a:xfrm>
          <a:prstGeom prst="line">
            <a:avLst/>
          </a:prstGeom>
          <a:ln w="38100"/>
          <a:effectLst>
            <a:outerShdw blurRad="152400" dist="317500" dir="5400000" sx="90000" sy="-19000" rotWithShape="0">
              <a:prstClr val="black">
                <a:alpha val="15000"/>
              </a:prstClr>
            </a:outerShdw>
          </a:effectLst>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597407" y="1393442"/>
            <a:ext cx="2377728" cy="400110"/>
          </a:xfrm>
          <a:prstGeom prst="rect">
            <a:avLst/>
          </a:prstGeom>
          <a:noFill/>
        </p:spPr>
        <p:txBody>
          <a:bodyPr wrap="square" rtlCol="0">
            <a:spAutoFit/>
          </a:bodyPr>
          <a:lstStyle/>
          <a:p>
            <a:r>
              <a:rPr lang="en-GB" sz="2000" smtClean="0"/>
              <a:t>Giao tiếp I2C</a:t>
            </a:r>
            <a:endParaRPr lang="en-US" sz="2000"/>
          </a:p>
        </p:txBody>
      </p:sp>
    </p:spTree>
    <p:extLst>
      <p:ext uri="{BB962C8B-B14F-4D97-AF65-F5344CB8AC3E}">
        <p14:creationId xmlns:p14="http://schemas.microsoft.com/office/powerpoint/2010/main" val="14807902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64" y="570783"/>
            <a:ext cx="1857023" cy="637578"/>
          </a:xfrm>
          <a:prstGeom prst="rect">
            <a:avLst/>
          </a:prstGeom>
        </p:spPr>
      </p:pic>
      <p:cxnSp>
        <p:nvCxnSpPr>
          <p:cNvPr id="4" name="Straight Connector 3"/>
          <p:cNvCxnSpPr>
            <a:stCxn id="2" idx="3"/>
          </p:cNvCxnSpPr>
          <p:nvPr/>
        </p:nvCxnSpPr>
        <p:spPr>
          <a:xfrm>
            <a:off x="2016087" y="889572"/>
            <a:ext cx="9430438" cy="25624"/>
          </a:xfrm>
          <a:prstGeom prst="line">
            <a:avLst/>
          </a:prstGeom>
          <a:ln w="38100">
            <a:solidFill>
              <a:srgbClr val="92D050"/>
            </a:solidFill>
          </a:ln>
          <a:effectLst>
            <a:outerShdw blurRad="50800" dist="50800" dir="5400000" algn="ctr" rotWithShape="0">
              <a:srgbClr val="000000">
                <a:alpha val="90000"/>
              </a:srgbClr>
            </a:outerShdw>
          </a:effectLst>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062071" y="410876"/>
            <a:ext cx="5374555" cy="371061"/>
          </a:xfrm>
          <a:prstGeom prst="rect">
            <a:avLst/>
          </a:prstGeom>
          <a:noFill/>
          <a:ln>
            <a:noFill/>
          </a:ln>
        </p:spPr>
        <p:txBody>
          <a:bodyPr wrap="square" rtlCol="0">
            <a:spAutoFit/>
          </a:bodyPr>
          <a:lstStyle/>
          <a:p>
            <a:pPr algn="r"/>
            <a:r>
              <a:rPr lang="en-GB" b="1" smtClean="0"/>
              <a:t>HỆ THỐNG TRỒNG RAU THỦY CANH ỨNG DỤNG IOT</a:t>
            </a:r>
            <a:endParaRPr lang="en-US" b="1"/>
          </a:p>
        </p:txBody>
      </p:sp>
      <p:sp>
        <p:nvSpPr>
          <p:cNvPr id="6" name="TextBox 5"/>
          <p:cNvSpPr txBox="1"/>
          <p:nvPr/>
        </p:nvSpPr>
        <p:spPr>
          <a:xfrm>
            <a:off x="2122104" y="412605"/>
            <a:ext cx="3532504" cy="369332"/>
          </a:xfrm>
          <a:prstGeom prst="rect">
            <a:avLst/>
          </a:prstGeom>
          <a:noFill/>
          <a:ln>
            <a:noFill/>
          </a:ln>
        </p:spPr>
        <p:txBody>
          <a:bodyPr wrap="square" rtlCol="0">
            <a:spAutoFit/>
          </a:bodyPr>
          <a:lstStyle/>
          <a:p>
            <a:r>
              <a:rPr lang="en-GB" b="1" smtClean="0"/>
              <a:t>KHÓA LUẬN TỐT NGHIỆP</a:t>
            </a:r>
            <a:endParaRPr lang="en-US" b="1"/>
          </a:p>
        </p:txBody>
      </p:sp>
      <p:cxnSp>
        <p:nvCxnSpPr>
          <p:cNvPr id="9" name="Straight Connector 8"/>
          <p:cNvCxnSpPr/>
          <p:nvPr/>
        </p:nvCxnSpPr>
        <p:spPr>
          <a:xfrm flipV="1">
            <a:off x="318052" y="1571916"/>
            <a:ext cx="914400" cy="0"/>
          </a:xfrm>
          <a:prstGeom prst="line">
            <a:avLst/>
          </a:prstGeom>
          <a:ln w="38100"/>
          <a:effectLst>
            <a:outerShdw blurRad="152400" dist="317500" dir="5400000" sx="90000" sy="-19000" rotWithShape="0">
              <a:prstClr val="black">
                <a:alpha val="15000"/>
              </a:prstClr>
            </a:outerShdw>
          </a:effectLst>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1247461" y="1233985"/>
            <a:ext cx="2290869" cy="674328"/>
          </a:xfrm>
          <a:prstGeom prst="round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393233" y="1340316"/>
            <a:ext cx="1921565" cy="461665"/>
          </a:xfrm>
          <a:prstGeom prst="rect">
            <a:avLst/>
          </a:prstGeom>
          <a:noFill/>
        </p:spPr>
        <p:txBody>
          <a:bodyPr wrap="square" rtlCol="0">
            <a:spAutoFit/>
          </a:bodyPr>
          <a:lstStyle/>
          <a:p>
            <a:pPr algn="ctr"/>
            <a:r>
              <a:rPr lang="en-GB" sz="2400" b="1" smtClean="0"/>
              <a:t>Triển Khai</a:t>
            </a:r>
            <a:endParaRPr lang="en-US" sz="2400" b="1"/>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2594190" y="3217122"/>
            <a:ext cx="2588331" cy="1773007"/>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6204745" y="3217122"/>
            <a:ext cx="2588331" cy="1773007"/>
          </a:xfrm>
          <a:prstGeom prst="rect">
            <a:avLst/>
          </a:prstGeom>
        </p:spPr>
      </p:pic>
      <p:grpSp>
        <p:nvGrpSpPr>
          <p:cNvPr id="21" name="Group 20"/>
          <p:cNvGrpSpPr/>
          <p:nvPr/>
        </p:nvGrpSpPr>
        <p:grpSpPr>
          <a:xfrm>
            <a:off x="3309355" y="2292563"/>
            <a:ext cx="1176320" cy="484528"/>
            <a:chOff x="3309355" y="2292563"/>
            <a:chExt cx="1176320" cy="484528"/>
          </a:xfrm>
        </p:grpSpPr>
        <p:grpSp>
          <p:nvGrpSpPr>
            <p:cNvPr id="8" name="Group 7"/>
            <p:cNvGrpSpPr/>
            <p:nvPr/>
          </p:nvGrpSpPr>
          <p:grpSpPr>
            <a:xfrm>
              <a:off x="3389739" y="2424443"/>
              <a:ext cx="329550" cy="344556"/>
              <a:chOff x="3422107" y="2440627"/>
              <a:chExt cx="329550" cy="344556"/>
            </a:xfrm>
          </p:grpSpPr>
          <p:sp>
            <p:nvSpPr>
              <p:cNvPr id="7" name="Oval 6"/>
              <p:cNvSpPr/>
              <p:nvPr/>
            </p:nvSpPr>
            <p:spPr>
              <a:xfrm>
                <a:off x="3422107" y="2440627"/>
                <a:ext cx="329550" cy="3445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505963" y="2540899"/>
                <a:ext cx="167970" cy="175618"/>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4061378" y="2432535"/>
              <a:ext cx="329550" cy="344556"/>
              <a:chOff x="3422107" y="2440627"/>
              <a:chExt cx="329550" cy="344556"/>
            </a:xfrm>
          </p:grpSpPr>
          <p:sp>
            <p:nvSpPr>
              <p:cNvPr id="17" name="Oval 16"/>
              <p:cNvSpPr/>
              <p:nvPr/>
            </p:nvSpPr>
            <p:spPr>
              <a:xfrm>
                <a:off x="3422107" y="2440627"/>
                <a:ext cx="329550" cy="3445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505963" y="2540899"/>
                <a:ext cx="167970" cy="175618"/>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Arc 18"/>
            <p:cNvSpPr/>
            <p:nvPr/>
          </p:nvSpPr>
          <p:spPr>
            <a:xfrm rot="16831262">
              <a:off x="3355520" y="2268287"/>
              <a:ext cx="347808" cy="440138"/>
            </a:xfrm>
            <a:prstGeom prst="arc">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Arc 19"/>
            <p:cNvSpPr/>
            <p:nvPr/>
          </p:nvSpPr>
          <p:spPr>
            <a:xfrm rot="19866372">
              <a:off x="4137867" y="2292563"/>
              <a:ext cx="347808" cy="440138"/>
            </a:xfrm>
            <a:prstGeom prst="arc">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2" name="Group 21"/>
          <p:cNvGrpSpPr/>
          <p:nvPr/>
        </p:nvGrpSpPr>
        <p:grpSpPr>
          <a:xfrm>
            <a:off x="6891700" y="2286831"/>
            <a:ext cx="1176320" cy="484528"/>
            <a:chOff x="3309355" y="2292563"/>
            <a:chExt cx="1176320" cy="484528"/>
          </a:xfrm>
        </p:grpSpPr>
        <p:grpSp>
          <p:nvGrpSpPr>
            <p:cNvPr id="23" name="Group 22"/>
            <p:cNvGrpSpPr/>
            <p:nvPr/>
          </p:nvGrpSpPr>
          <p:grpSpPr>
            <a:xfrm>
              <a:off x="3389739" y="2424443"/>
              <a:ext cx="329550" cy="344556"/>
              <a:chOff x="3422107" y="2440627"/>
              <a:chExt cx="329550" cy="344556"/>
            </a:xfrm>
          </p:grpSpPr>
          <p:sp>
            <p:nvSpPr>
              <p:cNvPr id="29" name="Oval 28"/>
              <p:cNvSpPr/>
              <p:nvPr/>
            </p:nvSpPr>
            <p:spPr>
              <a:xfrm>
                <a:off x="3422107" y="2440627"/>
                <a:ext cx="329550" cy="3445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505963" y="2540899"/>
                <a:ext cx="167970" cy="175618"/>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4061378" y="2432535"/>
              <a:ext cx="329550" cy="344556"/>
              <a:chOff x="3422107" y="2440627"/>
              <a:chExt cx="329550" cy="344556"/>
            </a:xfrm>
          </p:grpSpPr>
          <p:sp>
            <p:nvSpPr>
              <p:cNvPr id="27" name="Oval 26"/>
              <p:cNvSpPr/>
              <p:nvPr/>
            </p:nvSpPr>
            <p:spPr>
              <a:xfrm>
                <a:off x="3422107" y="2440627"/>
                <a:ext cx="329550" cy="3445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505963" y="2540899"/>
                <a:ext cx="167970" cy="175618"/>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Arc 24"/>
            <p:cNvSpPr/>
            <p:nvPr/>
          </p:nvSpPr>
          <p:spPr>
            <a:xfrm rot="16831262">
              <a:off x="3355520" y="2268287"/>
              <a:ext cx="347808" cy="440138"/>
            </a:xfrm>
            <a:prstGeom prst="arc">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Arc 25"/>
            <p:cNvSpPr/>
            <p:nvPr/>
          </p:nvSpPr>
          <p:spPr>
            <a:xfrm rot="19866372">
              <a:off x="4137867" y="2292563"/>
              <a:ext cx="347808" cy="440138"/>
            </a:xfrm>
            <a:prstGeom prst="arc">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p:cNvGrpSpPr/>
          <p:nvPr/>
        </p:nvGrpSpPr>
        <p:grpSpPr>
          <a:xfrm>
            <a:off x="4741807" y="3382178"/>
            <a:ext cx="982043" cy="524624"/>
            <a:chOff x="4741807" y="3382178"/>
            <a:chExt cx="982043" cy="524624"/>
          </a:xfrm>
        </p:grpSpPr>
        <p:cxnSp>
          <p:nvCxnSpPr>
            <p:cNvPr id="37" name="Straight Connector 36"/>
            <p:cNvCxnSpPr/>
            <p:nvPr/>
          </p:nvCxnSpPr>
          <p:spPr>
            <a:xfrm>
              <a:off x="4741807" y="3382178"/>
              <a:ext cx="731520" cy="297456"/>
            </a:xfrm>
            <a:prstGeom prst="line">
              <a:avLst/>
            </a:prstGeom>
            <a:ln w="101600"/>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338074" y="3530285"/>
              <a:ext cx="385776" cy="376517"/>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p:cNvGrpSpPr/>
          <p:nvPr/>
        </p:nvGrpSpPr>
        <p:grpSpPr>
          <a:xfrm>
            <a:off x="5654608" y="3373873"/>
            <a:ext cx="1003927" cy="532929"/>
            <a:chOff x="5654608" y="3373873"/>
            <a:chExt cx="1003927" cy="532929"/>
          </a:xfrm>
        </p:grpSpPr>
        <p:cxnSp>
          <p:nvCxnSpPr>
            <p:cNvPr id="38" name="Straight Connector 37"/>
            <p:cNvCxnSpPr/>
            <p:nvPr/>
          </p:nvCxnSpPr>
          <p:spPr>
            <a:xfrm flipV="1">
              <a:off x="6018455" y="3373873"/>
              <a:ext cx="640080" cy="297456"/>
            </a:xfrm>
            <a:prstGeom prst="line">
              <a:avLst/>
            </a:prstGeom>
            <a:ln w="920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5654608" y="3530285"/>
              <a:ext cx="385776" cy="376517"/>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ular Callout 41"/>
          <p:cNvSpPr/>
          <p:nvPr/>
        </p:nvSpPr>
        <p:spPr>
          <a:xfrm>
            <a:off x="8428339" y="1343775"/>
            <a:ext cx="2542599" cy="1350010"/>
          </a:xfrm>
          <a:prstGeom prst="wedgeRectCallout">
            <a:avLst>
              <a:gd name="adj1" fmla="val -47177"/>
              <a:gd name="adj2" fmla="val 70469"/>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8486598" y="1420008"/>
            <a:ext cx="2484340" cy="1200329"/>
          </a:xfrm>
          <a:prstGeom prst="rect">
            <a:avLst/>
          </a:prstGeom>
          <a:noFill/>
        </p:spPr>
        <p:txBody>
          <a:bodyPr wrap="square" rtlCol="0">
            <a:spAutoFit/>
          </a:bodyPr>
          <a:lstStyle/>
          <a:p>
            <a:r>
              <a:rPr lang="en-GB" smtClean="0"/>
              <a:t>Bằng cách nối chân TX</a:t>
            </a:r>
            <a:r>
              <a:rPr lang="en-GB" smtClean="0">
                <a:sym typeface="Wingdings" panose="05000000000000000000" pitchFamily="2" charset="2"/>
              </a:rPr>
              <a:t>RX, RXTX mà giờ đây chúng ta đã có thể nói chuyện với nhau.</a:t>
            </a:r>
            <a:endParaRPr lang="en-US"/>
          </a:p>
        </p:txBody>
      </p:sp>
      <p:sp>
        <p:nvSpPr>
          <p:cNvPr id="44" name="Rectangular Callout 43"/>
          <p:cNvSpPr/>
          <p:nvPr/>
        </p:nvSpPr>
        <p:spPr>
          <a:xfrm>
            <a:off x="223931" y="2271459"/>
            <a:ext cx="2692689" cy="1178395"/>
          </a:xfrm>
          <a:prstGeom prst="wedgeRectCallout">
            <a:avLst>
              <a:gd name="adj1" fmla="val 36373"/>
              <a:gd name="adj2" fmla="val 63918"/>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223931" y="2236799"/>
            <a:ext cx="2666053" cy="1200329"/>
          </a:xfrm>
          <a:prstGeom prst="rect">
            <a:avLst/>
          </a:prstGeom>
          <a:noFill/>
        </p:spPr>
        <p:txBody>
          <a:bodyPr wrap="square" rtlCol="0">
            <a:spAutoFit/>
          </a:bodyPr>
          <a:lstStyle/>
          <a:p>
            <a:r>
              <a:rPr lang="en-GB" smtClean="0"/>
              <a:t>Đúng vậy! Tôi không còn thấy mình cô đơn nữa! Giờ đây tôi có thể chia sẻ công việc với anh rồi!</a:t>
            </a:r>
            <a:endParaRPr lang="en-US"/>
          </a:p>
        </p:txBody>
      </p:sp>
      <p:grpSp>
        <p:nvGrpSpPr>
          <p:cNvPr id="47" name="Group 46"/>
          <p:cNvGrpSpPr/>
          <p:nvPr/>
        </p:nvGrpSpPr>
        <p:grpSpPr>
          <a:xfrm rot="20170244">
            <a:off x="2249248" y="3629939"/>
            <a:ext cx="1003927" cy="532929"/>
            <a:chOff x="5654608" y="3373873"/>
            <a:chExt cx="1003927" cy="532929"/>
          </a:xfrm>
        </p:grpSpPr>
        <p:cxnSp>
          <p:nvCxnSpPr>
            <p:cNvPr id="48" name="Straight Connector 47"/>
            <p:cNvCxnSpPr/>
            <p:nvPr/>
          </p:nvCxnSpPr>
          <p:spPr>
            <a:xfrm flipV="1">
              <a:off x="6018455" y="3373873"/>
              <a:ext cx="640080" cy="297456"/>
            </a:xfrm>
            <a:prstGeom prst="line">
              <a:avLst/>
            </a:prstGeom>
            <a:ln w="92075"/>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5654608" y="3530285"/>
              <a:ext cx="385776" cy="376517"/>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p:cNvGrpSpPr/>
          <p:nvPr/>
        </p:nvGrpSpPr>
        <p:grpSpPr>
          <a:xfrm rot="785669">
            <a:off x="8242629" y="3515440"/>
            <a:ext cx="982043" cy="524624"/>
            <a:chOff x="4741807" y="3382178"/>
            <a:chExt cx="982043" cy="524624"/>
          </a:xfrm>
        </p:grpSpPr>
        <p:cxnSp>
          <p:nvCxnSpPr>
            <p:cNvPr id="52" name="Straight Connector 51"/>
            <p:cNvCxnSpPr/>
            <p:nvPr/>
          </p:nvCxnSpPr>
          <p:spPr>
            <a:xfrm>
              <a:off x="4741807" y="3382178"/>
              <a:ext cx="731520" cy="297456"/>
            </a:xfrm>
            <a:prstGeom prst="line">
              <a:avLst/>
            </a:prstGeom>
            <a:ln w="1016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5338074" y="3530285"/>
              <a:ext cx="385776" cy="376517"/>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p:cNvGrpSpPr/>
          <p:nvPr/>
        </p:nvGrpSpPr>
        <p:grpSpPr>
          <a:xfrm>
            <a:off x="2520164" y="5252506"/>
            <a:ext cx="2453077" cy="973526"/>
            <a:chOff x="2520164" y="5252506"/>
            <a:chExt cx="2453077" cy="973526"/>
          </a:xfrm>
        </p:grpSpPr>
        <p:grpSp>
          <p:nvGrpSpPr>
            <p:cNvPr id="55" name="Group 54"/>
            <p:cNvGrpSpPr/>
            <p:nvPr/>
          </p:nvGrpSpPr>
          <p:grpSpPr>
            <a:xfrm rot="19043364">
              <a:off x="2520164" y="5497748"/>
              <a:ext cx="973526" cy="531662"/>
              <a:chOff x="5685009" y="3373873"/>
              <a:chExt cx="973526" cy="531662"/>
            </a:xfrm>
          </p:grpSpPr>
          <p:cxnSp>
            <p:nvCxnSpPr>
              <p:cNvPr id="56" name="Straight Connector 55"/>
              <p:cNvCxnSpPr/>
              <p:nvPr/>
            </p:nvCxnSpPr>
            <p:spPr>
              <a:xfrm flipV="1">
                <a:off x="6018455" y="3373873"/>
                <a:ext cx="640080" cy="297456"/>
              </a:xfrm>
              <a:prstGeom prst="line">
                <a:avLst/>
              </a:prstGeom>
              <a:ln w="123825"/>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5685009" y="3529018"/>
                <a:ext cx="385776" cy="376517"/>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p:cNvGrpSpPr/>
            <p:nvPr/>
          </p:nvGrpSpPr>
          <p:grpSpPr>
            <a:xfrm rot="16655223">
              <a:off x="4220647" y="5473438"/>
              <a:ext cx="973526" cy="531662"/>
              <a:chOff x="5685009" y="3373873"/>
              <a:chExt cx="973526" cy="531662"/>
            </a:xfrm>
          </p:grpSpPr>
          <p:cxnSp>
            <p:nvCxnSpPr>
              <p:cNvPr id="59" name="Straight Connector 58"/>
              <p:cNvCxnSpPr/>
              <p:nvPr/>
            </p:nvCxnSpPr>
            <p:spPr>
              <a:xfrm flipV="1">
                <a:off x="6018455" y="3373873"/>
                <a:ext cx="640080" cy="297456"/>
              </a:xfrm>
              <a:prstGeom prst="line">
                <a:avLst/>
              </a:prstGeom>
              <a:ln w="123825"/>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5685009" y="3529018"/>
                <a:ext cx="385776" cy="376517"/>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0" name="Group 69"/>
          <p:cNvGrpSpPr/>
          <p:nvPr/>
        </p:nvGrpSpPr>
        <p:grpSpPr>
          <a:xfrm>
            <a:off x="6133354" y="5267178"/>
            <a:ext cx="2453077" cy="973526"/>
            <a:chOff x="2520164" y="5252506"/>
            <a:chExt cx="2453077" cy="973526"/>
          </a:xfrm>
        </p:grpSpPr>
        <p:grpSp>
          <p:nvGrpSpPr>
            <p:cNvPr id="71" name="Group 70"/>
            <p:cNvGrpSpPr/>
            <p:nvPr/>
          </p:nvGrpSpPr>
          <p:grpSpPr>
            <a:xfrm rot="19043364">
              <a:off x="2520164" y="5497748"/>
              <a:ext cx="973526" cy="531662"/>
              <a:chOff x="5685009" y="3373873"/>
              <a:chExt cx="973526" cy="531662"/>
            </a:xfrm>
          </p:grpSpPr>
          <p:cxnSp>
            <p:nvCxnSpPr>
              <p:cNvPr id="75" name="Straight Connector 74"/>
              <p:cNvCxnSpPr/>
              <p:nvPr/>
            </p:nvCxnSpPr>
            <p:spPr>
              <a:xfrm flipV="1">
                <a:off x="6018455" y="3373873"/>
                <a:ext cx="640080" cy="297456"/>
              </a:xfrm>
              <a:prstGeom prst="line">
                <a:avLst/>
              </a:prstGeom>
              <a:ln w="123825">
                <a:solidFill>
                  <a:srgbClr val="00B050"/>
                </a:solidFill>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5685009" y="3529018"/>
                <a:ext cx="385776" cy="376517"/>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p:cNvGrpSpPr/>
            <p:nvPr/>
          </p:nvGrpSpPr>
          <p:grpSpPr>
            <a:xfrm rot="16655223">
              <a:off x="4220647" y="5473438"/>
              <a:ext cx="973526" cy="531662"/>
              <a:chOff x="5685009" y="3373873"/>
              <a:chExt cx="973526" cy="531662"/>
            </a:xfrm>
          </p:grpSpPr>
          <p:cxnSp>
            <p:nvCxnSpPr>
              <p:cNvPr id="73" name="Straight Connector 72"/>
              <p:cNvCxnSpPr/>
              <p:nvPr/>
            </p:nvCxnSpPr>
            <p:spPr>
              <a:xfrm flipV="1">
                <a:off x="6018455" y="3373873"/>
                <a:ext cx="640080" cy="297456"/>
              </a:xfrm>
              <a:prstGeom prst="line">
                <a:avLst/>
              </a:prstGeom>
              <a:ln w="123825">
                <a:solidFill>
                  <a:srgbClr val="00B050"/>
                </a:solidFill>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5685009" y="3529018"/>
                <a:ext cx="385776" cy="376517"/>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62" name="Straight Connector 61"/>
          <p:cNvCxnSpPr/>
          <p:nvPr/>
        </p:nvCxnSpPr>
        <p:spPr>
          <a:xfrm flipV="1">
            <a:off x="3538330" y="1737171"/>
            <a:ext cx="1645920" cy="0"/>
          </a:xfrm>
          <a:prstGeom prst="line">
            <a:avLst/>
          </a:prstGeom>
          <a:ln w="38100"/>
          <a:effectLst>
            <a:outerShdw blurRad="152400" dist="317500" dir="5400000" sx="90000" sy="-19000" rotWithShape="0">
              <a:prstClr val="black">
                <a:alpha val="15000"/>
              </a:prstClr>
            </a:outerShdw>
          </a:effectLst>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538330" y="1354656"/>
            <a:ext cx="1799744" cy="400110"/>
          </a:xfrm>
          <a:prstGeom prst="rect">
            <a:avLst/>
          </a:prstGeom>
          <a:noFill/>
        </p:spPr>
        <p:txBody>
          <a:bodyPr wrap="square" rtlCol="0">
            <a:spAutoFit/>
          </a:bodyPr>
          <a:lstStyle/>
          <a:p>
            <a:r>
              <a:rPr lang="en-GB" sz="2000" smtClean="0"/>
              <a:t>Giao tiếp Serial</a:t>
            </a:r>
            <a:endParaRPr lang="en-US" sz="2000"/>
          </a:p>
        </p:txBody>
      </p:sp>
    </p:spTree>
    <p:extLst>
      <p:ext uri="{BB962C8B-B14F-4D97-AF65-F5344CB8AC3E}">
        <p14:creationId xmlns:p14="http://schemas.microsoft.com/office/powerpoint/2010/main" val="20093577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64" y="570783"/>
            <a:ext cx="1857023" cy="637578"/>
          </a:xfrm>
          <a:prstGeom prst="rect">
            <a:avLst/>
          </a:prstGeom>
        </p:spPr>
      </p:pic>
      <p:cxnSp>
        <p:nvCxnSpPr>
          <p:cNvPr id="4" name="Straight Connector 3"/>
          <p:cNvCxnSpPr>
            <a:stCxn id="2" idx="3"/>
          </p:cNvCxnSpPr>
          <p:nvPr/>
        </p:nvCxnSpPr>
        <p:spPr>
          <a:xfrm>
            <a:off x="2016087" y="889572"/>
            <a:ext cx="9430438" cy="25624"/>
          </a:xfrm>
          <a:prstGeom prst="line">
            <a:avLst/>
          </a:prstGeom>
          <a:ln w="38100">
            <a:solidFill>
              <a:srgbClr val="92D050"/>
            </a:solidFill>
          </a:ln>
          <a:effectLst>
            <a:outerShdw blurRad="50800" dist="50800" dir="5400000" algn="ctr" rotWithShape="0">
              <a:srgbClr val="000000">
                <a:alpha val="90000"/>
              </a:srgbClr>
            </a:outerShdw>
          </a:effectLst>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062071" y="410876"/>
            <a:ext cx="5374555" cy="371061"/>
          </a:xfrm>
          <a:prstGeom prst="rect">
            <a:avLst/>
          </a:prstGeom>
          <a:noFill/>
          <a:ln>
            <a:noFill/>
          </a:ln>
        </p:spPr>
        <p:txBody>
          <a:bodyPr wrap="square" rtlCol="0">
            <a:spAutoFit/>
          </a:bodyPr>
          <a:lstStyle/>
          <a:p>
            <a:pPr algn="r"/>
            <a:r>
              <a:rPr lang="en-GB" b="1" smtClean="0"/>
              <a:t>HỆ THỐNG TRỒNG RAU THỦY CANH ỨNG DỤNG IOT</a:t>
            </a:r>
            <a:endParaRPr lang="en-US" b="1"/>
          </a:p>
        </p:txBody>
      </p:sp>
      <p:sp>
        <p:nvSpPr>
          <p:cNvPr id="6" name="TextBox 5"/>
          <p:cNvSpPr txBox="1"/>
          <p:nvPr/>
        </p:nvSpPr>
        <p:spPr>
          <a:xfrm>
            <a:off x="2122104" y="412605"/>
            <a:ext cx="3532504" cy="369332"/>
          </a:xfrm>
          <a:prstGeom prst="rect">
            <a:avLst/>
          </a:prstGeom>
          <a:noFill/>
          <a:ln>
            <a:noFill/>
          </a:ln>
        </p:spPr>
        <p:txBody>
          <a:bodyPr wrap="square" rtlCol="0">
            <a:spAutoFit/>
          </a:bodyPr>
          <a:lstStyle/>
          <a:p>
            <a:r>
              <a:rPr lang="en-GB" b="1" smtClean="0"/>
              <a:t>KHÓA LUẬN TỐT NGHIỆP</a:t>
            </a:r>
            <a:endParaRPr lang="en-US" b="1"/>
          </a:p>
        </p:txBody>
      </p:sp>
      <p:cxnSp>
        <p:nvCxnSpPr>
          <p:cNvPr id="9" name="Straight Connector 8"/>
          <p:cNvCxnSpPr/>
          <p:nvPr/>
        </p:nvCxnSpPr>
        <p:spPr>
          <a:xfrm flipV="1">
            <a:off x="318052" y="1571916"/>
            <a:ext cx="914400" cy="0"/>
          </a:xfrm>
          <a:prstGeom prst="line">
            <a:avLst/>
          </a:prstGeom>
          <a:ln w="38100"/>
          <a:effectLst>
            <a:outerShdw blurRad="152400" dist="317500" dir="5400000" sx="90000" sy="-19000" rotWithShape="0">
              <a:prstClr val="black">
                <a:alpha val="15000"/>
              </a:prstClr>
            </a:outerShdw>
          </a:effectLst>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1247461" y="1233985"/>
            <a:ext cx="2290869" cy="674328"/>
          </a:xfrm>
          <a:prstGeom prst="round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393233" y="1340316"/>
            <a:ext cx="1921565" cy="461665"/>
          </a:xfrm>
          <a:prstGeom prst="rect">
            <a:avLst/>
          </a:prstGeom>
          <a:noFill/>
        </p:spPr>
        <p:txBody>
          <a:bodyPr wrap="square" rtlCol="0">
            <a:spAutoFit/>
          </a:bodyPr>
          <a:lstStyle/>
          <a:p>
            <a:pPr algn="ctr"/>
            <a:r>
              <a:rPr lang="en-GB" sz="2400" b="1" smtClean="0"/>
              <a:t>Triển Khai</a:t>
            </a:r>
            <a:endParaRPr lang="en-US" sz="2400" b="1"/>
          </a:p>
        </p:txBody>
      </p:sp>
      <p:grpSp>
        <p:nvGrpSpPr>
          <p:cNvPr id="13" name="Group 12"/>
          <p:cNvGrpSpPr/>
          <p:nvPr/>
        </p:nvGrpSpPr>
        <p:grpSpPr>
          <a:xfrm>
            <a:off x="3680822" y="3457859"/>
            <a:ext cx="2250225" cy="2729530"/>
            <a:chOff x="6919199" y="2305356"/>
            <a:chExt cx="3202651" cy="3884826"/>
          </a:xfrm>
        </p:grpSpPr>
        <p:grpSp>
          <p:nvGrpSpPr>
            <p:cNvPr id="14" name="Group 13"/>
            <p:cNvGrpSpPr/>
            <p:nvPr/>
          </p:nvGrpSpPr>
          <p:grpSpPr>
            <a:xfrm>
              <a:off x="6919199" y="2305356"/>
              <a:ext cx="3202651" cy="3884826"/>
              <a:chOff x="7159831" y="3028746"/>
              <a:chExt cx="2278966" cy="2764393"/>
            </a:xfrm>
          </p:grpSpPr>
          <p:sp>
            <p:nvSpPr>
              <p:cNvPr id="16" name="Rectangle 15"/>
              <p:cNvSpPr/>
              <p:nvPr/>
            </p:nvSpPr>
            <p:spPr>
              <a:xfrm>
                <a:off x="7609998" y="3028746"/>
                <a:ext cx="1457863" cy="16459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c 16"/>
              <p:cNvSpPr/>
              <p:nvPr/>
            </p:nvSpPr>
            <p:spPr>
              <a:xfrm rot="14504719">
                <a:off x="7223136" y="3465365"/>
                <a:ext cx="773723" cy="900333"/>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Arc 17"/>
              <p:cNvSpPr/>
              <p:nvPr/>
            </p:nvSpPr>
            <p:spPr>
              <a:xfrm rot="7095281" flipH="1">
                <a:off x="8601769" y="3423160"/>
                <a:ext cx="773723" cy="900333"/>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rot="13172644">
                <a:off x="7802802" y="4226910"/>
                <a:ext cx="773723" cy="1561334"/>
              </a:xfrm>
              <a:prstGeom prst="arc">
                <a:avLst>
                  <a:gd name="adj1" fmla="val 17821058"/>
                  <a:gd name="adj2" fmla="val 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Arc 19"/>
              <p:cNvSpPr/>
              <p:nvPr/>
            </p:nvSpPr>
            <p:spPr>
              <a:xfrm rot="8427356" flipH="1">
                <a:off x="8118076" y="4231805"/>
                <a:ext cx="773723" cy="1561334"/>
              </a:xfrm>
              <a:prstGeom prst="arc">
                <a:avLst>
                  <a:gd name="adj1" fmla="val 17821058"/>
                  <a:gd name="adj2" fmla="val 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5" name="TextBox 14"/>
            <p:cNvSpPr txBox="1"/>
            <p:nvPr/>
          </p:nvSpPr>
          <p:spPr>
            <a:xfrm>
              <a:off x="7773353" y="3236308"/>
              <a:ext cx="1792371" cy="369332"/>
            </a:xfrm>
            <a:prstGeom prst="rect">
              <a:avLst/>
            </a:prstGeom>
            <a:noFill/>
            <a:ln w="38100">
              <a:noFill/>
            </a:ln>
          </p:spPr>
          <p:txBody>
            <a:bodyPr wrap="square" rtlCol="0">
              <a:spAutoFit/>
            </a:bodyPr>
            <a:lstStyle/>
            <a:p>
              <a:r>
                <a:rPr lang="en-GB" b="1" smtClean="0"/>
                <a:t>Mạch Arduino</a:t>
              </a:r>
              <a:endParaRPr lang="en-US" b="1"/>
            </a:p>
          </p:txBody>
        </p:sp>
      </p:gr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60460" y="1439372"/>
            <a:ext cx="1294887" cy="1294887"/>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78090" y="3340656"/>
            <a:ext cx="1177257" cy="117725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14377" y="5090969"/>
            <a:ext cx="1340970" cy="1340970"/>
          </a:xfrm>
          <a:prstGeom prst="rect">
            <a:avLst/>
          </a:prstGeom>
        </p:spPr>
      </p:pic>
      <p:sp>
        <p:nvSpPr>
          <p:cNvPr id="21" name="Rectangular Callout 20"/>
          <p:cNvSpPr/>
          <p:nvPr/>
        </p:nvSpPr>
        <p:spPr>
          <a:xfrm>
            <a:off x="5284271" y="1894221"/>
            <a:ext cx="2895906" cy="1484102"/>
          </a:xfrm>
          <a:prstGeom prst="wedgeRectCallout">
            <a:avLst>
              <a:gd name="adj1" fmla="val -36303"/>
              <a:gd name="adj2" fmla="val 7297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281995" y="1863917"/>
            <a:ext cx="2991672" cy="1477328"/>
          </a:xfrm>
          <a:prstGeom prst="rect">
            <a:avLst/>
          </a:prstGeom>
          <a:noFill/>
        </p:spPr>
        <p:txBody>
          <a:bodyPr wrap="square" rtlCol="0">
            <a:spAutoFit/>
          </a:bodyPr>
          <a:lstStyle/>
          <a:p>
            <a:r>
              <a:rPr lang="en-GB" smtClean="0"/>
              <a:t>Này các bạn! Dựa vào dữ liệu từ cảm biến sau khi so sánh với thông số bật/tắt, tôi nghĩ đã đến lúc các bạn chứng tỏ bản thân rồi đấy!</a:t>
            </a:r>
            <a:endParaRPr lang="en-US"/>
          </a:p>
        </p:txBody>
      </p:sp>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94931" y="3242553"/>
            <a:ext cx="1055756" cy="1055756"/>
          </a:xfrm>
          <a:prstGeom prst="rect">
            <a:avLst/>
          </a:prstGeom>
        </p:spPr>
      </p:pic>
      <p:sp>
        <p:nvSpPr>
          <p:cNvPr id="32" name="TextBox 31"/>
          <p:cNvSpPr txBox="1"/>
          <p:nvPr/>
        </p:nvSpPr>
        <p:spPr>
          <a:xfrm>
            <a:off x="2236759" y="4148184"/>
            <a:ext cx="1177175" cy="369332"/>
          </a:xfrm>
          <a:prstGeom prst="rect">
            <a:avLst/>
          </a:prstGeom>
          <a:noFill/>
        </p:spPr>
        <p:txBody>
          <a:bodyPr wrap="square" rtlCol="0">
            <a:spAutoFit/>
          </a:bodyPr>
          <a:lstStyle/>
          <a:p>
            <a:r>
              <a:rPr lang="en-GB" smtClean="0"/>
              <a:t>Dữ liệu</a:t>
            </a:r>
            <a:endParaRPr lang="en-US"/>
          </a:p>
        </p:txBody>
      </p:sp>
      <p:pic>
        <p:nvPicPr>
          <p:cNvPr id="33" name="Picture 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3473" y="4107095"/>
            <a:ext cx="1104079" cy="1104079"/>
          </a:xfrm>
          <a:prstGeom prst="rect">
            <a:avLst/>
          </a:prstGeom>
        </p:spPr>
      </p:pic>
      <p:cxnSp>
        <p:nvCxnSpPr>
          <p:cNvPr id="35" name="Straight Arrow Connector 34"/>
          <p:cNvCxnSpPr/>
          <p:nvPr/>
        </p:nvCxnSpPr>
        <p:spPr>
          <a:xfrm>
            <a:off x="1699281" y="4558611"/>
            <a:ext cx="185046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40377" y="5251603"/>
            <a:ext cx="1177175" cy="369332"/>
          </a:xfrm>
          <a:prstGeom prst="rect">
            <a:avLst/>
          </a:prstGeom>
          <a:noFill/>
        </p:spPr>
        <p:txBody>
          <a:bodyPr wrap="square" rtlCol="0">
            <a:spAutoFit/>
          </a:bodyPr>
          <a:lstStyle/>
          <a:p>
            <a:r>
              <a:rPr lang="en-GB" b="1" smtClean="0"/>
              <a:t>Cảm biến</a:t>
            </a:r>
            <a:endParaRPr lang="en-US" b="1"/>
          </a:p>
        </p:txBody>
      </p:sp>
      <p:cxnSp>
        <p:nvCxnSpPr>
          <p:cNvPr id="40" name="Straight Arrow Connector 39"/>
          <p:cNvCxnSpPr/>
          <p:nvPr/>
        </p:nvCxnSpPr>
        <p:spPr>
          <a:xfrm>
            <a:off x="6119444" y="4359213"/>
            <a:ext cx="1561514" cy="0"/>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42" name="Straight Arrow Connector 41"/>
          <p:cNvCxnSpPr/>
          <p:nvPr/>
        </p:nvCxnSpPr>
        <p:spPr>
          <a:xfrm flipV="1">
            <a:off x="7680958" y="2968283"/>
            <a:ext cx="1026944" cy="1179901"/>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44" name="Straight Arrow Connector 43"/>
          <p:cNvCxnSpPr/>
          <p:nvPr/>
        </p:nvCxnSpPr>
        <p:spPr>
          <a:xfrm>
            <a:off x="7835705" y="4359213"/>
            <a:ext cx="1078672" cy="0"/>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46" name="Straight Arrow Connector 45"/>
          <p:cNvCxnSpPr/>
          <p:nvPr/>
        </p:nvCxnSpPr>
        <p:spPr>
          <a:xfrm>
            <a:off x="7680958" y="4558611"/>
            <a:ext cx="1233419" cy="1062324"/>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
        <p:nvSpPr>
          <p:cNvPr id="47" name="TextBox 46"/>
          <p:cNvSpPr txBox="1"/>
          <p:nvPr/>
        </p:nvSpPr>
        <p:spPr>
          <a:xfrm>
            <a:off x="6430941" y="3969334"/>
            <a:ext cx="1420839" cy="369332"/>
          </a:xfrm>
          <a:prstGeom prst="rect">
            <a:avLst/>
          </a:prstGeom>
          <a:noFill/>
        </p:spPr>
        <p:txBody>
          <a:bodyPr wrap="square" rtlCol="0">
            <a:spAutoFit/>
          </a:bodyPr>
          <a:lstStyle/>
          <a:p>
            <a:r>
              <a:rPr lang="en-GB" smtClean="0"/>
              <a:t>Bật/ tắt</a:t>
            </a:r>
            <a:endParaRPr lang="en-US"/>
          </a:p>
        </p:txBody>
      </p:sp>
      <p:cxnSp>
        <p:nvCxnSpPr>
          <p:cNvPr id="34" name="Straight Connector 33"/>
          <p:cNvCxnSpPr/>
          <p:nvPr/>
        </p:nvCxnSpPr>
        <p:spPr>
          <a:xfrm flipV="1">
            <a:off x="3549747" y="1715136"/>
            <a:ext cx="1828800" cy="0"/>
          </a:xfrm>
          <a:prstGeom prst="line">
            <a:avLst/>
          </a:prstGeom>
          <a:ln w="38100"/>
          <a:effectLst>
            <a:outerShdw blurRad="152400" dist="317500" dir="5400000" sx="90000" sy="-19000" rotWithShape="0">
              <a:prstClr val="black">
                <a:alpha val="15000"/>
              </a:prstClr>
            </a:outerShdw>
          </a:effectLst>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549747" y="1377077"/>
            <a:ext cx="1828800" cy="400110"/>
          </a:xfrm>
          <a:prstGeom prst="rect">
            <a:avLst/>
          </a:prstGeom>
          <a:noFill/>
        </p:spPr>
        <p:txBody>
          <a:bodyPr wrap="square" rtlCol="0">
            <a:spAutoFit/>
          </a:bodyPr>
          <a:lstStyle/>
          <a:p>
            <a:r>
              <a:rPr lang="en-GB" sz="2000" smtClean="0"/>
              <a:t>Chế độ tự động</a:t>
            </a:r>
            <a:endParaRPr lang="en-US" sz="2000"/>
          </a:p>
        </p:txBody>
      </p:sp>
    </p:spTree>
    <p:extLst>
      <p:ext uri="{BB962C8B-B14F-4D97-AF65-F5344CB8AC3E}">
        <p14:creationId xmlns:p14="http://schemas.microsoft.com/office/powerpoint/2010/main" val="31175870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64" y="570783"/>
            <a:ext cx="1857023" cy="637578"/>
          </a:xfrm>
          <a:prstGeom prst="rect">
            <a:avLst/>
          </a:prstGeom>
        </p:spPr>
      </p:pic>
      <p:cxnSp>
        <p:nvCxnSpPr>
          <p:cNvPr id="4" name="Straight Connector 3"/>
          <p:cNvCxnSpPr>
            <a:stCxn id="2" idx="3"/>
          </p:cNvCxnSpPr>
          <p:nvPr/>
        </p:nvCxnSpPr>
        <p:spPr>
          <a:xfrm>
            <a:off x="2016087" y="889572"/>
            <a:ext cx="9430438" cy="25624"/>
          </a:xfrm>
          <a:prstGeom prst="line">
            <a:avLst/>
          </a:prstGeom>
          <a:ln w="38100">
            <a:solidFill>
              <a:srgbClr val="92D050"/>
            </a:solidFill>
          </a:ln>
          <a:effectLst>
            <a:outerShdw blurRad="50800" dist="50800" dir="5400000" algn="ctr" rotWithShape="0">
              <a:srgbClr val="000000">
                <a:alpha val="90000"/>
              </a:srgbClr>
            </a:outerShdw>
          </a:effectLst>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062071" y="410876"/>
            <a:ext cx="5374555" cy="371061"/>
          </a:xfrm>
          <a:prstGeom prst="rect">
            <a:avLst/>
          </a:prstGeom>
          <a:noFill/>
          <a:ln>
            <a:noFill/>
          </a:ln>
        </p:spPr>
        <p:txBody>
          <a:bodyPr wrap="square" rtlCol="0">
            <a:spAutoFit/>
          </a:bodyPr>
          <a:lstStyle/>
          <a:p>
            <a:pPr algn="r"/>
            <a:r>
              <a:rPr lang="en-GB" b="1" smtClean="0"/>
              <a:t>HỆ THỐNG TRỒNG RAU THỦY CANH ỨNG DỤNG IOT</a:t>
            </a:r>
            <a:endParaRPr lang="en-US" b="1"/>
          </a:p>
        </p:txBody>
      </p:sp>
      <p:sp>
        <p:nvSpPr>
          <p:cNvPr id="6" name="TextBox 5"/>
          <p:cNvSpPr txBox="1"/>
          <p:nvPr/>
        </p:nvSpPr>
        <p:spPr>
          <a:xfrm>
            <a:off x="2122104" y="412605"/>
            <a:ext cx="3532504" cy="369332"/>
          </a:xfrm>
          <a:prstGeom prst="rect">
            <a:avLst/>
          </a:prstGeom>
          <a:noFill/>
          <a:ln>
            <a:noFill/>
          </a:ln>
        </p:spPr>
        <p:txBody>
          <a:bodyPr wrap="square" rtlCol="0">
            <a:spAutoFit/>
          </a:bodyPr>
          <a:lstStyle/>
          <a:p>
            <a:r>
              <a:rPr lang="en-GB" b="1" smtClean="0"/>
              <a:t>KHÓA LUẬN TỐT NGHIỆP</a:t>
            </a:r>
            <a:endParaRPr lang="en-US" b="1"/>
          </a:p>
        </p:txBody>
      </p:sp>
      <p:cxnSp>
        <p:nvCxnSpPr>
          <p:cNvPr id="9" name="Straight Connector 8"/>
          <p:cNvCxnSpPr/>
          <p:nvPr/>
        </p:nvCxnSpPr>
        <p:spPr>
          <a:xfrm flipV="1">
            <a:off x="318052" y="1571916"/>
            <a:ext cx="914400" cy="0"/>
          </a:xfrm>
          <a:prstGeom prst="line">
            <a:avLst/>
          </a:prstGeom>
          <a:ln w="38100"/>
          <a:effectLst>
            <a:outerShdw blurRad="152400" dist="317500" dir="5400000" sx="90000" sy="-19000" rotWithShape="0">
              <a:prstClr val="black">
                <a:alpha val="15000"/>
              </a:prstClr>
            </a:outerShdw>
          </a:effectLst>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1247461" y="1233985"/>
            <a:ext cx="2290869" cy="674328"/>
          </a:xfrm>
          <a:prstGeom prst="round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393233" y="1340316"/>
            <a:ext cx="1921565" cy="461665"/>
          </a:xfrm>
          <a:prstGeom prst="rect">
            <a:avLst/>
          </a:prstGeom>
          <a:noFill/>
        </p:spPr>
        <p:txBody>
          <a:bodyPr wrap="square" rtlCol="0">
            <a:spAutoFit/>
          </a:bodyPr>
          <a:lstStyle/>
          <a:p>
            <a:pPr algn="ctr"/>
            <a:r>
              <a:rPr lang="en-GB" sz="2400" b="1" smtClean="0"/>
              <a:t>Triển Khai</a:t>
            </a:r>
            <a:endParaRPr lang="en-US" sz="2400" b="1"/>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323" y="2537462"/>
            <a:ext cx="2350475" cy="252284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330" y="4104285"/>
            <a:ext cx="1921565" cy="1921565"/>
          </a:xfrm>
          <a:prstGeom prst="rect">
            <a:avLst/>
          </a:prstGeom>
        </p:spPr>
      </p:pic>
      <p:cxnSp>
        <p:nvCxnSpPr>
          <p:cNvPr id="11" name="Straight Arrow Connector 10"/>
          <p:cNvCxnSpPr/>
          <p:nvPr/>
        </p:nvCxnSpPr>
        <p:spPr>
          <a:xfrm>
            <a:off x="3360872" y="3487033"/>
            <a:ext cx="91440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79608" y="2926965"/>
            <a:ext cx="654764" cy="834389"/>
          </a:xfrm>
          <a:prstGeom prst="rect">
            <a:avLst/>
          </a:prstGeom>
        </p:spPr>
      </p:pic>
      <p:sp>
        <p:nvSpPr>
          <p:cNvPr id="14" name="TextBox 13"/>
          <p:cNvSpPr txBox="1"/>
          <p:nvPr/>
        </p:nvSpPr>
        <p:spPr>
          <a:xfrm>
            <a:off x="4008969" y="3761354"/>
            <a:ext cx="1596041" cy="646331"/>
          </a:xfrm>
          <a:prstGeom prst="rect">
            <a:avLst/>
          </a:prstGeom>
          <a:noFill/>
        </p:spPr>
        <p:txBody>
          <a:bodyPr wrap="square" rtlCol="0">
            <a:spAutoFit/>
          </a:bodyPr>
          <a:lstStyle/>
          <a:p>
            <a:r>
              <a:rPr lang="en-GB" smtClean="0"/>
              <a:t>Cấu hình bằng tay = true</a:t>
            </a:r>
            <a:endParaRPr lang="en-US"/>
          </a:p>
        </p:txBody>
      </p:sp>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25364" y="2735092"/>
            <a:ext cx="1127760" cy="1026262"/>
          </a:xfrm>
          <a:prstGeom prst="rect">
            <a:avLst/>
          </a:prstGeom>
        </p:spPr>
      </p:pic>
      <p:cxnSp>
        <p:nvCxnSpPr>
          <p:cNvPr id="16" name="Straight Arrow Connector 15"/>
          <p:cNvCxnSpPr/>
          <p:nvPr/>
        </p:nvCxnSpPr>
        <p:spPr>
          <a:xfrm>
            <a:off x="5384781" y="3487033"/>
            <a:ext cx="91440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228841" y="3761354"/>
            <a:ext cx="1794025" cy="646331"/>
          </a:xfrm>
          <a:prstGeom prst="rect">
            <a:avLst/>
          </a:prstGeom>
          <a:noFill/>
        </p:spPr>
        <p:txBody>
          <a:bodyPr wrap="square" rtlCol="0">
            <a:spAutoFit/>
          </a:bodyPr>
          <a:lstStyle/>
          <a:p>
            <a:r>
              <a:rPr lang="en-GB" smtClean="0"/>
              <a:t>Tạm dừng chế độ chạy tự động</a:t>
            </a:r>
            <a:endParaRPr lang="en-US"/>
          </a:p>
        </p:txBody>
      </p:sp>
      <p:cxnSp>
        <p:nvCxnSpPr>
          <p:cNvPr id="18" name="Straight Arrow Connector 17"/>
          <p:cNvCxnSpPr/>
          <p:nvPr/>
        </p:nvCxnSpPr>
        <p:spPr>
          <a:xfrm>
            <a:off x="7764608" y="3487033"/>
            <a:ext cx="91440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8749348" y="2318570"/>
            <a:ext cx="2954972" cy="2741735"/>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8862646" y="2434594"/>
            <a:ext cx="2960700" cy="2585323"/>
          </a:xfrm>
          <a:prstGeom prst="rect">
            <a:avLst/>
          </a:prstGeom>
          <a:noFill/>
        </p:spPr>
        <p:txBody>
          <a:bodyPr wrap="square" rtlCol="0">
            <a:spAutoFit/>
          </a:bodyPr>
          <a:lstStyle/>
          <a:p>
            <a:r>
              <a:rPr lang="en-GB" smtClean="0"/>
              <a:t>Switch(</a:t>
            </a:r>
            <a:r>
              <a:rPr lang="en-GB" smtClean="0">
                <a:solidFill>
                  <a:schemeClr val="accent6"/>
                </a:solidFill>
              </a:rPr>
              <a:t>key</a:t>
            </a:r>
            <a:r>
              <a:rPr lang="en-GB" smtClean="0"/>
              <a:t>){</a:t>
            </a:r>
          </a:p>
          <a:p>
            <a:r>
              <a:rPr lang="en-GB" smtClean="0"/>
              <a:t>   case ‘1’: xemThongTin();</a:t>
            </a:r>
          </a:p>
          <a:p>
            <a:r>
              <a:rPr lang="en-GB"/>
              <a:t>	</a:t>
            </a:r>
            <a:r>
              <a:rPr lang="en-GB" smtClean="0">
                <a:solidFill>
                  <a:srgbClr val="FF0000"/>
                </a:solidFill>
              </a:rPr>
              <a:t>break</a:t>
            </a:r>
            <a:r>
              <a:rPr lang="en-GB" smtClean="0"/>
              <a:t>;</a:t>
            </a:r>
          </a:p>
          <a:p>
            <a:r>
              <a:rPr lang="en-GB" smtClean="0"/>
              <a:t>   case ‘2’ : dieuKhien(Quat);</a:t>
            </a:r>
          </a:p>
          <a:p>
            <a:r>
              <a:rPr lang="en-GB"/>
              <a:t>	</a:t>
            </a:r>
            <a:r>
              <a:rPr lang="en-GB" smtClean="0">
                <a:solidFill>
                  <a:srgbClr val="FF0000"/>
                </a:solidFill>
              </a:rPr>
              <a:t>break</a:t>
            </a:r>
            <a:r>
              <a:rPr lang="en-GB" smtClean="0"/>
              <a:t>;</a:t>
            </a:r>
          </a:p>
          <a:p>
            <a:r>
              <a:rPr lang="en-GB"/>
              <a:t> </a:t>
            </a:r>
            <a:r>
              <a:rPr lang="en-GB" smtClean="0"/>
              <a:t>  ………</a:t>
            </a:r>
          </a:p>
          <a:p>
            <a:r>
              <a:rPr lang="en-GB"/>
              <a:t> </a:t>
            </a:r>
            <a:r>
              <a:rPr lang="en-GB" smtClean="0"/>
              <a:t>  case ‘C’ : Exit(); </a:t>
            </a:r>
          </a:p>
          <a:p>
            <a:r>
              <a:rPr lang="en-GB">
                <a:solidFill>
                  <a:srgbClr val="FF0000"/>
                </a:solidFill>
              </a:rPr>
              <a:t>	</a:t>
            </a:r>
            <a:r>
              <a:rPr lang="en-GB" smtClean="0">
                <a:solidFill>
                  <a:srgbClr val="FF0000"/>
                </a:solidFill>
              </a:rPr>
              <a:t>break</a:t>
            </a:r>
            <a:r>
              <a:rPr lang="en-GB" smtClean="0"/>
              <a:t>;	</a:t>
            </a:r>
            <a:endParaRPr lang="en-GB"/>
          </a:p>
          <a:p>
            <a:r>
              <a:rPr lang="en-GB" smtClean="0"/>
              <a:t>}</a:t>
            </a:r>
            <a:endParaRPr lang="en-US"/>
          </a:p>
        </p:txBody>
      </p:sp>
      <p:sp>
        <p:nvSpPr>
          <p:cNvPr id="21" name="TextBox 20"/>
          <p:cNvSpPr txBox="1"/>
          <p:nvPr/>
        </p:nvSpPr>
        <p:spPr>
          <a:xfrm>
            <a:off x="8862646" y="5205044"/>
            <a:ext cx="2729132" cy="923330"/>
          </a:xfrm>
          <a:prstGeom prst="rect">
            <a:avLst/>
          </a:prstGeom>
          <a:noFill/>
        </p:spPr>
        <p:txBody>
          <a:bodyPr wrap="square" rtlCol="0">
            <a:spAutoFit/>
          </a:bodyPr>
          <a:lstStyle/>
          <a:p>
            <a:r>
              <a:rPr lang="en-GB" smtClean="0"/>
              <a:t>Dùng cấu trúc switch-case để gán chức năng cho từng phím.</a:t>
            </a:r>
            <a:endParaRPr lang="en-US"/>
          </a:p>
        </p:txBody>
      </p:sp>
      <p:cxnSp>
        <p:nvCxnSpPr>
          <p:cNvPr id="22" name="Straight Connector 21"/>
          <p:cNvCxnSpPr/>
          <p:nvPr/>
        </p:nvCxnSpPr>
        <p:spPr>
          <a:xfrm flipV="1">
            <a:off x="3538330" y="1704118"/>
            <a:ext cx="3200400" cy="0"/>
          </a:xfrm>
          <a:prstGeom prst="line">
            <a:avLst/>
          </a:prstGeom>
          <a:ln w="38100"/>
          <a:effectLst>
            <a:outerShdw blurRad="152400" dist="317500" dir="5400000" sx="90000" sy="-19000" rotWithShape="0">
              <a:prstClr val="black">
                <a:alpha val="15000"/>
              </a:prstClr>
            </a:outerShdw>
          </a:effectLst>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538330" y="1298958"/>
            <a:ext cx="3347212" cy="369332"/>
          </a:xfrm>
          <a:prstGeom prst="rect">
            <a:avLst/>
          </a:prstGeom>
          <a:noFill/>
        </p:spPr>
        <p:txBody>
          <a:bodyPr wrap="square" rtlCol="0">
            <a:spAutoFit/>
          </a:bodyPr>
          <a:lstStyle/>
          <a:p>
            <a:r>
              <a:rPr lang="en-GB" smtClean="0"/>
              <a:t>Chế độ điều khiển qua bàn phím</a:t>
            </a:r>
            <a:endParaRPr lang="en-US"/>
          </a:p>
        </p:txBody>
      </p:sp>
    </p:spTree>
    <p:extLst>
      <p:ext uri="{BB962C8B-B14F-4D97-AF65-F5344CB8AC3E}">
        <p14:creationId xmlns:p14="http://schemas.microsoft.com/office/powerpoint/2010/main" val="34728589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1204</TotalTime>
  <Words>1011</Words>
  <Application>Microsoft Office PowerPoint</Application>
  <PresentationFormat>Widescreen</PresentationFormat>
  <Paragraphs>128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Anh Pham</dc:creator>
  <cp:lastModifiedBy>The Anh Pham</cp:lastModifiedBy>
  <cp:revision>58</cp:revision>
  <dcterms:created xsi:type="dcterms:W3CDTF">2019-05-25T04:40:30Z</dcterms:created>
  <dcterms:modified xsi:type="dcterms:W3CDTF">2019-05-28T03:12:03Z</dcterms:modified>
</cp:coreProperties>
</file>