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70" r:id="rId20"/>
    <p:sldId id="269" r:id="rId21"/>
    <p:sldId id="267" r:id="rId22"/>
    <p:sldId id="268" r:id="rId23"/>
    <p:sldId id="263" r:id="rId24"/>
    <p:sldId id="264" r:id="rId25"/>
    <p:sldId id="265" r:id="rId26"/>
    <p:sldId id="273" r:id="rId27"/>
    <p:sldId id="272" r:id="rId28"/>
    <p:sldId id="271" r:id="rId29"/>
    <p:sldId id="266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74" r:id="rId38"/>
    <p:sldId id="275" r:id="rId39"/>
    <p:sldId id="280" r:id="rId40"/>
    <p:sldId id="2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9BB8-43D4-4B94-914A-D780F86F6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F34A3-EBFC-4CD7-A7B4-AB56ADA47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60DE-BE74-4EEF-81E1-7CD723E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4B6A-1578-4A23-99A7-F1C8116F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A1C9-B9AB-4F6E-9852-FB0C043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230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340B-DC26-433D-88B7-CE9A3F87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5D2C-80BB-4970-9930-E40EF7BF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DB3F-4B28-4BA8-9FDD-8A5FD141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D8B9-DE45-40D7-8A20-2DB0858F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169E-2B96-4A05-B08F-8B1893B9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838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A99C4-D63B-4C38-ADCE-5F68FEFA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8A8E-EC46-497F-8A7B-C2665C0A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2-80F9-4D68-8ABF-ADD6DD31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6C6F-2C7F-4324-A11D-8E4C9592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5D59-DF80-476D-B3C8-B7E83A6B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2359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2F2-26EB-47D3-8AB7-93E68E8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CE54-7E1E-4D33-968A-C59BA845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216C-41E5-4DFA-848C-1FDED9A4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A55E-676B-47E0-979D-9615C7D7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DD02-7CDC-47C8-93B8-6D86441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680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18D8-553E-47B3-8A3F-5DA62910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6BBC-E556-41CA-9D60-0831900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E38B-D584-428B-A09F-A7D54BBE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7D64-06AC-4EB5-B543-272D86E9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825D-D44D-492D-A87C-81EE9FAA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937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D9E-FD61-467B-ACDF-5B35A61E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FC7B-D61A-4C34-8297-620F7F6F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27E7-A176-47B1-827A-58C46BD3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415E-D7F8-49A7-A5E0-E3245152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27D1-6A90-4A71-9A68-004854C9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07E8-8D5B-46E7-AD3F-173D9974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723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8490-47D7-4EC4-8AEC-DEEAF75F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F8C97-FB80-4856-87A9-923574F8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B56FB-F917-405E-9752-9AB7E9D5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C5A22-019C-4920-8C80-BBADF79CC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BCCF5-7159-4819-9202-3F89912AE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5597A-80E2-4DBD-9466-BAA1C2D7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E609D-1D2E-4E11-8905-1E6B27A9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30EFE-626F-4559-923F-136AAE54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5459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9D1B-05F5-476F-BD4F-97B2119C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76D25-7F81-4B57-969A-52E32A9F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118AA-65DC-4AD6-9ACE-018F24E8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9617C-16A8-4EA0-BE13-3789477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508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1D5E-046B-4402-97D7-C0443384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8AB26-D7DB-4E95-BC4B-16AA684B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8A4E-E6D9-4852-877F-970494E4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2518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456F-61C3-4372-92C9-EDC021A1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E836-67E5-4AF8-867B-F2B35CC3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EE04F-9F5B-4BD2-9B3A-8D7488A9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6AF3-4EA8-453A-9DBE-881B37A4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6039-AF82-4951-9D29-96CED8A6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CD4CC-B9C9-455D-B918-DA852FAD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775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216-1FE6-49C3-BA58-8A183BF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E8545-1931-4B08-9351-748815E01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3CB51-41B9-4CB1-A993-4435DEEB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72DC-2450-4C69-9136-0A953DBB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2B7C9-6ADE-44E9-8D33-E3C5D93C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F5993-3D26-47C1-B13A-59564E28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173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E4359-8DD8-4C5F-9F54-E7A0557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FB78-BBC2-42AA-9758-FC71352D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18E2-BCF4-41E1-AF60-9A7C5C1B1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DABC-724E-44FD-8E18-42034F118D8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48AA-A22B-4F7A-B280-1EE504D17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C7B5-FE52-4770-8D2D-2B3D9AE1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12B5-4035-4333-8E9B-3ECD9FB6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1EF-8C80-4913-9945-63BC9A1E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" y="0"/>
            <a:ext cx="11411712" cy="29342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3E647-F55B-4FC8-8236-18C2E0C09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" y="2934229"/>
            <a:ext cx="12056533" cy="3602038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10313"/>
              </p:ext>
            </p:extLst>
          </p:nvPr>
        </p:nvGraphicFramePr>
        <p:xfrm>
          <a:off x="1438657" y="2954569"/>
          <a:ext cx="10229087" cy="36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32">
                  <a:extLst>
                    <a:ext uri="{9D8B030D-6E8A-4147-A177-3AD203B41FA5}">
                      <a16:colId xmlns:a16="http://schemas.microsoft.com/office/drawing/2014/main" val="2378777033"/>
                    </a:ext>
                  </a:extLst>
                </a:gridCol>
                <a:gridCol w="2172244">
                  <a:extLst>
                    <a:ext uri="{9D8B030D-6E8A-4147-A177-3AD203B41FA5}">
                      <a16:colId xmlns:a16="http://schemas.microsoft.com/office/drawing/2014/main" val="3090148293"/>
                    </a:ext>
                  </a:extLst>
                </a:gridCol>
                <a:gridCol w="5430611">
                  <a:extLst>
                    <a:ext uri="{9D8B030D-6E8A-4147-A177-3AD203B41FA5}">
                      <a16:colId xmlns:a16="http://schemas.microsoft.com/office/drawing/2014/main" val="1187742452"/>
                    </a:ext>
                  </a:extLst>
                </a:gridCol>
              </a:tblGrid>
              <a:tr h="72040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Thế Anh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B18DCCN043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cấu hình, tích hợp</a:t>
                      </a:r>
                      <a:endParaRPr lang="en-US" b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01529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r>
                        <a:rPr lang="vi-V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Đặng Ngọc Cường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B18DCCN065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vi-V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chất lượng, truyền thông, nhân sự</a:t>
                      </a:r>
                      <a:endParaRPr lang="vi-VN" b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1850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Nguyễn Tiến Dũng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B18DCCN098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thời gian</a:t>
                      </a:r>
                      <a:endParaRPr lang="en-US" b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29536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r>
                        <a:rPr lang="vi-V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Lưu Công Bình Dương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B18DCCN120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rủi ro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73962"/>
                  </a:ext>
                </a:extLst>
              </a:tr>
              <a:tr h="72040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Nguyễn Đức Hải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B18DCCN197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Quản lý phạm vi, các bên liên quan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172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thập yêu cầu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danh sách từ chuyên môn về thư viện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mô hình thư viện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yêu cầu trực tiếp từ khách hàng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2.2.1.1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Phỏng vấn để lấy yêu cầu từ nhà trường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2.2.1.2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Thu thập tài liệu về giảng viên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2.2.1.3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Thu thập tài liệu về sinh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2.2.1.4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Tổng hợp yêu cầu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tả chi tiết hệ thống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2.2.2.1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Chi tiết hệ thống từ góc nhìn của nhân viên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2.2.2.2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Chi tiết hệ thống từ góc nhìn của bạn đọc nói chung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hình hóa các chức năng được xác định bằng Use case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2.2.3.1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Mô hình hóa chức năng của nhân viên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2.2.3.2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Mô hình hóa chức năng của bạn đọc nói chung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hình hóa chức năng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định các chức năng bằng các Use case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3.1.1.1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Xác định các chức năng và quan hệ với actor nhân viên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3.1.1.2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Xác định các chức năng và quan hệ với actor bạn đọc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Scenario phân tích đầu cho từng chức năng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3.1.2.1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Viết Scenario phân tích đầu cho các chức năng của nhân viên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3.1.2.2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Viết Scenario phân tích đầu cho chức năng của bạn đọc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hình hóa các lớp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Trích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lớp: Lớp thực thể, Lớp biên, Lớp điều khiển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3.2.1.1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Trích lớp thực thể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3.2.1.2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Trích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lớp điều khiển và lớp biên.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định quan hệ và tương tác giữa các lớp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thẻ CRC thể hiện quan hệ giữa các lớp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3.2.4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Vẽ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sơ đồ lớp cho các chức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Phân tích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hình hóa hoạt động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Vẽ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sơ đồ Statechart cho các chức năng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3.3.1.1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đồ Statechart cho các chức năng của nhân viên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3.3.1.2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Sơ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đồ Statechart cho các chức năng của bạn đọc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lại Scenario phân tích cuối cho từng chức năng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3.3.2.1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phân tích cuối cho chức năng của nhân viên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3.3.2.2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phân tích cuối cho chức năng của bạn đọc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đặc tả yêu cầu phần mềm và đánh giá tài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</a:p>
          <a:p>
            <a:pPr marL="457200" lvl="1" indent="0" fontAlgn="base">
              <a:buNone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 CSDL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 hệ thống theo MVC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Hoàn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thiện sơ đồ lớp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4.3.1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 khuôn mẫu phương thức cho lớp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4.3.2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Gán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phương thức khuôn mẫu cho lớp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4.4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Vẽ sơ đồ tuần tự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Thiết kế giao diện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Thiết kế giao diện cho nhân viên thư viện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4.5.2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 giao diện cho bạn đọc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4.6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kế bảo mật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4.7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tài liệu và đánh giá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Phát triển trang web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giao diện html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Phần mềm Backend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5.2.1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Tạo  CSDL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Phát triển các module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module quản lý thư viện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module quản lý nhân viên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5.2.2.3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module quản lý bạn đọc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5.2.2.4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module quản lý sách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5.2.2.5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module quản lý dịch vụ</a:t>
            </a:r>
          </a:p>
          <a:p>
            <a:pPr marL="1371600" lvl="3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5.2.2.6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dựng module quản lý thống kê.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5.2.3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Phát triển hệ thống bảo mật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Kiểm thử 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thử nội bộ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6.1.1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ma trận kiểm thử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6.1.2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test case và kiểm thử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thử trong môi trường thực tế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sánh thiết bị của nhóm phát triển và khách hàng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thử với thiết bị khách hàng</a:t>
            </a:r>
          </a:p>
          <a:p>
            <a:pPr marL="457200" lvl="1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6.3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lỗi sau kiểm thử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6.3.1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lỗi giao diện</a:t>
            </a:r>
          </a:p>
          <a:p>
            <a:pPr marL="914400" lvl="2" indent="0" fontAlgn="base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6.3.2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lỗi chức năng 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 Quản lý các bên liên quan</a:t>
            </a:r>
          </a:p>
          <a:p>
            <a:pPr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 bên liên quan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Đội dự án:</a:t>
            </a:r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Đại diện khách hàng: 		Đại diện trường học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Nhà đầu tư:			Nguyễn Tiến Dũng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15888-7889-B244-BC97-E859572A8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4" y="2709237"/>
            <a:ext cx="4388171" cy="15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64" y="1557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b) Quản lý các bên liên quan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2" y="2060016"/>
            <a:ext cx="6688099" cy="47979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 Quản lý các bên liên 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62" y="1593279"/>
            <a:ext cx="7209524" cy="50857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V.QUẢN LÍ THỜI GIAN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473" y="1764145"/>
            <a:ext cx="10963563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LẬP LỊCH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472" y="3370839"/>
            <a:ext cx="10963563" cy="153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18403881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B9F5-796D-44AA-AE67-05059B0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CE9A-1EFF-4B09-A015-3B0B6749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Mục đích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Hỗ trợ lưu trữ, quản lý tài liệu một cách hiệu quả.</a:t>
            </a:r>
          </a:p>
          <a:p>
            <a:pPr marL="0" indent="0">
              <a:buNone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Phục vụ nhu cầu của sinh viên/giảng viên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Xây dựng, hoàn thiện hệ thống thư viện</a:t>
            </a:r>
          </a:p>
          <a:p>
            <a:pPr marL="0" indent="0">
              <a:buNone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Giúp người dùng khai thác tư liệu hiệu quả</a:t>
            </a:r>
            <a:endParaRPr lang="en-US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actor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238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10331"/>
              </p:ext>
            </p:extLst>
          </p:nvPr>
        </p:nvGraphicFramePr>
        <p:xfrm>
          <a:off x="0" y="314036"/>
          <a:ext cx="12192000" cy="6543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400">
                  <a:extLst>
                    <a:ext uri="{9D8B030D-6E8A-4147-A177-3AD203B41FA5}">
                      <a16:colId xmlns:a16="http://schemas.microsoft.com/office/drawing/2014/main" val="1057574041"/>
                    </a:ext>
                  </a:extLst>
                </a:gridCol>
                <a:gridCol w="2505623">
                  <a:extLst>
                    <a:ext uri="{9D8B030D-6E8A-4147-A177-3AD203B41FA5}">
                      <a16:colId xmlns:a16="http://schemas.microsoft.com/office/drawing/2014/main" val="3284949168"/>
                    </a:ext>
                  </a:extLst>
                </a:gridCol>
                <a:gridCol w="3238977">
                  <a:extLst>
                    <a:ext uri="{9D8B030D-6E8A-4147-A177-3AD203B41FA5}">
                      <a16:colId xmlns:a16="http://schemas.microsoft.com/office/drawing/2014/main" val="1769731386"/>
                    </a:ext>
                  </a:extLst>
                </a:gridCol>
              </a:tblGrid>
              <a:tr h="522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Name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Duration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Predecessors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099951311"/>
                  </a:ext>
                </a:extLst>
              </a:tr>
              <a:tr h="21092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u="none" strike="noStrike" dirty="0">
                          <a:effectLst/>
                        </a:rPr>
                        <a:t>Thư Viện</a:t>
                      </a:r>
                      <a:endParaRPr lang="vi-V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92 days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820973701"/>
                  </a:ext>
                </a:extLst>
              </a:tr>
              <a:tr h="18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</a:rPr>
                        <a:t>1.Quản lý dự án</a:t>
                      </a:r>
                      <a:endParaRPr lang="en-US" sz="800" b="1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6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449108055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1.1Lập kế hoạch phạm vi dự án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677607629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1.2Xác định nguồn nhân lực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478733422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1.3Lập kế hoạch thực hiện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0313317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1.4 Viết tài liệu khảo sát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4,5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154431975"/>
                  </a:ext>
                </a:extLst>
              </a:tr>
              <a:tr h="18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</a:rPr>
                        <a:t>2.Thu thập yêu cầu</a:t>
                      </a:r>
                      <a:endParaRPr lang="en-US" sz="800" b="1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7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1FS+3days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131760239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 dirty="0">
                          <a:effectLst/>
                        </a:rPr>
                        <a:t>  2.1.Xây dựng danh sách từ chuyên môn về thư viện </a:t>
                      </a:r>
                      <a:endParaRPr lang="vi-VN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342929673"/>
                  </a:ext>
                </a:extLst>
              </a:tr>
              <a:tr h="184557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 dirty="0">
                          <a:effectLst/>
                        </a:rPr>
                        <a:t>  2.2.Xây dựng mô hình thư viện</a:t>
                      </a:r>
                      <a:endParaRPr lang="vi-VN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6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69911264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</a:rPr>
                        <a:t>        2.2.1.Lấy yêu cầu trực tiếp từ khách hàng </a:t>
                      </a:r>
                      <a:endParaRPr lang="en-US" sz="800" b="0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931432876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 dirty="0">
                          <a:effectLst/>
                        </a:rPr>
                        <a:t>            2.2.1.1.Phỏng vấn để lấy yêu cầu từ nhà trường</a:t>
                      </a:r>
                      <a:endParaRPr lang="vi-V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256349063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          2.2.1.2.Thu thập tài liệu về giảng viên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329227414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          2.2.1.3.Thu thập tài liệu về sinh viên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781994165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          2.2.1.4.Tổng hợp yêu cầu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11,12,13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785604583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sng" strike="noStrike" dirty="0">
                          <a:effectLst/>
                        </a:rPr>
                        <a:t>      2.2.2.Mô tả chi tiết hệ thống thư viện</a:t>
                      </a:r>
                      <a:endParaRPr lang="vi-VN" sz="800" b="0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557709775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 dirty="0">
                          <a:effectLst/>
                        </a:rPr>
                        <a:t>          2.2.2.1.Chi tiết hệ thống từ góc nhìn của nhân viên thư viện</a:t>
                      </a:r>
                      <a:endParaRPr lang="vi-V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984640320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        2.2.2.2.Chi tiết hệ thống từ góc nhìn của bạn đọc nói chung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192846994"/>
                  </a:ext>
                </a:extLst>
              </a:tr>
              <a:tr h="522085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sng" strike="noStrike" dirty="0">
                          <a:effectLst/>
                        </a:rPr>
                        <a:t>      2.2.3.Mô hình hóa các chức năng được xác định bằng Use case</a:t>
                      </a:r>
                      <a:endParaRPr lang="vi-VN" sz="800" b="0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473999124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 dirty="0">
                          <a:effectLst/>
                        </a:rPr>
                        <a:t>          2.2.3.1.Mô hình hóa chức năng của nhân viên thư viện</a:t>
                      </a:r>
                      <a:endParaRPr lang="vi-V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230763343"/>
                  </a:ext>
                </a:extLst>
              </a:tr>
              <a:tr h="3796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        2.2.3.2.Mô hình hóa chức năng của bạn đọc nói chung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10117479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12192000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LẬP LỊCH</a:t>
            </a:r>
          </a:p>
        </p:txBody>
      </p:sp>
    </p:spTree>
    <p:extLst>
      <p:ext uri="{BB962C8B-B14F-4D97-AF65-F5344CB8AC3E}">
        <p14:creationId xmlns:p14="http://schemas.microsoft.com/office/powerpoint/2010/main" val="12190905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78316"/>
              </p:ext>
            </p:extLst>
          </p:nvPr>
        </p:nvGraphicFramePr>
        <p:xfrm>
          <a:off x="0" y="314030"/>
          <a:ext cx="12192000" cy="6691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399">
                  <a:extLst>
                    <a:ext uri="{9D8B030D-6E8A-4147-A177-3AD203B41FA5}">
                      <a16:colId xmlns:a16="http://schemas.microsoft.com/office/drawing/2014/main" val="2647754328"/>
                    </a:ext>
                  </a:extLst>
                </a:gridCol>
                <a:gridCol w="2505624">
                  <a:extLst>
                    <a:ext uri="{9D8B030D-6E8A-4147-A177-3AD203B41FA5}">
                      <a16:colId xmlns:a16="http://schemas.microsoft.com/office/drawing/2014/main" val="367077359"/>
                    </a:ext>
                  </a:extLst>
                </a:gridCol>
                <a:gridCol w="3238977">
                  <a:extLst>
                    <a:ext uri="{9D8B030D-6E8A-4147-A177-3AD203B41FA5}">
                      <a16:colId xmlns:a16="http://schemas.microsoft.com/office/drawing/2014/main" val="2554791154"/>
                    </a:ext>
                  </a:extLst>
                </a:gridCol>
              </a:tblGrid>
              <a:tr h="25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</a:rPr>
                        <a:t>3.Phân tích</a:t>
                      </a:r>
                      <a:endParaRPr lang="en-US" sz="800" b="1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13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7FS+5days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3277176019"/>
                  </a:ext>
                </a:extLst>
              </a:tr>
              <a:tr h="267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3.1.Mô hình hóa chức năng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3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994977974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</a:rPr>
                        <a:t>      3.1.1.Xác định các chức năng bằng các Use case</a:t>
                      </a:r>
                      <a:endParaRPr lang="en-US" sz="800" b="0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1 day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2959026631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</a:rPr>
                        <a:t>      3.1.2Viết Scenario phân tích đầu cho từng chức năng</a:t>
                      </a:r>
                      <a:endParaRPr lang="en-US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2630127373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3.2.Mô hình hóa các lớp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5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012912405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</a:rPr>
                        <a:t>      3.2.1.Trích các lớp: Lớp thực thể, Lớp biên, Lớp điều khiển</a:t>
                      </a:r>
                      <a:endParaRPr lang="en-US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3646873895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sng" strike="noStrike">
                          <a:effectLst/>
                        </a:rPr>
                        <a:t>      3.2.2.Xác định quan hệ và tương tác giữa các lớp</a:t>
                      </a:r>
                      <a:endParaRPr lang="vi-VN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410699290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</a:rPr>
                        <a:t>      3.2.3.Dùng thẻ CRC thể hiện quan hệ giữa các lớp</a:t>
                      </a:r>
                      <a:endParaRPr lang="en-US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952620927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sng" strike="noStrike">
                          <a:effectLst/>
                        </a:rPr>
                        <a:t>      3.2.4.Vẽ sơ đồ lớp cho các chức năng</a:t>
                      </a:r>
                      <a:endParaRPr lang="vi-VN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27,28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707858831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3.3.Mô hình hóa hoạt động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4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154016299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sng" strike="noStrike">
                          <a:effectLst/>
                        </a:rPr>
                        <a:t>      3.3.1.Vẽ sơ đồ Statechart cho các chức năng</a:t>
                      </a:r>
                      <a:endParaRPr lang="vi-VN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195119717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</a:rPr>
                        <a:t>      3.3.2.Viết lại Scenario phân tích cuối cho từng chức năng</a:t>
                      </a:r>
                      <a:endParaRPr lang="en-US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31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84716888"/>
                  </a:ext>
                </a:extLst>
              </a:tr>
              <a:tr h="378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3.4.Viết đặc tả yêu cầu phần mềm và đánh giá tài liệu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218997144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</a:rPr>
                        <a:t>4.Thiết kế</a:t>
                      </a:r>
                      <a:endParaRPr lang="en-US" sz="800" b="1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18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21FS+3days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146194902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4.1Thiết kế CSDL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3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3635266223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4.2.Thiết kế hệ thống theo MVC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3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297810484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>
                          <a:effectLst/>
                        </a:rPr>
                        <a:t>  4.3.Hoàn thiện sơ đồ lớp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3985646108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none" strike="noStrike">
                          <a:effectLst/>
                        </a:rPr>
                        <a:t>  4.4.Vẽ sơ đồ tuần tự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 day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4101003379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4.5.Thiết kế giao diện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4 days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2562915361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u="sng" strike="noStrike">
                          <a:effectLst/>
                        </a:rPr>
                        <a:t>      4.5.1.Thiết kế giao diện cho nhân viên thư viện</a:t>
                      </a:r>
                      <a:endParaRPr lang="vi-VN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559005850"/>
                  </a:ext>
                </a:extLst>
              </a:tr>
              <a:tr h="38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</a:rPr>
                        <a:t>      4.5.2.Thiết kế giao diện cho bạn đọc</a:t>
                      </a:r>
                      <a:endParaRPr lang="en-US" sz="8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2067931973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4.6.Thiết kế bảo mật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3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070536943"/>
                  </a:ext>
                </a:extLst>
              </a:tr>
              <a:tr h="18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4.7.Viết tài liệu và đánh giá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 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42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6" marR="3596" marT="3596" marB="0" anchor="ctr"/>
                </a:tc>
                <a:extLst>
                  <a:ext uri="{0D108BD9-81ED-4DB2-BD59-A6C34878D82A}">
                    <a16:rowId xmlns:a16="http://schemas.microsoft.com/office/drawing/2014/main" val="13498502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12192000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LẬP LỊCH</a:t>
            </a:r>
          </a:p>
        </p:txBody>
      </p:sp>
    </p:spTree>
    <p:extLst>
      <p:ext uri="{BB962C8B-B14F-4D97-AF65-F5344CB8AC3E}">
        <p14:creationId xmlns:p14="http://schemas.microsoft.com/office/powerpoint/2010/main" val="16385967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75875"/>
              </p:ext>
            </p:extLst>
          </p:nvPr>
        </p:nvGraphicFramePr>
        <p:xfrm>
          <a:off x="0" y="323271"/>
          <a:ext cx="12192000" cy="6534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400">
                  <a:extLst>
                    <a:ext uri="{9D8B030D-6E8A-4147-A177-3AD203B41FA5}">
                      <a16:colId xmlns:a16="http://schemas.microsoft.com/office/drawing/2014/main" val="1102639389"/>
                    </a:ext>
                  </a:extLst>
                </a:gridCol>
                <a:gridCol w="2505624">
                  <a:extLst>
                    <a:ext uri="{9D8B030D-6E8A-4147-A177-3AD203B41FA5}">
                      <a16:colId xmlns:a16="http://schemas.microsoft.com/office/drawing/2014/main" val="3266526362"/>
                    </a:ext>
                  </a:extLst>
                </a:gridCol>
                <a:gridCol w="3238976">
                  <a:extLst>
                    <a:ext uri="{9D8B030D-6E8A-4147-A177-3AD203B41FA5}">
                      <a16:colId xmlns:a16="http://schemas.microsoft.com/office/drawing/2014/main" val="4213455007"/>
                    </a:ext>
                  </a:extLst>
                </a:gridCol>
              </a:tblGrid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5.Phát triển trang web</a:t>
                      </a:r>
                      <a:endParaRPr lang="en-US" sz="600" b="1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18 days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34FS+2days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836806908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  5.1.Xây dựng giao diện html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3055349473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5.2.Phần mềm Backend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16 days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204040658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 dirty="0">
                          <a:effectLst/>
                        </a:rPr>
                        <a:t>      5.2.1.Tạo CSDL</a:t>
                      </a:r>
                      <a:endParaRPr lang="en-US" sz="600" b="0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884664704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5.2.2.Phát triển các module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12 days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674575459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vi-VN" sz="600" u="none" strike="noStrike">
                          <a:effectLst/>
                        </a:rPr>
                        <a:t>          5.2.2.1.Xây dựng module quản lý thư viện</a:t>
                      </a:r>
                      <a:endParaRPr lang="vi-VN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3229117834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  5.2.2.2.Xây dựng module quản lý nhân viên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239575311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  5.2.2.3.Xây dựng module quản lý bạn đọc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3230826079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          5.2.2.4.Xây dựng module quản lý sách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3822451156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  5.2.2.5.Xây dựng module quản lý dịch vụ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410763931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  5.2.2.6.Xây dựng module quản lý thống kê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3668728454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5.2.3.Phát triển hệ thống bảo mật 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006476589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6.Kiểm thử </a:t>
                      </a:r>
                      <a:endParaRPr lang="en-US" sz="600" b="1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14 days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44FS+3days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805167170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6.1.Kế hoạch kiểm thử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876206362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6.2.Viết test case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9 days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636027071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6.2.1.Viết testcase cho giao diện html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362138650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6.2.2.Viết testcase cho Tạo CSDL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414747335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vi-VN" sz="600" u="sng" strike="noStrike">
                          <a:effectLst/>
                        </a:rPr>
                        <a:t>      6.2.3.Viết testcase cho module quản lý thư viện</a:t>
                      </a:r>
                      <a:endParaRPr lang="vi-VN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4060029513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6.2.4.Viết testcase cho module quản lý nhân viên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572785986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 dirty="0">
                          <a:effectLst/>
                        </a:rPr>
                        <a:t>      6.2.5.Viết testcase cho module quản lý bạn đọc</a:t>
                      </a:r>
                      <a:endParaRPr lang="en-US" sz="600" b="0" i="1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4023405886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6.2.6.Viết testcase cho module quản lý sách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638053725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6.2.7.Viết testcase cho module quản lý dịch vụ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794659625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6.2.8.Viết testcase cho module quản lý thống kê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3564150434"/>
                  </a:ext>
                </a:extLst>
              </a:tr>
              <a:tr h="312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sng" strike="noStrike">
                          <a:effectLst/>
                        </a:rPr>
                        <a:t>      6.2.9.Viết testcase cho Phát triển hệ thống bảo mật</a:t>
                      </a:r>
                      <a:endParaRPr lang="en-US" sz="600" b="0" i="1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676882819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6.3.Kiểm thử theo test case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3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2793638187"/>
                  </a:ext>
                </a:extLst>
              </a:tr>
              <a:tr h="152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6.4.Báo cáo kiểm thử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 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68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3" marR="2893" marT="2893" marB="0" anchor="ctr"/>
                </a:tc>
                <a:extLst>
                  <a:ext uri="{0D108BD9-81ED-4DB2-BD59-A6C34878D82A}">
                    <a16:rowId xmlns:a16="http://schemas.microsoft.com/office/drawing/2014/main" val="155373443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LẬP LỊCH</a:t>
            </a:r>
          </a:p>
        </p:txBody>
      </p:sp>
    </p:spTree>
    <p:extLst>
      <p:ext uri="{BB962C8B-B14F-4D97-AF65-F5344CB8AC3E}">
        <p14:creationId xmlns:p14="http://schemas.microsoft.com/office/powerpoint/2010/main" val="29206284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6"/>
            <a:ext cx="12192000" cy="63130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3671603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4"/>
            <a:ext cx="12192000" cy="63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31828960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4"/>
            <a:ext cx="12192000" cy="63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31353589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5"/>
            <a:ext cx="12192000" cy="63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18148538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4"/>
            <a:ext cx="12192000" cy="63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35582863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4"/>
            <a:ext cx="12192000" cy="63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</p:spTree>
    <p:extLst>
      <p:ext uri="{BB962C8B-B14F-4D97-AF65-F5344CB8AC3E}">
        <p14:creationId xmlns:p14="http://schemas.microsoft.com/office/powerpoint/2010/main" val="5385469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SƠ ĐỒ GANTT CHART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945"/>
            <a:ext cx="12192000" cy="631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621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26D0-5F93-4C2A-8008-4CEB056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CBE7-8200-4228-B3A7-8166AACE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7825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(water fall)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Mô hình quản lý dự án Waterfall">
            <a:extLst>
              <a:ext uri="{FF2B5EF4-FFF2-40B4-BE49-F238E27FC236}">
                <a16:creationId xmlns:a16="http://schemas.microsoft.com/office/drawing/2014/main" id="{847FFC39-8B60-4E2D-9F9A-1CAE8D3F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57" y="1617405"/>
            <a:ext cx="6858485" cy="31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047F3C-ACC3-4DC0-ACE1-B9043D130D17}"/>
              </a:ext>
            </a:extLst>
          </p:cNvPr>
          <p:cNvSpPr txBox="1">
            <a:spLocks/>
          </p:cNvSpPr>
          <p:nvPr/>
        </p:nvSpPr>
        <p:spPr>
          <a:xfrm>
            <a:off x="228600" y="4875963"/>
            <a:ext cx="11734800" cy="17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MySQL,Netbeans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eclipse, java, MVC, Window, macOS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8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109" y="1133338"/>
            <a:ext cx="10927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975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943" y="1027612"/>
            <a:ext cx="505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25EB0-3633-414D-A1D7-9738F291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30" y="1027612"/>
            <a:ext cx="4789392" cy="55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109" y="1133338"/>
            <a:ext cx="10927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15888-7889-B244-BC97-E859572A8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5" y="2555324"/>
            <a:ext cx="6604949" cy="24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0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997" y="1560058"/>
            <a:ext cx="4164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B5ADB-2876-5448-A837-D2A009F0E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33338"/>
            <a:ext cx="6563845" cy="54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109" y="1133338"/>
            <a:ext cx="10927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AEE2B-05CC-4645-BE4B-3FB35691F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1" y="1754607"/>
            <a:ext cx="7214191" cy="48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108" y="1133338"/>
            <a:ext cx="11649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F3D25-2073-254D-9A25-99DE01F9ED0E}"/>
              </a:ext>
            </a:extLst>
          </p:cNvPr>
          <p:cNvSpPr txBox="1"/>
          <p:nvPr/>
        </p:nvSpPr>
        <p:spPr>
          <a:xfrm>
            <a:off x="632460" y="2518333"/>
            <a:ext cx="1092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694C6-7F94-B844-8D2C-55B7592A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4" y="3261081"/>
            <a:ext cx="9810859" cy="33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84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F3D25-2073-254D-9A25-99DE01F9ED0E}"/>
              </a:ext>
            </a:extLst>
          </p:cNvPr>
          <p:cNvSpPr txBox="1"/>
          <p:nvPr/>
        </p:nvSpPr>
        <p:spPr>
          <a:xfrm>
            <a:off x="576943" y="1291190"/>
            <a:ext cx="1092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44F450-3AFE-B946-91CE-6745B9030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" y="2601208"/>
            <a:ext cx="11095861" cy="22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00264"/>
            <a:ext cx="10515600" cy="8273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IX.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817" y="1133338"/>
            <a:ext cx="113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2109" y="1762284"/>
            <a:ext cx="11329852" cy="46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25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092" y="331390"/>
            <a:ext cx="109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	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" y="1101204"/>
            <a:ext cx="842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92" y="1747907"/>
            <a:ext cx="109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Phân tích rủi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092" y="2345911"/>
            <a:ext cx="10267406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hưởng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092" y="4548252"/>
            <a:ext cx="10267406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hưởng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79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28657"/>
              </p:ext>
            </p:extLst>
          </p:nvPr>
        </p:nvGraphicFramePr>
        <p:xfrm>
          <a:off x="2284720" y="1757082"/>
          <a:ext cx="7979869" cy="4589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420">
                  <a:extLst>
                    <a:ext uri="{9D8B030D-6E8A-4147-A177-3AD203B41FA5}">
                      <a16:colId xmlns:a16="http://schemas.microsoft.com/office/drawing/2014/main" val="3047599564"/>
                    </a:ext>
                  </a:extLst>
                </a:gridCol>
                <a:gridCol w="1515245">
                  <a:extLst>
                    <a:ext uri="{9D8B030D-6E8A-4147-A177-3AD203B41FA5}">
                      <a16:colId xmlns:a16="http://schemas.microsoft.com/office/drawing/2014/main" val="1743424066"/>
                    </a:ext>
                  </a:extLst>
                </a:gridCol>
                <a:gridCol w="2794506">
                  <a:extLst>
                    <a:ext uri="{9D8B030D-6E8A-4147-A177-3AD203B41FA5}">
                      <a16:colId xmlns:a16="http://schemas.microsoft.com/office/drawing/2014/main" val="1193572176"/>
                    </a:ext>
                  </a:extLst>
                </a:gridCol>
                <a:gridCol w="1014007">
                  <a:extLst>
                    <a:ext uri="{9D8B030D-6E8A-4147-A177-3AD203B41FA5}">
                      <a16:colId xmlns:a16="http://schemas.microsoft.com/office/drawing/2014/main" val="4048757460"/>
                    </a:ext>
                  </a:extLst>
                </a:gridCol>
                <a:gridCol w="1456691">
                  <a:extLst>
                    <a:ext uri="{9D8B030D-6E8A-4147-A177-3AD203B41FA5}">
                      <a16:colId xmlns:a16="http://schemas.microsoft.com/office/drawing/2014/main" val="3091001394"/>
                    </a:ext>
                  </a:extLst>
                </a:gridCol>
              </a:tblGrid>
              <a:tr h="1147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Mã rủi ro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trong</a:t>
                      </a:r>
                      <a:r>
                        <a:rPr lang="en-US" sz="1200" dirty="0">
                          <a:effectLst/>
                        </a:rPr>
                        <a:t> WBS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rủi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Người chịu trách nhiệm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Phạm vi ảnh hưởng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(W/B/S)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963358213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nghĩa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phạm</a:t>
                      </a:r>
                      <a:r>
                        <a:rPr lang="en-US" sz="1200" dirty="0">
                          <a:effectLst/>
                        </a:rPr>
                        <a:t> vi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phẩm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xác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Giám đốc dự án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W/B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922324847"/>
                  </a:ext>
                </a:extLst>
              </a:tr>
              <a:tr h="1434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ảnh hưởng của dự kiến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Xác suất rủi ro xuất hiện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Ảnh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hưởng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rủi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nghiêm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trọng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Xếp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hạng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696075721"/>
                  </a:ext>
                </a:extLst>
              </a:tr>
              <a:tr h="1147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Từ ngày 23/10/2021 đến 4/11/2021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Trung bình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Rất cao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val="371794156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13383" y="0"/>
            <a:ext cx="184908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94017" y="129993"/>
            <a:ext cx="5849983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082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FD3-58CE-4F1C-AA29-B59E1679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509248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5451-E26C-40E2-ADF1-83C07C5D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6242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charter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Từ Project charter, tạo ra 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ế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hoạch quản lý dự án): 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tả cách thức dự án sẽ được thực hiện, kiểm soát và giám sát, đóng. Nó tích hợp và hợp nhất tất cả các kế hoạch con: 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ế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hoạch quản lý phạm vi, thời gian, chất lượng, tài nguyên, rủi ro, truyền thông, thay đổi...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7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837"/>
            <a:ext cx="8967651" cy="99595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2210"/>
            <a:ext cx="10515600" cy="1325563"/>
          </a:xfrm>
        </p:spPr>
        <p:txBody>
          <a:bodyPr/>
          <a:lstStyle/>
          <a:p>
            <a:r>
              <a:rPr lang="vi-VN" dirty="0">
                <a:latin typeface="+mn-lt"/>
              </a:rPr>
              <a:t>4.	Kế hoạch phòng ngừa rủi ro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6189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2B52-CAA7-48B3-B22A-918CE5C4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5125"/>
            <a:ext cx="1142390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EF2B4-839B-408F-B8E7-8F82610C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87" y="1913046"/>
            <a:ext cx="6222207" cy="4663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131BA9-BAE9-4A3A-AA20-A28C2B0F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5" y="1913046"/>
            <a:ext cx="5540441" cy="46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0AB-FB8B-45C3-A819-EE74A648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A21-5385-403D-9AD3-6FAF0A5C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Bản kế hoạch quản lý cấu hình (Configuration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xác định cấu hình, mục cấu hình và đường cơ sở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(Baseline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của dự án. Kiểm soát, ghi lại mọi thay đổi: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ác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quy trình, mục cấu hình bị thay đổi… để đảm bảo cho dự án vẫn được thực hiện đồng bộ, nhất quán.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backup.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Định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danh mục cấu hình là công việc quan trọng trong quản lý cấu hình: xác định các tài liệu, sản phẩm, module, file, công cụ trong dự án mà ta cần quản lý và kiểm soát, cũng như các phiên bản của chúng. </a:t>
            </a:r>
          </a:p>
          <a:p>
            <a:pPr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542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08AC-466A-45A9-B87F-C714E677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DE9B-2F05-4DFE-9B40-42B9156A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EFBDB8-1883-4BCF-AD44-6E41C3B8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7" y="2397655"/>
            <a:ext cx="11416006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Quản lý phạm vi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Quản lý dự án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 thập yêu cầu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Phân tích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Phát triển trang web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Kiểm thử</a:t>
            </a:r>
          </a:p>
        </p:txBody>
      </p:sp>
    </p:spTree>
    <p:extLst>
      <p:ext uri="{BB962C8B-B14F-4D97-AF65-F5344CB8AC3E}">
        <p14:creationId xmlns:p14="http://schemas.microsoft.com/office/powerpoint/2010/main" val="20437407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Quản lý dự án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IV – Quản lý phạm vi và các bên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2591</Words>
  <Application>Microsoft Office PowerPoint</Application>
  <PresentationFormat>Widescreen</PresentationFormat>
  <Paragraphs>424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Quản lý dự án phần mềm nhóm 3  Hệ thống quản lý thư viện – nhóm bài tập 3 </vt:lpstr>
      <vt:lpstr>I. Tổng quan về dự án:</vt:lpstr>
      <vt:lpstr>I. Tổng quan về dự án</vt:lpstr>
      <vt:lpstr>II. Quản lý tích hợp – kế hoạch quản lý dự án</vt:lpstr>
      <vt:lpstr>II. Quản lý tích hợp – kế hoạch quản lý dự án</vt:lpstr>
      <vt:lpstr>III. Quản lý cấu hình</vt:lpstr>
      <vt:lpstr>III. Quản lý cấu hình</vt:lpstr>
      <vt:lpstr>IV – Quản lý phạm vi và các bên liên quan</vt:lpstr>
      <vt:lpstr>IV – Quản lý phạm vi và các bên liên quan</vt:lpstr>
      <vt:lpstr>IV – Quản lý phạm vi và các bên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V.QUẢN LÍ THỜI 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Quản lý chất lượng.</vt:lpstr>
      <vt:lpstr>VI. Quản lý chất lượng.</vt:lpstr>
      <vt:lpstr>VII. Quản lý nguồn nhân lực.</vt:lpstr>
      <vt:lpstr>VII. Quản lý nguồn nhân lực.</vt:lpstr>
      <vt:lpstr>VII. Quản lý nguồn nhân lực.</vt:lpstr>
      <vt:lpstr>VIII. Quản lý truyền thông.</vt:lpstr>
      <vt:lpstr>VIII. Quản lý truyền thông.</vt:lpstr>
      <vt:lpstr>IX. Quản lí rủi ro</vt:lpstr>
      <vt:lpstr>PowerPoint Presentation</vt:lpstr>
      <vt:lpstr>Minh hoạ tài liệu rủi ro</vt:lpstr>
      <vt:lpstr>4. Kế hoạch phòng ngừa rủi 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dự án phần mềm nhóm 3  Hệ thống quản lý thư viện – nhóm bài tập 3 </dc:title>
  <dc:creator>Anh Vũ</dc:creator>
  <cp:lastModifiedBy>duong binh</cp:lastModifiedBy>
  <cp:revision>31</cp:revision>
  <dcterms:created xsi:type="dcterms:W3CDTF">2021-11-13T02:27:40Z</dcterms:created>
  <dcterms:modified xsi:type="dcterms:W3CDTF">2021-11-16T07:57:43Z</dcterms:modified>
</cp:coreProperties>
</file>