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88825"/>
  <p:notesSz cx="6858000" cy="9144000"/>
  <p:embeddedFontLst>
    <p:embeddedFont>
      <p:font typeface="Palatino Linotype"/>
      <p:regular r:id="rId20"/>
      <p:bold r:id="rId21"/>
      <p:italic r:id="rId22"/>
      <p:boldItalic r:id="rId23"/>
    </p:embeddedFont>
    <p:embeddedFont>
      <p:font typeface="Century Gothic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707868A-8DA9-43E9-B0D8-B167C2EC6138}">
  <a:tblStyle styleId="{6707868A-8DA9-43E9-B0D8-B167C2EC61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496" orient="horz"/>
        <p:guide pos="2880" orient="horz"/>
        <p:guide pos="1056" orient="horz"/>
        <p:guide pos="3888" orient="horz"/>
        <p:guide pos="240" orient="horz"/>
        <p:guide pos="3839"/>
        <p:guide pos="527"/>
        <p:guide pos="815"/>
        <p:guide pos="6863"/>
        <p:guide pos="6143"/>
        <p:guide pos="4703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alatinoLinotype-regular.fntdata"/><Relationship Id="rId22" Type="http://schemas.openxmlformats.org/officeDocument/2006/relationships/font" Target="fonts/PalatinoLinotype-italic.fntdata"/><Relationship Id="rId21" Type="http://schemas.openxmlformats.org/officeDocument/2006/relationships/font" Target="fonts/PalatinoLinotype-bold.fntdata"/><Relationship Id="rId24" Type="http://schemas.openxmlformats.org/officeDocument/2006/relationships/font" Target="fonts/CenturyGothic-regular.fntdata"/><Relationship Id="rId23" Type="http://schemas.openxmlformats.org/officeDocument/2006/relationships/font" Target="fonts/PalatinoLinotype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enturyGothic-italic.fntdata"/><Relationship Id="rId25" Type="http://schemas.openxmlformats.org/officeDocument/2006/relationships/font" Target="fonts/CenturyGothic-bold.fntdata"/><Relationship Id="rId27" Type="http://schemas.openxmlformats.org/officeDocument/2006/relationships/font" Target="fonts/CenturyGothic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CA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4aeff38a5_1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4aeff38a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54aeff38a5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4aeff38a5_4_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4aeff38a5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54aeff38a5_4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4aeff38a5_4_16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4aeff38a5_4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54aeff38a5_4_1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4aeff38a5_2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4aeff38a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54aeff38a5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293814" y="990600"/>
            <a:ext cx="8458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293813" y="4267200"/>
            <a:ext cx="8458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3846513" y="-876300"/>
            <a:ext cx="4495800" cy="96012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7808913" y="2324101"/>
            <a:ext cx="5791200" cy="1904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2551114" y="-876300"/>
            <a:ext cx="5791200" cy="83058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-tête de sectio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293813" y="2057400"/>
            <a:ext cx="8458201" cy="2666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  <a:defRPr b="0" i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293813" y="4876800"/>
            <a:ext cx="84582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1293812" y="1676400"/>
            <a:ext cx="4700016" cy="44958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202035" y="1676401"/>
            <a:ext cx="4700016" cy="44958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293813" y="1676399"/>
            <a:ext cx="4701142" cy="762001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1293813" y="2516457"/>
            <a:ext cx="4701142" cy="3655743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200"/>
              <a:buChar char="•"/>
              <a:defRPr sz="22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91754" y="1676399"/>
            <a:ext cx="4703259" cy="762001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91754" y="2516457"/>
            <a:ext cx="4703259" cy="3655743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200"/>
              <a:buChar char="•"/>
              <a:defRPr sz="22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uniquement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7770811" y="1676400"/>
            <a:ext cx="38100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1293813" y="685800"/>
            <a:ext cx="6172200" cy="54864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7770811" y="4191000"/>
            <a:ext cx="3810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7770812" y="1676400"/>
            <a:ext cx="38100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Espace réservé vide pour ajouter une image. Cliquez sur l’espace réservé et sélectionnez l’image à ajouter" id="67" name="Google Shape;67;p10"/>
          <p:cNvSpPr/>
          <p:nvPr>
            <p:ph idx="2" type="pic"/>
          </p:nvPr>
        </p:nvSpPr>
        <p:spPr>
          <a:xfrm>
            <a:off x="1522412" y="0"/>
            <a:ext cx="5943601" cy="68580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914400"/>
          <a:lstStyle>
            <a:lvl1pPr lvl="0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7770812" y="4191000"/>
            <a:ext cx="3810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mercurial-scm.org/wiki/" TargetMode="External"/><Relationship Id="rId4" Type="http://schemas.openxmlformats.org/officeDocument/2006/relationships/hyperlink" Target="http://darcs.net/FrontPage" TargetMode="External"/><Relationship Id="rId5" Type="http://schemas.openxmlformats.org/officeDocument/2006/relationships/hyperlink" Target="https://www.gnu.org/home.html" TargetMode="External"/><Relationship Id="rId6" Type="http://schemas.openxmlformats.org/officeDocument/2006/relationships/hyperlink" Target="https://en.wikipedia.org/wiki/Concurrent_Versions_System" TargetMode="External"/><Relationship Id="rId7" Type="http://schemas.openxmlformats.org/officeDocument/2006/relationships/hyperlink" Target="https://subversion.apache.org/" TargetMode="External"/><Relationship Id="rId8" Type="http://schemas.openxmlformats.org/officeDocument/2006/relationships/hyperlink" Target="https://en.wikipedia.org/wiki/Team_Foundation_Server#Extensibilit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293814" y="990600"/>
            <a:ext cx="8458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fr-CA"/>
              <a:t>Comparaison des outils de gestions de configuration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293813" y="4267200"/>
            <a:ext cx="8458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fr-CA" sz="1600"/>
              <a:t>Par 	Akinotcho Azhar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fr-CA" sz="1600"/>
              <a:t>	Allache Mohand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fr-CA" sz="1600"/>
              <a:t>	Kenmogne Eric</a:t>
            </a:r>
            <a:endParaRPr sz="160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fr-CA" sz="1600"/>
              <a:t>	Leumassi Kevin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fr-CA" sz="1600"/>
              <a:t>Le 01 Avril 2019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sz="725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fr-CA" sz="600"/>
              <a:t>	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60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fr-CA" sz="600"/>
              <a:t>		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189756" y="6083714"/>
            <a:ext cx="2808312" cy="52322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CA" sz="1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Cours d’Ingénierie Logiciel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LOG1000</a:t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0685" y="21395"/>
            <a:ext cx="288331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1.7 TFS(TEAM FOUNDATION SERVER)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1293825" y="1676400"/>
            <a:ext cx="9601200" cy="449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7" lvl="0" marL="223837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fr-CA"/>
              <a:t>Créé par Microsoft [7]</a:t>
            </a:r>
            <a:endParaRPr/>
          </a:p>
          <a:p>
            <a:pPr indent="-223837" lvl="0" marL="223837" rtl="0" algn="l"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fr-CA"/>
              <a:t>Développé par Microsoft</a:t>
            </a:r>
            <a:endParaRPr/>
          </a:p>
          <a:p>
            <a:pPr indent="-223837" lvl="0" marL="223837" rtl="0" algn="l"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fr-CA"/>
              <a:t>Érigé en  2005</a:t>
            </a:r>
            <a:endParaRPr/>
          </a:p>
          <a:p>
            <a:pPr indent="-223837" lvl="0" marL="223837" rtl="0" algn="l"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fr-CA"/>
              <a:t>Type centralisé</a:t>
            </a:r>
            <a:endParaRPr/>
          </a:p>
          <a:p>
            <a:pPr indent="-223837" lvl="0" marL="223837" rtl="0" algn="l"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fr-CA"/>
              <a:t>Caractéristiques:</a:t>
            </a:r>
            <a:endParaRPr/>
          </a:p>
          <a:p>
            <a:pPr indent="-228599" lvl="1" marL="502919" rtl="0" algn="l">
              <a:spcBef>
                <a:spcPts val="600"/>
              </a:spcBef>
              <a:spcAft>
                <a:spcPts val="0"/>
              </a:spcAft>
              <a:buSzPts val="2000"/>
              <a:buChar char="–"/>
            </a:pPr>
            <a:r>
              <a:rPr lang="fr-CA"/>
              <a:t>Logiciel payant</a:t>
            </a:r>
            <a:endParaRPr/>
          </a:p>
          <a:p>
            <a:pPr indent="-228599" lvl="1" marL="502919" rtl="0" algn="l">
              <a:spcBef>
                <a:spcPts val="600"/>
              </a:spcBef>
              <a:spcAft>
                <a:spcPts val="0"/>
              </a:spcAft>
              <a:buSzPts val="2000"/>
              <a:buChar char="–"/>
            </a:pPr>
            <a:r>
              <a:rPr lang="fr-CA"/>
              <a:t>Programmé en utilisant une architecture orientée service</a:t>
            </a:r>
            <a:endParaRPr/>
          </a:p>
          <a:p>
            <a:pPr indent="-228599" lvl="1" marL="502919" rtl="0" algn="l">
              <a:spcBef>
                <a:spcPts val="600"/>
              </a:spcBef>
              <a:spcAft>
                <a:spcPts val="0"/>
              </a:spcAft>
              <a:buSzPts val="1800"/>
              <a:buChar char="–"/>
            </a:pPr>
            <a:r>
              <a:rPr lang="fr-CA"/>
              <a:t>Programmé en C++</a:t>
            </a:r>
            <a:endParaRPr/>
          </a:p>
          <a:p>
            <a:pPr indent="-228599" lvl="1" marL="502919" rtl="0" algn="l">
              <a:spcBef>
                <a:spcPts val="600"/>
              </a:spcBef>
              <a:spcAft>
                <a:spcPts val="0"/>
              </a:spcAft>
              <a:buSzPts val="2000"/>
              <a:buChar char="–"/>
            </a:pPr>
            <a:r>
              <a:rPr lang="fr-CA"/>
              <a:t>Système d’exploitation : Microsoft Windows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7900" y="1676400"/>
            <a:ext cx="4007126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/>
        </p:nvSpPr>
        <p:spPr>
          <a:xfrm>
            <a:off x="6850450" y="4084725"/>
            <a:ext cx="40446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>
                <a:latin typeface="Palatino Linotype"/>
                <a:ea typeface="Palatino Linotype"/>
                <a:cs typeface="Palatino Linotype"/>
                <a:sym typeface="Palatino Linotype"/>
              </a:rPr>
              <a:t>Figure 7: Logo TFS[7]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23"/>
          <p:cNvGraphicFramePr/>
          <p:nvPr/>
        </p:nvGraphicFramePr>
        <p:xfrm>
          <a:off x="203113" y="1349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{6707868A-8DA9-43E9-B0D8-B167C2EC6138}</a:tableStyleId>
              </a:tblPr>
              <a:tblGrid>
                <a:gridCol w="2057075"/>
                <a:gridCol w="1545900"/>
                <a:gridCol w="1521525"/>
                <a:gridCol w="1393075"/>
                <a:gridCol w="1393100"/>
                <a:gridCol w="1335450"/>
                <a:gridCol w="1253475"/>
                <a:gridCol w="1283000"/>
              </a:tblGrid>
              <a:tr h="124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 sz="1800">
                          <a:solidFill>
                            <a:schemeClr val="dk1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                  </a:t>
                      </a:r>
                      <a:r>
                        <a:rPr lang="fr-CA" sz="2400">
                          <a:solidFill>
                            <a:schemeClr val="dk1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Outils</a:t>
                      </a:r>
                      <a:endParaRPr sz="2400">
                        <a:solidFill>
                          <a:schemeClr val="dk1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 sz="2400">
                          <a:solidFill>
                            <a:schemeClr val="dk1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Différences</a:t>
                      </a:r>
                      <a:endParaRPr sz="2400">
                        <a:solidFill>
                          <a:schemeClr val="dk1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 sz="2400">
                          <a:solidFill>
                            <a:schemeClr val="dk1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Mercurial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 sz="2400">
                          <a:solidFill>
                            <a:schemeClr val="dk1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DARCS</a:t>
                      </a:r>
                      <a:endParaRPr sz="2400">
                        <a:solidFill>
                          <a:schemeClr val="dk1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 sz="2400">
                          <a:solidFill>
                            <a:schemeClr val="dk1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RCS</a:t>
                      </a:r>
                      <a:endParaRPr sz="2400">
                        <a:solidFill>
                          <a:schemeClr val="dk1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 sz="2400">
                          <a:solidFill>
                            <a:schemeClr val="dk1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SVN</a:t>
                      </a:r>
                      <a:endParaRPr sz="2400">
                        <a:solidFill>
                          <a:schemeClr val="dk1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 sz="2400">
                          <a:solidFill>
                            <a:schemeClr val="dk1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GIT</a:t>
                      </a:r>
                      <a:endParaRPr sz="2400">
                        <a:solidFill>
                          <a:schemeClr val="dk1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 sz="2400">
                          <a:solidFill>
                            <a:schemeClr val="dk1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CVS</a:t>
                      </a:r>
                      <a:endParaRPr sz="2400">
                        <a:solidFill>
                          <a:schemeClr val="dk1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 sz="2400">
                          <a:solidFill>
                            <a:schemeClr val="dk1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TFS</a:t>
                      </a:r>
                      <a:endParaRPr sz="2400">
                        <a:solidFill>
                          <a:schemeClr val="dk1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873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 sz="2400">
                          <a:solidFill>
                            <a:schemeClr val="dk1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Type</a:t>
                      </a:r>
                      <a:endParaRPr sz="2400">
                        <a:solidFill>
                          <a:schemeClr val="dk1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Décentralisé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Décentralisé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Centralisé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Centralisé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Décentralisé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Centralisé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Centralisés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873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 sz="2400">
                          <a:solidFill>
                            <a:schemeClr val="dk1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language</a:t>
                      </a:r>
                      <a:endParaRPr sz="2400">
                        <a:solidFill>
                          <a:schemeClr val="dk1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C,  </a:t>
                      </a:r>
                      <a:r>
                        <a:rPr lang="fr-CA"/>
                        <a:t>Python</a:t>
                      </a:r>
                      <a:r>
                        <a:rPr lang="fr-CA"/>
                        <a:t> et Rust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Haskell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C, C++, Python 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C++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045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 sz="2400">
                          <a:solidFill>
                            <a:schemeClr val="dk1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Système</a:t>
                      </a:r>
                      <a:r>
                        <a:rPr lang="fr-CA" sz="2400">
                          <a:solidFill>
                            <a:schemeClr val="dk1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 d’exploitation</a:t>
                      </a:r>
                      <a:endParaRPr sz="2400">
                        <a:solidFill>
                          <a:schemeClr val="dk1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Multiplateforme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Multiplateforme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Linux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Mac Os, Windows, Linux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Multiplateforme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Unix-Like, Windows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Windows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873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 sz="2400">
                          <a:solidFill>
                            <a:schemeClr val="dk1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Spécificité</a:t>
                      </a:r>
                      <a:endParaRPr sz="2400">
                        <a:solidFill>
                          <a:schemeClr val="dk1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Rapidité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Théorie des patchs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Automatisation des dépôts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Client-Serveurs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Logiciel libre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Logiciel libre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/>
                        <a:t>Architecture orientée service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cxnSp>
        <p:nvCxnSpPr>
          <p:cNvPr id="169" name="Google Shape;169;p23"/>
          <p:cNvCxnSpPr/>
          <p:nvPr/>
        </p:nvCxnSpPr>
        <p:spPr>
          <a:xfrm>
            <a:off x="204300" y="1353675"/>
            <a:ext cx="2056800" cy="131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3"/>
          <p:cNvSpPr txBox="1"/>
          <p:nvPr/>
        </p:nvSpPr>
        <p:spPr>
          <a:xfrm>
            <a:off x="467025" y="559750"/>
            <a:ext cx="112548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400" u="sng">
                <a:latin typeface="Palatino Linotype"/>
                <a:ea typeface="Palatino Linotype"/>
                <a:cs typeface="Palatino Linotype"/>
                <a:sym typeface="Palatino Linotype"/>
              </a:rPr>
              <a:t>TABLEAU RECAPITULATIF DES </a:t>
            </a:r>
            <a:r>
              <a:rPr lang="fr-CA" sz="2400" u="sng">
                <a:latin typeface="Palatino Linotype"/>
                <a:ea typeface="Palatino Linotype"/>
                <a:cs typeface="Palatino Linotype"/>
                <a:sym typeface="Palatino Linotype"/>
              </a:rPr>
              <a:t>DIFFÉRENCES</a:t>
            </a:r>
            <a:r>
              <a:rPr lang="fr-CA" sz="2400" u="sng">
                <a:latin typeface="Palatino Linotype"/>
                <a:ea typeface="Palatino Linotype"/>
                <a:cs typeface="Palatino Linotype"/>
                <a:sym typeface="Palatino Linotype"/>
              </a:rPr>
              <a:t> ENTRE OUTILS</a:t>
            </a:r>
            <a:endParaRPr sz="2400" u="sng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CONCLUSION</a:t>
            </a:r>
            <a:endParaRPr/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836625" y="1985975"/>
            <a:ext cx="9601200" cy="35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fr-CA"/>
              <a:t>Les outils de gestions : Une nouvelle </a:t>
            </a:r>
            <a:r>
              <a:rPr lang="fr-CA"/>
              <a:t>façon</a:t>
            </a:r>
            <a:r>
              <a:rPr lang="fr-CA"/>
              <a:t> de travailler.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fr-CA"/>
              <a:t>Les </a:t>
            </a:r>
            <a:r>
              <a:rPr lang="fr-CA"/>
              <a:t>différences</a:t>
            </a:r>
            <a:r>
              <a:rPr lang="fr-CA"/>
              <a:t> entre outils.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fr-CA"/>
              <a:t>Git le plus utilisé.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fr-CA"/>
              <a:t>Références</a:t>
            </a:r>
            <a:endParaRPr/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5738" lvl="0" marL="2238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CA" sz="1800"/>
              <a:t>[1]  David Demelier. (2019) Mercural. [En ligne]. Disponible:</a:t>
            </a:r>
            <a:r>
              <a:rPr lang="fr-CA" sz="1800" u="sng">
                <a:solidFill>
                  <a:schemeClr val="hlink"/>
                </a:solidFill>
                <a:hlinkClick r:id="rId3"/>
              </a:rPr>
              <a:t> https://www.mercurial-scm.org/wiki/</a:t>
            </a:r>
            <a:endParaRPr sz="1800"/>
          </a:p>
          <a:p>
            <a:pPr indent="-185738" lvl="0" marL="223838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fr-CA" sz="1800"/>
              <a:t>[2] Darcsit. (sd) DARCS. [En ligne]. Disponible : </a:t>
            </a:r>
            <a:r>
              <a:rPr lang="fr-CA" sz="1800" u="sng">
                <a:solidFill>
                  <a:schemeClr val="hlink"/>
                </a:solidFill>
                <a:hlinkClick r:id="rId4"/>
              </a:rPr>
              <a:t>http://darcs.net/FrontPage</a:t>
            </a:r>
            <a:endParaRPr sz="1800"/>
          </a:p>
          <a:p>
            <a:pPr indent="-185737" lvl="0" marL="22383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fr-CA" sz="1800"/>
              <a:t>[3] Cédric Corazza. (2019) qu’est ce que GNU? .[En ligne]. Disponible :</a:t>
            </a:r>
            <a:r>
              <a:rPr lang="fr-CA" sz="1800" u="sng">
                <a:solidFill>
                  <a:schemeClr val="hlink"/>
                </a:solidFill>
                <a:hlinkClick r:id="rId5"/>
              </a:rPr>
              <a:t> https://www.gnu.org/home.html</a:t>
            </a:r>
            <a:endParaRPr sz="1800"/>
          </a:p>
          <a:p>
            <a:pPr indent="-223837" lvl="0" marL="223837" rtl="0" algn="l"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fr-CA" sz="1800"/>
              <a:t>[4] Wikipedia. Concurrent Versions System [En ligne]. Disponible: </a:t>
            </a:r>
            <a:r>
              <a:rPr lang="fr-CA" sz="1800" u="sng">
                <a:solidFill>
                  <a:schemeClr val="hlink"/>
                </a:solidFill>
                <a:hlinkClick r:id="rId6"/>
              </a:rPr>
              <a:t>https://en.wikipedia.org/wiki/Concurrent_Versions_System</a:t>
            </a:r>
            <a:r>
              <a:rPr lang="fr-CA" sz="1800"/>
              <a:t> </a:t>
            </a:r>
            <a:endParaRPr sz="1800"/>
          </a:p>
          <a:p>
            <a:pPr indent="-185738" lvl="0" marL="223838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fr-CA" sz="1800"/>
              <a:t>[5] The Apache Software Foundation. (2018) Apache Subversion . [En ligne]. Disponible : </a:t>
            </a:r>
            <a:r>
              <a:rPr lang="fr-CA" sz="1800" u="sng">
                <a:solidFill>
                  <a:schemeClr val="hlink"/>
                </a:solidFill>
                <a:hlinkClick r:id="rId7"/>
              </a:rPr>
              <a:t>https://subversion.apache.org/</a:t>
            </a:r>
            <a:r>
              <a:rPr lang="fr-CA" sz="1800"/>
              <a:t> </a:t>
            </a:r>
            <a:endParaRPr sz="1800"/>
          </a:p>
          <a:p>
            <a:pPr indent="-185737" lvl="0" marL="22383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fr-CA" sz="1800"/>
              <a:t>[7]</a:t>
            </a:r>
            <a:r>
              <a:rPr lang="fr-CA" sz="1800"/>
              <a:t>Wikipedia. Team Foundation Server  [En ligne]. Disponible:</a:t>
            </a:r>
            <a:endParaRPr sz="1800"/>
          </a:p>
          <a:p>
            <a:pPr indent="0" lvl="0" marL="22383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-C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https://en.wikipedia.org/wiki/Team_Foundation_Server#Extensibility</a:t>
            </a:r>
            <a:r>
              <a:rPr lang="fr-CA" sz="1800"/>
              <a:t> 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fr-CA"/>
              <a:t>Introduction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fr-CA"/>
              <a:t>Monde du travail</a:t>
            </a:r>
            <a:endParaRPr/>
          </a:p>
          <a:p>
            <a:pPr indent="-71438" lvl="0" marL="223838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23838" lvl="0" marL="223838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fr-CA"/>
              <a:t>Outils de gestion </a:t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2893" y="1676400"/>
            <a:ext cx="6572119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fr-CA"/>
              <a:t>Plan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2438" lvl="0" marL="45243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AutoNum type="arabicPeriod"/>
            </a:pPr>
            <a:r>
              <a:rPr lang="fr-CA"/>
              <a:t>Présentation des outils de gestions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rPr lang="fr-CA"/>
              <a:t>	</a:t>
            </a:r>
            <a:r>
              <a:rPr lang="fr-CA">
                <a:solidFill>
                  <a:srgbClr val="6F493C"/>
                </a:solidFill>
              </a:rPr>
              <a:t>1.1</a:t>
            </a:r>
            <a:r>
              <a:rPr lang="fr-CA"/>
              <a:t> Mercurial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rPr lang="fr-CA"/>
              <a:t>	</a:t>
            </a:r>
            <a:r>
              <a:rPr lang="fr-CA">
                <a:solidFill>
                  <a:srgbClr val="6F493C"/>
                </a:solidFill>
              </a:rPr>
              <a:t>1.2</a:t>
            </a:r>
            <a:r>
              <a:rPr lang="fr-CA"/>
              <a:t> DARCS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rPr lang="fr-CA"/>
              <a:t>	</a:t>
            </a:r>
            <a:r>
              <a:rPr lang="fr-CA">
                <a:solidFill>
                  <a:srgbClr val="6F493C"/>
                </a:solidFill>
              </a:rPr>
              <a:t>1.3</a:t>
            </a:r>
            <a:r>
              <a:rPr lang="fr-CA"/>
              <a:t> RCS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rPr lang="fr-CA"/>
              <a:t>	</a:t>
            </a:r>
            <a:r>
              <a:rPr lang="fr-CA">
                <a:solidFill>
                  <a:srgbClr val="6F493C"/>
                </a:solidFill>
              </a:rPr>
              <a:t>1.4</a:t>
            </a:r>
            <a:r>
              <a:rPr lang="fr-CA"/>
              <a:t> CVS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rPr lang="fr-CA"/>
              <a:t>	</a:t>
            </a:r>
            <a:r>
              <a:rPr lang="fr-CA">
                <a:solidFill>
                  <a:srgbClr val="6F493C"/>
                </a:solidFill>
              </a:rPr>
              <a:t>1.5</a:t>
            </a:r>
            <a:r>
              <a:rPr lang="fr-CA"/>
              <a:t> SVN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rPr lang="fr-CA"/>
              <a:t>	</a:t>
            </a:r>
            <a:r>
              <a:rPr lang="fr-CA">
                <a:solidFill>
                  <a:srgbClr val="6F493C"/>
                </a:solidFill>
              </a:rPr>
              <a:t>1.6</a:t>
            </a:r>
            <a:r>
              <a:rPr lang="fr-CA"/>
              <a:t> Git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rPr lang="fr-CA"/>
              <a:t>	</a:t>
            </a:r>
            <a:r>
              <a:rPr lang="fr-CA">
                <a:solidFill>
                  <a:srgbClr val="6F493C"/>
                </a:solidFill>
              </a:rPr>
              <a:t>1.7</a:t>
            </a:r>
            <a:r>
              <a:rPr lang="fr-CA"/>
              <a:t> TFS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rPr lang="fr-CA">
                <a:solidFill>
                  <a:srgbClr val="6F493C"/>
                </a:solidFill>
              </a:rPr>
              <a:t>2.   </a:t>
            </a:r>
            <a:r>
              <a:rPr lang="fr-CA"/>
              <a:t>Comparaison des outils de gestions</a:t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0500" y="1714499"/>
            <a:ext cx="4224538" cy="449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fr-CA"/>
              <a:t>1. Présentations des outils de gestion</a:t>
            </a:r>
            <a:br>
              <a:rPr lang="fr-CA"/>
            </a:br>
            <a:r>
              <a:rPr lang="fr-CA"/>
              <a:t>1.1 Mercurial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1300893" y="1700808"/>
            <a:ext cx="9601200" cy="44958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fr-CA"/>
              <a:t>Développé par Matt Mackall [1]</a:t>
            </a:r>
            <a:endParaRPr/>
          </a:p>
          <a:p>
            <a:pPr indent="-223838" lvl="0" marL="223838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fr-CA"/>
              <a:t>Créé le 19 avril 2005</a:t>
            </a:r>
            <a:endParaRPr/>
          </a:p>
          <a:p>
            <a:pPr indent="-223838" lvl="0" marL="223838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fr-CA"/>
              <a:t>Type décentralisé</a:t>
            </a:r>
            <a:endParaRPr/>
          </a:p>
          <a:p>
            <a:pPr indent="-223838" lvl="0" marL="223838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fr-CA"/>
              <a:t>Caractéristiques:</a:t>
            </a:r>
            <a:endParaRPr/>
          </a:p>
          <a:p>
            <a:pPr indent="-228600" lvl="2" marL="7772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Palatino Linotype"/>
              <a:buChar char="-"/>
            </a:pPr>
            <a:r>
              <a:rPr lang="fr-CA"/>
              <a:t>Utilisation sans serveur </a:t>
            </a:r>
            <a:endParaRPr/>
          </a:p>
          <a:p>
            <a:pPr indent="-228600" lvl="2" marL="7772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Palatino Linotype"/>
              <a:buChar char="-"/>
            </a:pPr>
            <a:r>
              <a:rPr lang="fr-CA"/>
              <a:t>Interface web intégré</a:t>
            </a:r>
            <a:endParaRPr/>
          </a:p>
          <a:p>
            <a:pPr indent="-228600" lvl="2" marL="7772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Palatino Linotype"/>
              <a:buChar char="-"/>
            </a:pPr>
            <a:r>
              <a:rPr lang="fr-CA"/>
              <a:t>Rapide et capable de gérer de gros projet</a:t>
            </a:r>
            <a:endParaRPr/>
          </a:p>
          <a:p>
            <a:pPr indent="-228600" lvl="2" marL="7772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Palatino Linotype"/>
              <a:buChar char="-"/>
            </a:pPr>
            <a:r>
              <a:rPr lang="fr-CA"/>
              <a:t>Programmé en Phyton, C et Rust</a:t>
            </a:r>
            <a:endParaRPr/>
          </a:p>
          <a:p>
            <a:pPr indent="-228600" lvl="2" marL="7772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Palatino Linotype"/>
              <a:buChar char="-"/>
            </a:pPr>
            <a:r>
              <a:rPr lang="fr-CA"/>
              <a:t>Logiciel libre</a:t>
            </a:r>
            <a:endParaRPr/>
          </a:p>
          <a:p>
            <a:pPr indent="-228600" lvl="2" marL="7772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Palatino Linotype"/>
              <a:buChar char="-"/>
            </a:pPr>
            <a:r>
              <a:rPr lang="fr-CA"/>
              <a:t>Système d'exploitation: Multiplateforme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3923" y="1700808"/>
            <a:ext cx="4584009" cy="557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6670476" y="5764614"/>
            <a:ext cx="4104456" cy="369332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Figure 1: Logo Mercurial [1]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fr-CA"/>
              <a:t>1.2 DARCS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fr-CA"/>
              <a:t>Développé par David Roundy [2]</a:t>
            </a:r>
            <a:endParaRPr/>
          </a:p>
          <a:p>
            <a:pPr indent="-223838" lvl="0" marL="223838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fr-CA"/>
              <a:t>Créé le 03 mars 2003</a:t>
            </a:r>
            <a:endParaRPr/>
          </a:p>
          <a:p>
            <a:pPr indent="-223838" lvl="0" marL="223838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fr-CA"/>
              <a:t>Type décentralisé</a:t>
            </a:r>
            <a:endParaRPr/>
          </a:p>
          <a:p>
            <a:pPr indent="-223838" lvl="0" marL="223838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fr-CA"/>
              <a:t>Caractéristiques:</a:t>
            </a:r>
            <a:endParaRPr/>
          </a:p>
          <a:p>
            <a:pPr indent="-228599" lvl="1" marL="50291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</a:pPr>
            <a:r>
              <a:rPr lang="fr-CA"/>
              <a:t>Théorie des patchs</a:t>
            </a:r>
            <a:endParaRPr/>
          </a:p>
          <a:p>
            <a:pPr indent="-228599" lvl="1" marL="50291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</a:pPr>
            <a:r>
              <a:rPr lang="fr-CA"/>
              <a:t>Utilisation sans serveur</a:t>
            </a:r>
            <a:endParaRPr/>
          </a:p>
          <a:p>
            <a:pPr indent="-228599" lvl="1" marL="50291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</a:pPr>
            <a:r>
              <a:rPr lang="fr-CA"/>
              <a:t>Programmé en Haskell</a:t>
            </a:r>
            <a:endParaRPr/>
          </a:p>
          <a:p>
            <a:pPr indent="-228599" lvl="1" marL="50291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</a:pPr>
            <a:r>
              <a:rPr lang="fr-CA"/>
              <a:t>Logiciel libre</a:t>
            </a:r>
            <a:endParaRPr/>
          </a:p>
          <a:p>
            <a:pPr indent="-228599" lvl="1" marL="50291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</a:pPr>
            <a:r>
              <a:rPr lang="fr-CA"/>
              <a:t>Système d'exploitation: Multiple plateforme</a:t>
            </a:r>
            <a:endParaRPr/>
          </a:p>
          <a:p>
            <a:pPr indent="-101599" lvl="1" marL="50291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6500" y="1922087"/>
            <a:ext cx="3816424" cy="40044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7102524" y="5584594"/>
            <a:ext cx="3528392" cy="369332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Figure 2: Logo DARCS [2]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1327503" y="332656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fr-CA"/>
              <a:t>1.3 RCS(Revision Control System)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fr-CA"/>
              <a:t>Créer par Walter F Tichy [3]</a:t>
            </a:r>
            <a:endParaRPr/>
          </a:p>
          <a:p>
            <a:pPr indent="-223838" lvl="0" marL="223838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fr-CA"/>
              <a:t>Développé par Projet GNU</a:t>
            </a:r>
            <a:endParaRPr/>
          </a:p>
          <a:p>
            <a:pPr indent="-223838" lvl="0" marL="223838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fr-CA"/>
              <a:t>Érigé en 1982</a:t>
            </a:r>
            <a:endParaRPr/>
          </a:p>
          <a:p>
            <a:pPr indent="-223838" lvl="0" marL="223838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fr-CA"/>
              <a:t>Type centralisé</a:t>
            </a:r>
            <a:endParaRPr/>
          </a:p>
          <a:p>
            <a:pPr indent="-223838" lvl="0" marL="223838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fr-CA"/>
              <a:t>Caractéristiques:</a:t>
            </a:r>
            <a:endParaRPr/>
          </a:p>
          <a:p>
            <a:pPr indent="-228599" lvl="1" marL="50291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</a:pPr>
            <a:r>
              <a:rPr lang="fr-CA"/>
              <a:t>Automatisation des dépôts</a:t>
            </a:r>
            <a:endParaRPr/>
          </a:p>
          <a:p>
            <a:pPr indent="-228599" lvl="1" marL="50291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</a:pPr>
            <a:r>
              <a:rPr lang="fr-CA"/>
              <a:t>Large champs de révisions</a:t>
            </a:r>
            <a:endParaRPr/>
          </a:p>
          <a:p>
            <a:pPr indent="-228599" lvl="1" marL="50291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</a:pPr>
            <a:r>
              <a:rPr lang="fr-CA"/>
              <a:t>Programmé en C</a:t>
            </a:r>
            <a:endParaRPr/>
          </a:p>
          <a:p>
            <a:pPr indent="-228599" lvl="1" marL="50291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</a:pPr>
            <a:r>
              <a:rPr lang="fr-CA"/>
              <a:t>Logiciel libre </a:t>
            </a:r>
            <a:endParaRPr/>
          </a:p>
          <a:p>
            <a:pPr indent="-228599" lvl="1" marL="50291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</a:pPr>
            <a:r>
              <a:rPr lang="fr-CA"/>
              <a:t>Système d'exploitation : Linux</a:t>
            </a:r>
            <a:endParaRPr/>
          </a:p>
          <a:p>
            <a:pPr indent="-101599" lvl="1" marL="50291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599" lvl="1" marL="50291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6460" y="1701965"/>
            <a:ext cx="4248472" cy="41561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7079681" y="5730855"/>
            <a:ext cx="3672408" cy="379233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Figure 3: Logo RCS [3]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1.4 CVS (Concurrent Versions System)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7" lvl="0" marL="223837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fr-CA"/>
              <a:t>Créé par Brian Berliner [4]</a:t>
            </a:r>
            <a:endParaRPr/>
          </a:p>
          <a:p>
            <a:pPr indent="-223837" lvl="0" marL="223837" rtl="0" algn="l"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fr-CA"/>
              <a:t>Ancêtre de SVN et Darcs</a:t>
            </a:r>
            <a:endParaRPr/>
          </a:p>
          <a:p>
            <a:pPr indent="-223837" lvl="0" marL="223837" rtl="0" algn="l"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fr-CA"/>
              <a:t>Érigé en 1990</a:t>
            </a:r>
            <a:endParaRPr/>
          </a:p>
          <a:p>
            <a:pPr indent="-223837" lvl="0" marL="223837" rtl="0" algn="l"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fr-CA"/>
              <a:t>Type centralisé</a:t>
            </a:r>
            <a:endParaRPr/>
          </a:p>
          <a:p>
            <a:pPr indent="-223837" lvl="0" marL="223837" rtl="0" algn="l"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fr-CA"/>
              <a:t>Caractéristiques:</a:t>
            </a:r>
            <a:endParaRPr/>
          </a:p>
          <a:p>
            <a:pPr indent="-228599" lvl="1" marL="502919" rtl="0" algn="l">
              <a:spcBef>
                <a:spcPts val="600"/>
              </a:spcBef>
              <a:spcAft>
                <a:spcPts val="0"/>
              </a:spcAft>
              <a:buSzPts val="2000"/>
              <a:buChar char="–"/>
            </a:pPr>
            <a:r>
              <a:rPr lang="fr-CA"/>
              <a:t>Logiciel libre</a:t>
            </a:r>
            <a:endParaRPr/>
          </a:p>
          <a:p>
            <a:pPr indent="-215899" lvl="1" marL="502919" rtl="0" algn="l">
              <a:spcBef>
                <a:spcPts val="600"/>
              </a:spcBef>
              <a:spcAft>
                <a:spcPts val="0"/>
              </a:spcAft>
              <a:buSzPts val="1800"/>
              <a:buChar char="–"/>
            </a:pPr>
            <a:r>
              <a:rPr lang="fr-CA"/>
              <a:t>Ligne de commande ou interface graphique</a:t>
            </a:r>
            <a:endParaRPr/>
          </a:p>
          <a:p>
            <a:pPr indent="-215899" lvl="1" marL="502919" rtl="0" algn="l">
              <a:spcBef>
                <a:spcPts val="600"/>
              </a:spcBef>
              <a:spcAft>
                <a:spcPts val="0"/>
              </a:spcAft>
              <a:buSzPts val="1800"/>
              <a:buChar char="–"/>
            </a:pPr>
            <a:r>
              <a:rPr lang="fr-CA"/>
              <a:t>Programmé en C</a:t>
            </a:r>
            <a:endParaRPr/>
          </a:p>
          <a:p>
            <a:pPr indent="-228599" lvl="1" marL="502919" rtl="0" algn="l">
              <a:spcBef>
                <a:spcPts val="600"/>
              </a:spcBef>
              <a:spcAft>
                <a:spcPts val="0"/>
              </a:spcAft>
              <a:buSzPts val="1800"/>
              <a:buChar char="–"/>
            </a:pPr>
            <a:r>
              <a:rPr lang="fr-CA"/>
              <a:t>Système d'exploitation : Unix-Like/Windows</a:t>
            </a:r>
            <a:endParaRPr/>
          </a:p>
          <a:p>
            <a:pPr indent="0" lvl="0" marL="502919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1900" y="1917125"/>
            <a:ext cx="3709300" cy="31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7466025" y="5156475"/>
            <a:ext cx="35460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CA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Figure 4: Logo CVS [4]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fr-CA"/>
              <a:t>1.5 SVN(Subversion)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1269875" y="1676400"/>
            <a:ext cx="9601200" cy="48564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fr-CA"/>
              <a:t>Créé par CollabNet [5]</a:t>
            </a:r>
            <a:endParaRPr/>
          </a:p>
          <a:p>
            <a:pPr indent="-223838" lvl="0" marL="223838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fr-CA"/>
              <a:t>Développé</a:t>
            </a:r>
            <a:r>
              <a:rPr lang="fr-CA"/>
              <a:t> par Appache Software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rPr lang="fr-CA"/>
              <a:t> Foundation</a:t>
            </a:r>
            <a:endParaRPr/>
          </a:p>
          <a:p>
            <a:pPr indent="-223838" lvl="0" marL="223838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fr-CA"/>
              <a:t>Érigé le 20 Octobre 2000</a:t>
            </a:r>
            <a:endParaRPr/>
          </a:p>
          <a:p>
            <a:pPr indent="-223838" lvl="0" marL="223838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fr-CA"/>
              <a:t>Type centralisé</a:t>
            </a:r>
            <a:endParaRPr/>
          </a:p>
          <a:p>
            <a:pPr indent="-223838" lvl="0" marL="223838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fr-CA"/>
              <a:t>Caractéristiques:</a:t>
            </a:r>
            <a:endParaRPr/>
          </a:p>
          <a:p>
            <a:pPr indent="-228599" lvl="1" marL="50291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</a:pPr>
            <a:r>
              <a:rPr lang="fr-CA"/>
              <a:t>Client-Serveurs</a:t>
            </a:r>
            <a:endParaRPr/>
          </a:p>
          <a:p>
            <a:pPr indent="-228599" lvl="1" marL="50291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</a:pPr>
            <a:r>
              <a:rPr lang="fr-CA"/>
              <a:t>Programmé en C</a:t>
            </a:r>
            <a:endParaRPr/>
          </a:p>
          <a:p>
            <a:pPr indent="-228599" lvl="1" marL="50291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</a:pPr>
            <a:r>
              <a:rPr lang="fr-CA"/>
              <a:t>Logiciel libre</a:t>
            </a:r>
            <a:endParaRPr/>
          </a:p>
          <a:p>
            <a:pPr indent="-228599" lvl="1" marL="50291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</a:pPr>
            <a:r>
              <a:rPr lang="fr-CA"/>
              <a:t>Système d’exploitation : Mac Os, Microsoft Windows , GNU/Linux</a:t>
            </a:r>
            <a:endParaRPr/>
          </a:p>
          <a:p>
            <a:pPr indent="-101599" lvl="1" marL="50291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0435" y="1906141"/>
            <a:ext cx="4560641" cy="327545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6310436" y="5226675"/>
            <a:ext cx="4608513" cy="369332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Figure 5: Logo SVN [5]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fr-CA"/>
              <a:t>1.6 Git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1293825" y="1676400"/>
            <a:ext cx="9601200" cy="46938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fr-CA"/>
              <a:t>Créé par Linus Torvalds [6]</a:t>
            </a:r>
            <a:endParaRPr/>
          </a:p>
          <a:p>
            <a:pPr indent="-223838" lvl="0" marL="223838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fr-CA"/>
              <a:t>Développé</a:t>
            </a:r>
            <a:r>
              <a:rPr lang="fr-CA"/>
              <a:t> par Software Freedom Conservancy</a:t>
            </a:r>
            <a:endParaRPr/>
          </a:p>
          <a:p>
            <a:pPr indent="-223838" lvl="0" marL="223838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fr-CA"/>
              <a:t>Érigé le 7 avril 2005</a:t>
            </a:r>
            <a:endParaRPr/>
          </a:p>
          <a:p>
            <a:pPr indent="-223838" lvl="0" marL="223838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fr-CA"/>
              <a:t>Type décentralisé</a:t>
            </a:r>
            <a:endParaRPr/>
          </a:p>
          <a:p>
            <a:pPr indent="-223838" lvl="0" marL="223838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fr-CA"/>
              <a:t>Caractéristiques:</a:t>
            </a:r>
            <a:endParaRPr/>
          </a:p>
          <a:p>
            <a:pPr indent="-228599" lvl="1" marL="50291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</a:pPr>
            <a:r>
              <a:rPr lang="fr-CA"/>
              <a:t>Logiciel libre</a:t>
            </a:r>
            <a:endParaRPr/>
          </a:p>
          <a:p>
            <a:pPr indent="-228599" lvl="1" marL="50291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</a:pPr>
            <a:r>
              <a:rPr lang="fr-CA"/>
              <a:t>Interface web intégré(Gitweb)</a:t>
            </a:r>
            <a:endParaRPr/>
          </a:p>
          <a:p>
            <a:pPr indent="-228599" lvl="1" marL="50291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</a:pPr>
            <a:r>
              <a:rPr lang="fr-CA"/>
              <a:t>Interface de bureau(Giggle,Jgit,Qgit,etc)</a:t>
            </a:r>
            <a:endParaRPr/>
          </a:p>
          <a:p>
            <a:pPr indent="-228599" lvl="1" marL="50291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</a:pPr>
            <a:r>
              <a:rPr lang="fr-CA"/>
              <a:t>Programmé</a:t>
            </a:r>
            <a:r>
              <a:rPr lang="fr-CA"/>
              <a:t> en C, Shellunix, Perl, T</a:t>
            </a:r>
            <a:r>
              <a:rPr lang="fr-CA"/>
              <a:t>e </a:t>
            </a:r>
            <a:r>
              <a:rPr lang="fr-CA"/>
              <a:t>cl,Python et C++</a:t>
            </a:r>
            <a:endParaRPr/>
          </a:p>
          <a:p>
            <a:pPr indent="-228599" lvl="1" marL="50291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</a:pPr>
            <a:r>
              <a:rPr lang="fr-CA"/>
              <a:t>Système d’exploitation : Multiplateform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0301" y="1696486"/>
            <a:ext cx="4160912" cy="416091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7174532" y="5805264"/>
            <a:ext cx="3720480" cy="366936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Figure 6: Logo Git [6]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odèle de conception Hexagonal">
  <a:themeElements>
    <a:clrScheme name="Orange Red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range Red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