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8"/>
  </p:notesMasterIdLst>
  <p:sldIdLst>
    <p:sldId id="256" r:id="rId2"/>
    <p:sldId id="257" r:id="rId3"/>
    <p:sldId id="265" r:id="rId4"/>
    <p:sldId id="260" r:id="rId5"/>
    <p:sldId id="266" r:id="rId6"/>
    <p:sldId id="258" r:id="rId7"/>
    <p:sldId id="259" r:id="rId8"/>
    <p:sldId id="261" r:id="rId9"/>
    <p:sldId id="267" r:id="rId10"/>
    <p:sldId id="262" r:id="rId11"/>
    <p:sldId id="268" r:id="rId12"/>
    <p:sldId id="278" r:id="rId13"/>
    <p:sldId id="279" r:id="rId14"/>
    <p:sldId id="270" r:id="rId15"/>
    <p:sldId id="280"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765" autoAdjust="0"/>
  </p:normalViewPr>
  <p:slideViewPr>
    <p:cSldViewPr snapToGrid="0">
      <p:cViewPr varScale="1">
        <p:scale>
          <a:sx n="75" d="100"/>
          <a:sy n="75" d="100"/>
        </p:scale>
        <p:origin x="93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Input: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224 x 224 RGB Images</a:t>
          </a:r>
          <a:endParaRPr lang="en-IN" b="1" dirty="0"/>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pPr>
            <a:buFont typeface="+mj-lt"/>
            <a:buAutoNum type="arabicPeriod"/>
          </a:pPr>
          <a:r>
            <a:rPr lang="en-IN"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dirty="0"/>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Output: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Category (1000 in the ImageNet Database)</a:t>
          </a:r>
          <a:endParaRPr lang="en-IN" b="1" dirty="0"/>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Input: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224 x 224 RGB Images</a:t>
          </a:r>
          <a:endParaRPr lang="en-IN" b="1" dirty="0"/>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pPr>
            <a:buFont typeface="+mj-lt"/>
            <a:buAutoNum type="arabicPeriod"/>
          </a:pPr>
          <a:r>
            <a:rPr lang="en-IN"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dirty="0"/>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Hofshi" panose="00000500000000000000" pitchFamily="50" charset="-79"/>
              <a:cs typeface="Frank Ruhl Hofshi" panose="00000500000000000000" pitchFamily="50"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Hofshi" panose="00000500000000000000" pitchFamily="50" charset="-79"/>
              <a:cs typeface="Frank Ruhl Hofshi" panose="00000500000000000000" pitchFamily="50" charset="-79"/>
            </a:rPr>
            <a:t>Output:</a:t>
          </a:r>
          <a:br>
            <a:rPr lang="en-IN" b="1" dirty="0">
              <a:latin typeface="Frank Ruhl Hofshi" panose="00000500000000000000" pitchFamily="50" charset="-79"/>
              <a:cs typeface="Frank Ruhl Hofshi" panose="00000500000000000000" pitchFamily="50" charset="-79"/>
            </a:rPr>
          </a:br>
          <a:r>
            <a:rPr lang="en-IN" b="1" dirty="0">
              <a:latin typeface="Frank Ruhl Hofshi" panose="00000500000000000000" pitchFamily="50" charset="-79"/>
              <a:cs typeface="Frank Ruhl Hofshi" panose="00000500000000000000" pitchFamily="50" charset="-79"/>
            </a:rPr>
            <a:t>Category (1000 in the ImageNet Database)</a:t>
          </a:r>
          <a:endParaRPr lang="en-IN" b="1" dirty="0"/>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Input: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224 x 224 RGB Images</a:t>
          </a:r>
          <a:endParaRPr lang="en-IN" sz="1200" b="1" kern="1200" dirty="0"/>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Output: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Category (1000 in the ImageNet Database)</a:t>
          </a:r>
          <a:endParaRPr lang="en-IN" sz="1200" b="1" kern="1200" dirty="0"/>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sz="1200" kern="1200" dirty="0"/>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Input: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224 x 224 RGB Images</a:t>
          </a:r>
          <a:endParaRPr lang="en-IN" sz="1200" b="1" kern="1200" dirty="0"/>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Hofshi" panose="00000500000000000000" pitchFamily="50" charset="-79"/>
              <a:cs typeface="Frank Ruhl Hofshi" panose="00000500000000000000" pitchFamily="50" charset="-79"/>
            </a:rPr>
            <a:t>Output:</a:t>
          </a:r>
          <a:br>
            <a:rPr lang="en-IN" sz="1200" b="1" kern="1200" dirty="0">
              <a:latin typeface="Frank Ruhl Hofshi" panose="00000500000000000000" pitchFamily="50" charset="-79"/>
              <a:cs typeface="Frank Ruhl Hofshi" panose="00000500000000000000" pitchFamily="50" charset="-79"/>
            </a:rPr>
          </a:br>
          <a:r>
            <a:rPr lang="en-IN" sz="1200" b="1" kern="1200" dirty="0">
              <a:latin typeface="Frank Ruhl Hofshi" panose="00000500000000000000" pitchFamily="50" charset="-79"/>
              <a:cs typeface="Frank Ruhl Hofshi" panose="00000500000000000000" pitchFamily="50" charset="-79"/>
            </a:rPr>
            <a:t>Category (1000 in the ImageNet Database)</a:t>
          </a:r>
          <a:endParaRPr lang="en-IN" sz="1200" b="1" kern="1200" dirty="0"/>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Hofshi" panose="00000500000000000000" pitchFamily="50" charset="-79"/>
              <a:cs typeface="Frank Ruhl Hofshi" panose="00000500000000000000" pitchFamily="50" charset="-79"/>
            </a:rPr>
            <a:t>2 ConvNets with 64 filters and ReLU Activation Function; Output is MaxPooled</a:t>
          </a:r>
          <a:endParaRPr lang="en-IN" sz="1200" kern="1200" dirty="0"/>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Hofshi" panose="00000500000000000000" pitchFamily="50" charset="-79"/>
              <a:cs typeface="Frank Ruhl Hofshi" panose="00000500000000000000" pitchFamily="50"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28-03-2021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Souporno and I will take over from here.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data can be processed, it needs to be prepared.</a:t>
            </a:r>
          </a:p>
          <a:p>
            <a:r>
              <a:rPr lang="en-US" dirty="0"/>
              <a:t># The images were segmented into word sized images. Segmentation was done as a final year project by Mondal et al in 2020.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Lab,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However,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very big weights. The size of VGG16 trained ImageNet weights is 528 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Now, I’ll hand over control to Soumya. He will discuss more on the </a:t>
            </a:r>
            <a:r>
              <a:rPr lang="en-IN" sz="1800">
                <a:effectLst/>
                <a:latin typeface="Times New Roman" panose="02020603050405020304" pitchFamily="18" charset="0"/>
                <a:ea typeface="Times New Roman" panose="02020603050405020304" pitchFamily="18" charset="0"/>
              </a:rPr>
              <a:t>model’s architecture.</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65493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27-03-2021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27-03-2021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27-03-2021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27-03-2021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27-03-2021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27-03-2021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Hofshi" panose="00000500000000000000" pitchFamily="50" charset="-79"/>
                <a:cs typeface="Frank Ruhl Hofshi" panose="00000500000000000000" pitchFamily="50" charset="-79"/>
              </a:rPr>
              <a:t>Project by</a:t>
            </a:r>
          </a:p>
          <a:p>
            <a:r>
              <a:rPr lang="en-US" dirty="0">
                <a:latin typeface="Frank Ruhl Hofshi" panose="00000500000000000000" pitchFamily="50" charset="-79"/>
                <a:cs typeface="Frank Ruhl Hofshi" panose="00000500000000000000" pitchFamily="50" charset="-79"/>
              </a:rPr>
              <a:t>Souporno Ghosh</a:t>
            </a:r>
          </a:p>
          <a:p>
            <a:r>
              <a:rPr lang="en-US" dirty="0">
                <a:latin typeface="Frank Ruhl Hofshi" panose="00000500000000000000" pitchFamily="50" charset="-79"/>
                <a:cs typeface="Frank Ruhl Hofshi" panose="00000500000000000000" pitchFamily="50" charset="-79"/>
              </a:rPr>
              <a:t>Soumya </a:t>
            </a:r>
            <a:r>
              <a:rPr lang="en-US" dirty="0" err="1">
                <a:latin typeface="Frank Ruhl Hofshi" panose="00000500000000000000" pitchFamily="50" charset="-79"/>
                <a:cs typeface="Frank Ruhl Hofshi" panose="00000500000000000000" pitchFamily="50" charset="-79"/>
              </a:rPr>
              <a:t>Nasipuri</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Rahul Roy</a:t>
            </a:r>
          </a:p>
          <a:p>
            <a:r>
              <a:rPr lang="en-US" dirty="0" err="1">
                <a:latin typeface="Frank Ruhl Hofshi" panose="00000500000000000000" pitchFamily="50" charset="-79"/>
                <a:cs typeface="Frank Ruhl Hofshi" panose="00000500000000000000" pitchFamily="50" charset="-79"/>
              </a:rPr>
              <a:t>Sharanya</a:t>
            </a:r>
            <a:r>
              <a:rPr lang="en-US" dirty="0">
                <a:latin typeface="Frank Ruhl Hofshi" panose="00000500000000000000" pitchFamily="50" charset="-79"/>
                <a:cs typeface="Frank Ruhl Hofshi" panose="00000500000000000000" pitchFamily="50" charset="-79"/>
              </a:rPr>
              <a:t> </a:t>
            </a:r>
            <a:r>
              <a:rPr lang="en-US" dirty="0" err="1">
                <a:latin typeface="Frank Ruhl Hofshi" panose="00000500000000000000" pitchFamily="50" charset="-79"/>
                <a:cs typeface="Frank Ruhl Hofshi" panose="00000500000000000000" pitchFamily="50" charset="-79"/>
              </a:rPr>
              <a:t>Saha</a:t>
            </a:r>
            <a:endParaRPr lang="en-US" dirty="0">
              <a:latin typeface="Frank Ruhl Hofshi" panose="00000500000000000000" pitchFamily="50" charset="-79"/>
              <a:cs typeface="Frank Ruhl Hofshi" panose="00000500000000000000" pitchFamily="50" charset="-79"/>
            </a:endParaRPr>
          </a:p>
          <a:p>
            <a:r>
              <a:rPr lang="en-US" b="1" dirty="0">
                <a:latin typeface="Frank Ruhl Hofshi" panose="00000500000000000000" pitchFamily="50" charset="-79"/>
                <a:cs typeface="Frank Ruhl Hofshi" panose="00000500000000000000" pitchFamily="50" charset="-79"/>
              </a:rPr>
              <a:t>Under the Guidance of</a:t>
            </a:r>
          </a:p>
          <a:p>
            <a:r>
              <a:rPr lang="en-US" dirty="0">
                <a:latin typeface="Frank Ruhl Hofshi" panose="00000500000000000000" pitchFamily="50" charset="-79"/>
                <a:cs typeface="Frank Ruhl Hofshi" panose="00000500000000000000" pitchFamily="50" charset="-79"/>
              </a:rPr>
              <a:t>Prof. Jaya Paul</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Hofshi" panose="00000500000000000000" pitchFamily="50" charset="-79"/>
                <a:cs typeface="Frank Ruhl Hofshi" panose="00000500000000000000" pitchFamily="50" charset="-79"/>
              </a:rPr>
              <a:t>Proposed by </a:t>
            </a:r>
            <a:r>
              <a:rPr lang="en-US" dirty="0" err="1">
                <a:latin typeface="Frank Ruhl Hofshi" panose="00000500000000000000" pitchFamily="50" charset="-79"/>
                <a:cs typeface="Frank Ruhl Hofshi" panose="00000500000000000000" pitchFamily="50" charset="-79"/>
              </a:rPr>
              <a:t>Simonyan</a:t>
            </a:r>
            <a:r>
              <a:rPr lang="en-US" dirty="0">
                <a:latin typeface="Frank Ruhl Hofshi" panose="00000500000000000000" pitchFamily="50" charset="-79"/>
                <a:cs typeface="Frank Ruhl Hofshi" panose="00000500000000000000" pitchFamily="50" charset="-79"/>
              </a:rPr>
              <a:t> and Zisserman in 2014</a:t>
            </a:r>
          </a:p>
          <a:p>
            <a:r>
              <a:rPr lang="en-US" dirty="0">
                <a:latin typeface="Frank Ruhl Hofshi" panose="00000500000000000000" pitchFamily="50" charset="-79"/>
                <a:cs typeface="Frank Ruhl Hofshi" panose="00000500000000000000" pitchFamily="50" charset="-79"/>
              </a:rPr>
              <a:t>92.7% accuracy with the ImageNet Database</a:t>
            </a:r>
          </a:p>
          <a:p>
            <a:r>
              <a:rPr lang="en-US" dirty="0">
                <a:latin typeface="Frank Ruhl Hofshi" panose="00000500000000000000" pitchFamily="50" charset="-79"/>
                <a:cs typeface="Frank Ruhl Hofshi" panose="00000500000000000000" pitchFamily="50" charset="-79"/>
              </a:rPr>
              <a:t>1</a:t>
            </a:r>
            <a:r>
              <a:rPr lang="en-US" baseline="30000" dirty="0">
                <a:latin typeface="Frank Ruhl Hofshi" panose="00000500000000000000" pitchFamily="50" charset="-79"/>
                <a:cs typeface="Frank Ruhl Hofshi" panose="00000500000000000000" pitchFamily="50" charset="-79"/>
              </a:rPr>
              <a:t>st</a:t>
            </a:r>
            <a:r>
              <a:rPr lang="en-US" dirty="0">
                <a:latin typeface="Frank Ruhl Hofshi" panose="00000500000000000000" pitchFamily="50" charset="-79"/>
                <a:cs typeface="Frank Ruhl Hofshi" panose="00000500000000000000" pitchFamily="50" charset="-79"/>
              </a:rPr>
              <a:t> and 2</a:t>
            </a:r>
            <a:r>
              <a:rPr lang="en-US" baseline="30000" dirty="0">
                <a:latin typeface="Frank Ruhl Hofshi" panose="00000500000000000000" pitchFamily="50" charset="-79"/>
                <a:cs typeface="Frank Ruhl Hofshi" panose="00000500000000000000" pitchFamily="50" charset="-79"/>
              </a:rPr>
              <a:t>nd</a:t>
            </a:r>
            <a:r>
              <a:rPr lang="en-US" dirty="0">
                <a:latin typeface="Frank Ruhl Hofshi" panose="00000500000000000000" pitchFamily="50" charset="-79"/>
                <a:cs typeface="Frank Ruhl Hofshi" panose="00000500000000000000" pitchFamily="50" charset="-79"/>
              </a:rPr>
              <a:t> place in ILSVRC 2014</a:t>
            </a:r>
          </a:p>
          <a:p>
            <a:r>
              <a:rPr lang="en-US" dirty="0">
                <a:latin typeface="Frank Ruhl Hofshi" panose="00000500000000000000" pitchFamily="50" charset="-79"/>
                <a:cs typeface="Frank Ruhl Hofshi" panose="00000500000000000000" pitchFamily="50" charset="-79"/>
              </a:rPr>
              <a:t>VGG = Visual Geometry Group </a:t>
            </a:r>
            <a:endParaRPr lang="en-IN" dirty="0">
              <a:latin typeface="Frank Ruhl Hofshi" panose="00000500000000000000" pitchFamily="50" charset="-79"/>
              <a:cs typeface="Frank Ruhl Hofshi" panose="00000500000000000000" pitchFamily="50" charset="-79"/>
            </a:endParaRPr>
          </a:p>
          <a:p>
            <a:r>
              <a:rPr lang="en-IN" dirty="0">
                <a:latin typeface="Frank Ruhl Hofshi" panose="00000500000000000000" pitchFamily="50" charset="-79"/>
                <a:cs typeface="Frank Ruhl Hofshi" panose="00000500000000000000" pitchFamily="50" charset="-79"/>
              </a:rPr>
              <a:t>16 Neural Network Layers </a:t>
            </a:r>
          </a:p>
          <a:p>
            <a:pPr lvl="1"/>
            <a:r>
              <a:rPr lang="en-IN" dirty="0">
                <a:latin typeface="Frank Ruhl Hofshi" panose="00000500000000000000" pitchFamily="50" charset="-79"/>
                <a:cs typeface="Frank Ruhl Hofshi" panose="00000500000000000000" pitchFamily="50" charset="-79"/>
              </a:rPr>
              <a:t>13 Convolutional Networks</a:t>
            </a:r>
          </a:p>
          <a:p>
            <a:pPr lvl="1"/>
            <a:r>
              <a:rPr lang="en-IN" dirty="0">
                <a:latin typeface="Frank Ruhl Hofshi" panose="00000500000000000000" pitchFamily="50" charset="-79"/>
                <a:cs typeface="Frank Ruhl Hofshi" panose="00000500000000000000" pitchFamily="50" charset="-79"/>
              </a:rPr>
              <a:t>3 Dense Networks</a:t>
            </a:r>
          </a:p>
          <a:p>
            <a:r>
              <a:rPr lang="en-IN" dirty="0">
                <a:latin typeface="Frank Ruhl Hofshi" panose="00000500000000000000" pitchFamily="50" charset="-79"/>
                <a:cs typeface="Frank Ruhl Hofshi" panose="00000500000000000000" pitchFamily="50"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Slow to Train</a:t>
            </a:r>
          </a:p>
          <a:p>
            <a:r>
              <a:rPr lang="en-US" dirty="0">
                <a:latin typeface="Frank Ruhl Hofshi" panose="00000500000000000000" pitchFamily="50" charset="-79"/>
                <a:cs typeface="Frank Ruhl Hofshi" panose="00000500000000000000" pitchFamily="50" charset="-79"/>
              </a:rPr>
              <a:t>Huge Weights</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4244401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02CECB3B-8336-4FE6-B4CE-C312AAD0F58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D8B0F8D-AAE5-4F60-A41D-93EC1E6ABB5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D4E6B0E-CFDA-4812-A9AF-D4830B79426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34B7AA53-A65D-427C-AF67-E094BBB0A8A8}"/>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5942125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Hofshi" panose="00000500000000000000" pitchFamily="50" charset="-79"/>
                <a:cs typeface="Frank Ruhl Hofshi" panose="00000500000000000000" pitchFamily="50" charset="-79"/>
              </a:rPr>
              <a:t>Output:</a:t>
            </a:r>
          </a:p>
          <a:p>
            <a:pPr algn="ctr"/>
            <a:r>
              <a:rPr lang="en-US" sz="1200" b="1" dirty="0">
                <a:latin typeface="Frank Ruhl Hofshi" panose="00000500000000000000" pitchFamily="50" charset="-79"/>
                <a:cs typeface="Frank Ruhl Hofshi" panose="00000500000000000000" pitchFamily="50" charset="-79"/>
              </a:rPr>
              <a:t>Feature Matrix</a:t>
            </a:r>
            <a:endParaRPr lang="en-IN" sz="1200" b="1"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E7CDB7BA-C1AA-4C9F-8313-4DFD5ED03041}"/>
                                            </p:graphicEl>
                                          </p:spTgt>
                                        </p:tgtEl>
                                      </p:cBhvr>
                                    </p:animEffect>
                                    <p:animScale>
                                      <p:cBhvr>
                                        <p:cTn id="7" dur="250" autoRev="1" fill="hold"/>
                                        <p:tgtEl>
                                          <p:spTgt spid="7">
                                            <p:graphicEl>
                                              <a:dgm id="{E7CDB7BA-C1AA-4C9F-8313-4DFD5ED03041}"/>
                                            </p:graphicEl>
                                          </p:spTgt>
                                        </p:tgtEl>
                                      </p:cBhvr>
                                      <p:by x="105000" y="105000"/>
                                    </p:animScale>
                                  </p:childTnLst>
                                </p:cTn>
                              </p:par>
                            </p:childTnLst>
                          </p:cTn>
                        </p:par>
                        <p:par>
                          <p:cTn id="8" fill="hold">
                            <p:stCondLst>
                              <p:cond delay="500"/>
                            </p:stCondLst>
                            <p:childTnLst>
                              <p:par>
                                <p:cTn id="9" presetID="26" presetClass="emph" presetSubtype="0" fill="hold" grpId="2" nodeType="afterEffect">
                                  <p:stCondLst>
                                    <p:cond delay="0"/>
                                  </p:stCondLst>
                                  <p:childTnLst>
                                    <p:animEffect transition="out" filter="fade">
                                      <p:cBhvr>
                                        <p:cTn id="10" dur="500" tmFilter="0, 0; .2, .5; .8, .5; 1, 0"/>
                                        <p:tgtEl>
                                          <p:spTgt spid="7">
                                            <p:graphicEl>
                                              <a:dgm id="{E7CDB7BA-C1AA-4C9F-8313-4DFD5ED03041}"/>
                                            </p:graphicEl>
                                          </p:spTgt>
                                        </p:tgtEl>
                                      </p:cBhvr>
                                    </p:animEffect>
                                    <p:animScale>
                                      <p:cBhvr>
                                        <p:cTn id="11" dur="250" autoRev="1" fill="hold"/>
                                        <p:tgtEl>
                                          <p:spTgt spid="7">
                                            <p:graphicEl>
                                              <a:dgm id="{E7CDB7BA-C1AA-4C9F-8313-4DFD5ED03041}"/>
                                            </p:graphicEl>
                                          </p:spTgt>
                                        </p:tgtEl>
                                      </p:cBhvr>
                                      <p:by x="105000" y="105000"/>
                                    </p:animScale>
                                  </p:childTnLst>
                                </p:cTn>
                              </p:par>
                            </p:childTnLst>
                          </p:cTn>
                        </p:par>
                        <p:par>
                          <p:cTn id="12" fill="hold">
                            <p:stCondLst>
                              <p:cond delay="1000"/>
                            </p:stCondLst>
                            <p:childTnLst>
                              <p:par>
                                <p:cTn id="13" presetID="26" presetClass="emph" presetSubtype="0" fill="hold" grpId="3" nodeType="afterEffect">
                                  <p:stCondLst>
                                    <p:cond delay="0"/>
                                  </p:stCondLst>
                                  <p:childTnLst>
                                    <p:animEffect transition="out" filter="fade">
                                      <p:cBhvr>
                                        <p:cTn id="14" dur="500" tmFilter="0, 0; .2, .5; .8, .5; 1, 0"/>
                                        <p:tgtEl>
                                          <p:spTgt spid="7">
                                            <p:graphicEl>
                                              <a:dgm id="{E7CDB7BA-C1AA-4C9F-8313-4DFD5ED03041}"/>
                                            </p:graphicEl>
                                          </p:spTgt>
                                        </p:tgtEl>
                                      </p:cBhvr>
                                    </p:animEffect>
                                    <p:animScale>
                                      <p:cBhvr>
                                        <p:cTn id="15" dur="250" autoRev="1" fill="hold"/>
                                        <p:tgtEl>
                                          <p:spTgt spid="7">
                                            <p:graphicEl>
                                              <a:dgm id="{E7CDB7BA-C1AA-4C9F-8313-4DFD5ED03041}"/>
                                            </p:graphic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20" presetID="1" presetClass="exit" presetSubtype="0" fill="hold" grpId="4" nodeType="withEffect">
                                  <p:stCondLst>
                                    <p:cond delay="0"/>
                                  </p:stCondLst>
                                  <p:childTnLst>
                                    <p:set>
                                      <p:cBhvr>
                                        <p:cTn id="21"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Graphic spid="7" grpId="1" uiExpand="1">
        <p:bldSub>
          <a:bldDgm bld="one"/>
        </p:bldSub>
      </p:bldGraphic>
      <p:bldGraphic spid="7" grpId="2" uiExpand="1">
        <p:bldSub>
          <a:bldDgm bld="one"/>
        </p:bldSub>
      </p:bldGraphic>
      <p:bldGraphic spid="7" grpId="3" uiExpand="1">
        <p:bldSub>
          <a:bldDgm bld="one"/>
        </p:bldSub>
      </p:bldGraphic>
      <p:bldGraphic spid="7" grpId="4" uiExpand="1">
        <p:bldSub>
          <a:bldDgm bld="one"/>
        </p:bldSub>
      </p:bldGraphic>
      <p:bldP spid="10" grpId="0" animBg="1"/>
      <p:bldP spid="10" grpId="1"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Hofshi" panose="00000500000000000000" pitchFamily="50" charset="-79"/>
                <a:cs typeface="Frank Ruhl Hofshi" panose="00000500000000000000" pitchFamily="50" charset="-79"/>
              </a:rPr>
              <a:t>1 x 7 x 7 x 512</a:t>
            </a:r>
          </a:p>
          <a:p>
            <a:r>
              <a:rPr lang="en-US" dirty="0">
                <a:latin typeface="Frank Ruhl Hofshi" panose="00000500000000000000" pitchFamily="50" charset="-79"/>
                <a:cs typeface="Frank Ruhl Hofshi" panose="00000500000000000000" pitchFamily="50" charset="-79"/>
              </a:rPr>
              <a:t>Flattened</a:t>
            </a:r>
          </a:p>
          <a:p>
            <a:r>
              <a:rPr lang="en-IN" dirty="0">
                <a:effectLst/>
                <a:latin typeface="Frank Ruhl Hofshi" panose="00000500000000000000" pitchFamily="50" charset="-79"/>
                <a:ea typeface="Times New Roman" panose="02020603050405020304" pitchFamily="18" charset="0"/>
                <a:cs typeface="Frank Ruhl Hofshi" panose="00000500000000000000" pitchFamily="50" charset="-79"/>
              </a:rPr>
              <a:t>25088 x 1</a:t>
            </a:r>
            <a:r>
              <a:rPr lang="en-US" dirty="0">
                <a:latin typeface="Frank Ruhl Hofshi" panose="00000500000000000000" pitchFamily="50" charset="-79"/>
                <a:cs typeface="Frank Ruhl Hofshi" panose="00000500000000000000" pitchFamily="50" charset="-79"/>
              </a:rPr>
              <a:t> </a:t>
            </a:r>
          </a:p>
          <a:p>
            <a:endParaRPr lang="en-IN" dirty="0"/>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Loop through all the training and test sets to extract features</a:t>
            </a:r>
          </a:p>
          <a:p>
            <a:r>
              <a:rPr lang="en-US" dirty="0">
                <a:latin typeface="Frank Ruhl Hofshi" panose="00000500000000000000" pitchFamily="50" charset="-79"/>
                <a:cs typeface="Frank Ruhl Hofshi" panose="00000500000000000000" pitchFamily="50" charset="-79"/>
              </a:rPr>
              <a:t>Update the model</a:t>
            </a:r>
          </a:p>
          <a:p>
            <a:r>
              <a:rPr lang="en-US" dirty="0">
                <a:latin typeface="Frank Ruhl Hofshi" panose="00000500000000000000" pitchFamily="50" charset="-79"/>
                <a:cs typeface="Frank Ruhl Hofshi" panose="00000500000000000000" pitchFamily="50" charset="-79"/>
              </a:rPr>
              <a:t>Use training pair sets to train the model</a:t>
            </a:r>
          </a:p>
          <a:p>
            <a:r>
              <a:rPr lang="en-US" dirty="0">
                <a:latin typeface="Frank Ruhl Hofshi" panose="00000500000000000000" pitchFamily="50" charset="-79"/>
                <a:cs typeface="Frank Ruhl Hofshi" panose="00000500000000000000" pitchFamily="50" charset="-79"/>
              </a:rPr>
              <a:t>Measure accuracy with the testing pair sets</a:t>
            </a:r>
          </a:p>
          <a:p>
            <a:r>
              <a:rPr lang="en-US" dirty="0">
                <a:latin typeface="Frank Ruhl Hofshi" panose="00000500000000000000" pitchFamily="50" charset="-79"/>
                <a:cs typeface="Frank Ruhl Hofshi" panose="00000500000000000000" pitchFamily="50" charset="-79"/>
              </a:rPr>
              <a:t>Predict with an unknown Writer Pair</a:t>
            </a:r>
          </a:p>
          <a:p>
            <a:r>
              <a:rPr lang="en-US" dirty="0">
                <a:latin typeface="Frank Ruhl Hofshi" panose="00000500000000000000" pitchFamily="50" charset="-79"/>
                <a:cs typeface="Frank Ruhl Hofshi" panose="00000500000000000000" pitchFamily="50" charset="-79"/>
              </a:rPr>
              <a:t>Compare with other works</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Shortage of Research in Native Indian Language Recognition</a:t>
            </a:r>
          </a:p>
          <a:p>
            <a:r>
              <a:rPr lang="en-US" dirty="0">
                <a:latin typeface="Frank Ruhl Hofshi" panose="00000500000000000000" pitchFamily="50" charset="-79"/>
                <a:cs typeface="Frank Ruhl Hofshi" panose="00000500000000000000" pitchFamily="50" charset="-79"/>
              </a:rPr>
              <a:t>Authentication of Manuscripts</a:t>
            </a:r>
          </a:p>
          <a:p>
            <a:r>
              <a:rPr lang="en-US" dirty="0">
                <a:latin typeface="Frank Ruhl Hofshi" panose="00000500000000000000" pitchFamily="50" charset="-79"/>
                <a:cs typeface="Frank Ruhl Hofshi" panose="00000500000000000000" pitchFamily="50" charset="-79"/>
              </a:rPr>
              <a:t>Forensic Analysis and Law Enforcement</a:t>
            </a:r>
          </a:p>
          <a:p>
            <a:r>
              <a:rPr lang="en-US" dirty="0">
                <a:latin typeface="Frank Ruhl Hofshi" panose="00000500000000000000" pitchFamily="50" charset="-79"/>
                <a:cs typeface="Frank Ruhl Hofshi" panose="00000500000000000000" pitchFamily="50" charset="-79"/>
              </a:rPr>
              <a:t>Plagiarism Verification</a:t>
            </a:r>
          </a:p>
          <a:p>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lnSpcReduction="10000"/>
          </a:bodyPr>
          <a:lstStyle/>
          <a:p>
            <a:r>
              <a:rPr lang="en-US" dirty="0">
                <a:latin typeface="Frank Ruhl Hofshi" panose="00000500000000000000" pitchFamily="50" charset="-79"/>
                <a:cs typeface="Frank Ruhl Hofshi" panose="00000500000000000000" pitchFamily="50" charset="-79"/>
              </a:rPr>
              <a:t>Python 3.8</a:t>
            </a:r>
          </a:p>
          <a:p>
            <a:r>
              <a:rPr lang="en-US" dirty="0">
                <a:latin typeface="Frank Ruhl Hofshi" panose="00000500000000000000" pitchFamily="50" charset="-79"/>
                <a:cs typeface="Frank Ruhl Hofshi" panose="00000500000000000000" pitchFamily="50" charset="-79"/>
              </a:rPr>
              <a:t>TensorFlow 2.0</a:t>
            </a:r>
          </a:p>
          <a:p>
            <a:r>
              <a:rPr lang="en-US" dirty="0" err="1">
                <a:latin typeface="Frank Ruhl Hofshi" panose="00000500000000000000" pitchFamily="50" charset="-79"/>
                <a:cs typeface="Frank Ruhl Hofshi" panose="00000500000000000000" pitchFamily="50" charset="-79"/>
              </a:rPr>
              <a:t>Keras</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NumPy</a:t>
            </a:r>
          </a:p>
          <a:p>
            <a:r>
              <a:rPr lang="en-US" dirty="0">
                <a:latin typeface="Frank Ruhl Hofshi" panose="00000500000000000000" pitchFamily="50" charset="-79"/>
                <a:cs typeface="Frank Ruhl Hofshi" panose="00000500000000000000" pitchFamily="50" charset="-79"/>
              </a:rPr>
              <a:t>Pandas</a:t>
            </a:r>
          </a:p>
          <a:p>
            <a:r>
              <a:rPr lang="en-US" dirty="0">
                <a:latin typeface="Frank Ruhl Hofshi" panose="00000500000000000000" pitchFamily="50" charset="-79"/>
                <a:cs typeface="Frank Ruhl Hofshi" panose="00000500000000000000" pitchFamily="50" charset="-79"/>
              </a:rPr>
              <a:t>Mat Plot Lib</a:t>
            </a:r>
          </a:p>
          <a:p>
            <a:r>
              <a:rPr lang="en-US" dirty="0" err="1">
                <a:latin typeface="Frank Ruhl Hofshi" panose="00000500000000000000" pitchFamily="50" charset="-79"/>
                <a:cs typeface="Frank Ruhl Hofshi" panose="00000500000000000000" pitchFamily="50" charset="-79"/>
              </a:rPr>
              <a:t>PyPlot</a:t>
            </a:r>
            <a:endParaRPr lang="en-US" dirty="0">
              <a:latin typeface="Frank Ruhl Hofshi" panose="00000500000000000000" pitchFamily="50" charset="-79"/>
              <a:cs typeface="Frank Ruhl Hofshi" panose="00000500000000000000" pitchFamily="50" charset="-79"/>
            </a:endParaRPr>
          </a:p>
          <a:p>
            <a:r>
              <a:rPr lang="en-US" dirty="0" err="1">
                <a:latin typeface="Frank Ruhl Hofshi" panose="00000500000000000000" pitchFamily="50" charset="-79"/>
                <a:cs typeface="Frank Ruhl Hofshi" panose="00000500000000000000" pitchFamily="50" charset="-79"/>
              </a:rPr>
              <a:t>SeaBorn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VGG16</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Hofshi" panose="00000500000000000000" pitchFamily="50" charset="-79"/>
                <a:cs typeface="Frank Ruhl Hofshi" panose="00000500000000000000" pitchFamily="50" charset="-79"/>
              </a:rPr>
              <a:t>HP Pavilion with Intel i5 Quad-Core, Integrated Graphics Card, 8GB RAM</a:t>
            </a:r>
          </a:p>
          <a:p>
            <a:r>
              <a:rPr lang="en-IN" dirty="0">
                <a:latin typeface="Frank Ruhl Hofshi" panose="00000500000000000000" pitchFamily="50" charset="-79"/>
                <a:cs typeface="Frank Ruhl Hofshi" panose="00000500000000000000" pitchFamily="50" charset="-79"/>
              </a:rPr>
              <a:t>Dell G3 with 2.6GHz Hexa-Core Intel i7 Processor, Integrated Graphics Card, 8GB RAM</a:t>
            </a:r>
          </a:p>
          <a:p>
            <a:r>
              <a:rPr lang="en-IN" dirty="0">
                <a:latin typeface="Frank Ruhl Hofshi" panose="00000500000000000000" pitchFamily="50" charset="-79"/>
                <a:cs typeface="Frank Ruhl Hofshi" panose="00000500000000000000" pitchFamily="50" charset="-79"/>
              </a:rPr>
              <a:t>Asus </a:t>
            </a:r>
            <a:r>
              <a:rPr lang="en-IN" dirty="0" err="1">
                <a:latin typeface="Frank Ruhl Hofshi" panose="00000500000000000000" pitchFamily="50" charset="-79"/>
                <a:cs typeface="Frank Ruhl Hofshi" panose="00000500000000000000" pitchFamily="50" charset="-79"/>
              </a:rPr>
              <a:t>Vivibook</a:t>
            </a:r>
            <a:r>
              <a:rPr lang="en-IN" dirty="0">
                <a:latin typeface="Frank Ruhl Hofshi" panose="00000500000000000000" pitchFamily="50" charset="-79"/>
                <a:cs typeface="Frank Ruhl Hofshi" panose="00000500000000000000" pitchFamily="50" charset="-79"/>
              </a:rPr>
              <a:t> 2GHz Quad-Core AMD </a:t>
            </a:r>
            <a:r>
              <a:rPr lang="en-IN" dirty="0" err="1">
                <a:latin typeface="Frank Ruhl Hofshi" panose="00000500000000000000" pitchFamily="50" charset="-79"/>
                <a:cs typeface="Frank Ruhl Hofshi" panose="00000500000000000000" pitchFamily="50" charset="-79"/>
              </a:rPr>
              <a:t>Ryzen</a:t>
            </a:r>
            <a:r>
              <a:rPr lang="en-IN" dirty="0">
                <a:latin typeface="Frank Ruhl Hofshi" panose="00000500000000000000" pitchFamily="50" charset="-79"/>
                <a:cs typeface="Frank Ruhl Hofshi" panose="00000500000000000000" pitchFamily="50"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RAM and Processor for Processing Speed</a:t>
            </a:r>
          </a:p>
          <a:p>
            <a:r>
              <a:rPr lang="en-US" dirty="0">
                <a:latin typeface="Frank Ruhl Hofshi" panose="00000500000000000000" pitchFamily="50" charset="-79"/>
                <a:cs typeface="Frank Ruhl Hofshi" panose="00000500000000000000" pitchFamily="50" charset="-79"/>
              </a:rPr>
              <a:t>GPU Might Help!</a:t>
            </a:r>
          </a:p>
          <a:p>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Cloud Platforms is a great alternative!</a:t>
            </a:r>
          </a:p>
          <a:p>
            <a:endParaRPr lang="en-IN" dirty="0"/>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Hofshi" panose="00000500000000000000" pitchFamily="50" charset="-79"/>
                <a:cs typeface="Frank Ruhl Hofshi" panose="00000500000000000000" pitchFamily="50" charset="-79"/>
              </a:rPr>
              <a:t>Works on Image Recognition and CNN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ImageNet classification with deep Convolutional Neural Networks</a:t>
            </a:r>
            <a:endParaRPr lang="en-IN" sz="1800" dirty="0">
              <a:effectLst/>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IN" sz="1800" dirty="0">
                <a:effectLst/>
                <a:latin typeface="Frank Ruhl Hofshi" panose="00000500000000000000" pitchFamily="50" charset="-79"/>
                <a:ea typeface="Times New Roman" panose="02020603050405020304" pitchFamily="18" charset="0"/>
                <a:cs typeface="Frank Ruhl Hofshi" panose="00000500000000000000" pitchFamily="50" charset="-79"/>
              </a:rPr>
              <a:t>Very Deep Convolutional Networks for Large-Scale Image Recognition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Works on Character Recognition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Automatic Visual Features for Writer Identification: A Deep Learning Approach</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Handwritten Character Recognition of South Indian Scripts: A Review</a:t>
            </a:r>
            <a:endParaRPr lang="en-US" sz="1800" dirty="0">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A High Performance Domain Specific </a:t>
            </a:r>
            <a:r>
              <a:rPr lang="en-US" sz="1800" dirty="0" err="1">
                <a:effectLst/>
                <a:latin typeface="Frank Ruhl Hofshi" panose="00000500000000000000" pitchFamily="50" charset="-79"/>
                <a:ea typeface="Times New Roman" panose="02020603050405020304" pitchFamily="18" charset="0"/>
                <a:cs typeface="Frank Ruhl Hofshi" panose="00000500000000000000" pitchFamily="50" charset="-79"/>
              </a:rPr>
              <a:t>Ocr</a:t>
            </a:r>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 For Bangla Script</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Bangla character recognition based on </a:t>
            </a:r>
            <a:r>
              <a:rPr lang="en-US" sz="1800" dirty="0" err="1">
                <a:effectLst/>
                <a:latin typeface="Frank Ruhl Hofshi" panose="00000500000000000000" pitchFamily="50" charset="-79"/>
                <a:ea typeface="Times New Roman" panose="02020603050405020304" pitchFamily="18" charset="0"/>
                <a:cs typeface="Frank Ruhl Hofshi" panose="00000500000000000000" pitchFamily="50" charset="-79"/>
              </a:rPr>
              <a:t>Mobilenet</a:t>
            </a:r>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 v1 and Inception v3</a:t>
            </a:r>
            <a:endParaRPr lang="en-US" sz="1800" dirty="0">
              <a:latin typeface="Frank Ruhl Hofshi" panose="00000500000000000000" pitchFamily="50" charset="-79"/>
              <a:ea typeface="Times New Roman" panose="02020603050405020304" pitchFamily="18" charset="0"/>
              <a:cs typeface="Frank Ruhl Hofshi" panose="00000500000000000000" pitchFamily="50" charset="-79"/>
            </a:endParaRP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CNN implementation based on Bangla numeral character recognition</a:t>
            </a:r>
            <a:endParaRPr lang="en-US"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Works on Writer Recognition</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Offline writer identification using convolutional neural network activation features</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Writer identification using an HMM-based handwriting recognition system: To normalize the input or not</a:t>
            </a:r>
          </a:p>
          <a:p>
            <a:pPr lvl="1"/>
            <a:r>
              <a:rPr lang="en-US" sz="1800" dirty="0">
                <a:effectLst/>
                <a:latin typeface="Frank Ruhl Hofshi" panose="00000500000000000000" pitchFamily="50" charset="-79"/>
                <a:ea typeface="Times New Roman" panose="02020603050405020304" pitchFamily="18" charset="0"/>
                <a:cs typeface="Frank Ruhl Hofshi" panose="00000500000000000000" pitchFamily="50" charset="-79"/>
              </a:rPr>
              <a:t>Offline Text-Independent Writer Identification Based on Scale Invariant Feature Transform</a:t>
            </a:r>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endParaRPr lang="en-IN" dirty="0">
              <a:latin typeface="Frank Ruhl Hofshi" panose="00000500000000000000" pitchFamily="50" charset="-79"/>
              <a:cs typeface="Frank Ruhl Hofshi" panose="00000500000000000000" pitchFamily="50" charset="-79"/>
            </a:endParaRPr>
          </a:p>
        </p:txBody>
      </p:sp>
    </p:spTree>
    <p:extLst>
      <p:ext uri="{BB962C8B-B14F-4D97-AF65-F5344CB8AC3E}">
        <p14:creationId xmlns:p14="http://schemas.microsoft.com/office/powerpoint/2010/main" val="423241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Hofshi" panose="00000500000000000000" pitchFamily="50" charset="-79"/>
                <a:cs typeface="Frank Ruhl Hofshi" panose="00000500000000000000" pitchFamily="50" charset="-79"/>
              </a:rPr>
              <a:t>121 volunteers</a:t>
            </a:r>
          </a:p>
          <a:p>
            <a:r>
              <a:rPr lang="en-US" dirty="0">
                <a:latin typeface="Frank Ruhl Hofshi" panose="00000500000000000000" pitchFamily="50" charset="-79"/>
                <a:cs typeface="Frank Ruhl Hofshi" panose="00000500000000000000" pitchFamily="50" charset="-79"/>
              </a:rPr>
              <a:t>3 Language: English, Hindi, Bangla</a:t>
            </a:r>
          </a:p>
          <a:p>
            <a:r>
              <a:rPr lang="en-US" dirty="0">
                <a:latin typeface="Frank Ruhl Hofshi" panose="00000500000000000000" pitchFamily="50" charset="-79"/>
                <a:cs typeface="Frank Ruhl Hofshi" panose="00000500000000000000" pitchFamily="50" charset="-79"/>
              </a:rPr>
              <a:t>Handwritten Passage</a:t>
            </a:r>
          </a:p>
          <a:p>
            <a:r>
              <a:rPr lang="en-US" dirty="0">
                <a:latin typeface="Frank Ruhl Hofshi" panose="00000500000000000000" pitchFamily="50" charset="-79"/>
                <a:cs typeface="Frank Ruhl Hofshi" panose="00000500000000000000" pitchFamily="50" charset="-79"/>
              </a:rPr>
              <a:t>Passages scanned into images</a:t>
            </a:r>
          </a:p>
          <a:p>
            <a:r>
              <a:rPr lang="en-US" dirty="0">
                <a:latin typeface="Frank Ruhl Hofshi" panose="00000500000000000000" pitchFamily="50" charset="-79"/>
                <a:cs typeface="Frank Ruhl Hofshi" panose="00000500000000000000" pitchFamily="50" charset="-79"/>
              </a:rPr>
              <a:t>Bangla Text only in our project</a:t>
            </a:r>
          </a:p>
          <a:p>
            <a:endParaRPr lang="en-US" dirty="0"/>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Hofshi" panose="00000500000000000000" pitchFamily="50" charset="-79"/>
                <a:cs typeface="Frank Ruhl Hofshi" panose="00000500000000000000" pitchFamily="50" charset="-79"/>
              </a:rPr>
              <a:t>Data Segmented into Word-Sized Images</a:t>
            </a:r>
          </a:p>
          <a:p>
            <a:endParaRPr lang="en-US" dirty="0">
              <a:latin typeface="Frank Ruhl Hofshi" panose="00000500000000000000" pitchFamily="50" charset="-79"/>
              <a:cs typeface="Frank Ruhl Hofshi" panose="00000500000000000000" pitchFamily="50" charset="-79"/>
            </a:endParaRPr>
          </a:p>
          <a:p>
            <a:pPr marL="0" indent="0">
              <a:buNone/>
            </a:pPr>
            <a:r>
              <a:rPr lang="en-US" b="1" dirty="0">
                <a:latin typeface="Frank Ruhl Hofshi" panose="00000500000000000000" pitchFamily="50" charset="-79"/>
                <a:cs typeface="Frank Ruhl Hofshi" panose="00000500000000000000" pitchFamily="50" charset="-79"/>
              </a:rPr>
              <a:t>Folder </a:t>
            </a:r>
            <a:r>
              <a:rPr lang="en-IN" b="1" dirty="0">
                <a:latin typeface="Frank Ruhl Hofshi" panose="00000500000000000000" pitchFamily="50" charset="-79"/>
                <a:cs typeface="Frank Ruhl Hofshi" panose="00000500000000000000" pitchFamily="50" charset="-79"/>
              </a:rPr>
              <a:t>Organisation</a:t>
            </a:r>
          </a:p>
          <a:p>
            <a:pPr marL="0" indent="0">
              <a:buNone/>
            </a:pPr>
            <a:endParaRPr lang="en-US" b="1" dirty="0">
              <a:latin typeface="Frank Ruhl Hofshi" panose="00000500000000000000" pitchFamily="50" charset="-79"/>
              <a:cs typeface="Frank Ruhl Hofshi" panose="00000500000000000000" pitchFamily="50" charset="-79"/>
            </a:endParaRPr>
          </a:p>
          <a:p>
            <a:r>
              <a:rPr lang="en-US" dirty="0">
                <a:latin typeface="Frank Ruhl Hofshi" panose="00000500000000000000" pitchFamily="50" charset="-79"/>
                <a:cs typeface="Frank Ruhl Hofshi" panose="00000500000000000000" pitchFamily="50" charset="-79"/>
              </a:rPr>
              <a:t>Each Dataset has 20 Folders</a:t>
            </a:r>
          </a:p>
          <a:p>
            <a:r>
              <a:rPr lang="en-US" dirty="0">
                <a:latin typeface="Frank Ruhl Hofshi" panose="00000500000000000000" pitchFamily="50" charset="-79"/>
                <a:cs typeface="Frank Ruhl Hofshi" panose="00000500000000000000" pitchFamily="50" charset="-79"/>
              </a:rPr>
              <a:t>Every Folder has Data for 2 Authors</a:t>
            </a:r>
          </a:p>
          <a:p>
            <a:r>
              <a:rPr lang="en-US" dirty="0">
                <a:latin typeface="Frank Ruhl Hofshi" panose="00000500000000000000" pitchFamily="50" charset="-79"/>
                <a:cs typeface="Frank Ruhl Hofshi" panose="00000500000000000000" pitchFamily="50" charset="-79"/>
              </a:rPr>
              <a:t>5 Sets of Data for Each Author Pair</a:t>
            </a:r>
          </a:p>
          <a:p>
            <a:r>
              <a:rPr lang="en-US" dirty="0">
                <a:latin typeface="Frank Ruhl Hofshi" panose="00000500000000000000" pitchFamily="50" charset="-79"/>
                <a:cs typeface="Frank Ruhl Hofshi" panose="00000500000000000000" pitchFamily="50" charset="-79"/>
              </a:rPr>
              <a:t>3 Training Sets and 2 Testing Sets</a:t>
            </a:r>
          </a:p>
          <a:p>
            <a:r>
              <a:rPr lang="en-US" dirty="0">
                <a:latin typeface="Frank Ruhl Hofshi" panose="00000500000000000000" pitchFamily="50" charset="-79"/>
                <a:cs typeface="Frank Ruhl Hofshi" panose="00000500000000000000" pitchFamily="50" charset="-79"/>
              </a:rPr>
              <a:t>Tag Image File Format</a:t>
            </a:r>
          </a:p>
          <a:p>
            <a:r>
              <a:rPr lang="en-US" dirty="0">
                <a:latin typeface="Frank Ruhl Hofshi" panose="00000500000000000000" pitchFamily="50" charset="-79"/>
                <a:cs typeface="Frank Ruhl Hofshi" panose="00000500000000000000" pitchFamily="50" charset="-79"/>
              </a:rPr>
              <a:t>Format: &lt;Author Code&gt;_&lt;Set Number&gt;_&lt;Image Number&gt;</a:t>
            </a:r>
          </a:p>
          <a:p>
            <a:r>
              <a:rPr lang="en-US" dirty="0">
                <a:latin typeface="Frank Ruhl Hofshi" panose="00000500000000000000" pitchFamily="50" charset="-79"/>
                <a:cs typeface="Frank Ruhl Hofshi" panose="00000500000000000000" pitchFamily="50" charset="-79"/>
              </a:rPr>
              <a:t>5 Data Sets in Total</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685</TotalTime>
  <Words>1205</Words>
  <Application>Microsoft Office PowerPoint</Application>
  <PresentationFormat>Widescreen</PresentationFormat>
  <Paragraphs>152</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 Ruhl Hofshi</vt:lpstr>
      <vt:lpstr>Garamond</vt:lpstr>
      <vt:lpstr>Times New Roman</vt:lpstr>
      <vt:lpstr>Office Theme</vt:lpstr>
      <vt:lpstr>Automated Handwriting Verification of Bengali Language with Deep Learning</vt:lpstr>
      <vt:lpstr>Motivation</vt:lpstr>
      <vt:lpstr>Software Used</vt:lpstr>
      <vt:lpstr>Hardware Used</vt:lpstr>
      <vt:lpstr>Significance of the Hardware</vt:lpstr>
      <vt:lpstr>Background</vt:lpstr>
      <vt:lpstr>Summary of Present Work</vt:lpstr>
      <vt:lpstr>Collection of Data Set</vt:lpstr>
      <vt:lpstr>Preparation of Data Set</vt:lpstr>
      <vt:lpstr>About VGG16 Model</vt:lpstr>
      <vt:lpstr>Challenges of VGG16</vt:lpstr>
      <vt:lpstr>Architecture of VGG16 Model</vt:lpstr>
      <vt:lpstr>Architecture of VGG16 Model</vt:lpstr>
      <vt:lpstr>Feature Extraction</vt:lpstr>
      <vt:lpstr>Extracted Features</vt:lpstr>
      <vt:lpstr>What comes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113</cp:revision>
  <dcterms:created xsi:type="dcterms:W3CDTF">2021-03-24T18:08:06Z</dcterms:created>
  <dcterms:modified xsi:type="dcterms:W3CDTF">2021-03-27T21:15:58Z</dcterms:modified>
</cp:coreProperties>
</file>