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95" r:id="rId17"/>
    <p:sldId id="268" r:id="rId18"/>
    <p:sldId id="290" r:id="rId19"/>
    <p:sldId id="279" r:id="rId20"/>
    <p:sldId id="270" r:id="rId21"/>
    <p:sldId id="294" r:id="rId22"/>
    <p:sldId id="280" r:id="rId23"/>
    <p:sldId id="263" r:id="rId24"/>
    <p:sldId id="292" r:id="rId25"/>
    <p:sldId id="293"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2" autoAdjust="0"/>
    <p:restoredTop sz="62199" autoAdjust="0"/>
  </p:normalViewPr>
  <p:slideViewPr>
    <p:cSldViewPr snapToGrid="0">
      <p:cViewPr varScale="1">
        <p:scale>
          <a:sx n="48" d="100"/>
          <a:sy n="48" d="100"/>
        </p:scale>
        <p:origin x="1356" y="54"/>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ScaleY="100215"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a:t>
          </a:r>
          <a:r>
            <a:rPr lang="en-IN" sz="2000">
              <a:latin typeface="Frank Ruhl Libre" panose="00000500000000000000" pitchFamily="2" charset="-79"/>
              <a:cs typeface="Frank Ruhl Libre" panose="00000500000000000000" pitchFamily="2" charset="-79"/>
            </a:rPr>
            <a:t>x 224 </a:t>
          </a:r>
          <a:r>
            <a:rPr lang="en-IN" sz="2000" dirty="0">
              <a:latin typeface="Frank Ruhl Libre" panose="00000500000000000000" pitchFamily="2" charset="-79"/>
              <a:cs typeface="Frank Ruhl Libre" panose="00000500000000000000" pitchFamily="2" charset="-79"/>
            </a:rPr>
            <a:t>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2590"/>
          <a:ext cx="1118052" cy="1744277"/>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7169"/>
        <a:ext cx="1008894" cy="1635119"/>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a:t>
          </a:r>
          <a:r>
            <a:rPr lang="en-IN" sz="2000" kern="1200">
              <a:latin typeface="Frank Ruhl Libre" panose="00000500000000000000" pitchFamily="2" charset="-79"/>
              <a:cs typeface="Frank Ruhl Libre" panose="00000500000000000000" pitchFamily="2" charset="-79"/>
            </a:rPr>
            <a:t>x 224 </a:t>
          </a:r>
          <a:r>
            <a:rPr lang="en-IN" sz="2000" kern="1200" dirty="0">
              <a:latin typeface="Frank Ruhl Libre" panose="00000500000000000000" pitchFamily="2" charset="-79"/>
              <a:cs typeface="Frank Ruhl Libre" panose="00000500000000000000" pitchFamily="2" charset="-79"/>
            </a:rPr>
            <a:t>RGB Image</a:t>
          </a:r>
        </a:p>
      </dsp:txBody>
      <dsp:txXfrm>
        <a:off x="8961747" y="789909"/>
        <a:ext cx="1497014" cy="2771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06-05-2021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100 plus volunteers. </a:t>
            </a:r>
          </a:p>
          <a:p>
            <a:r>
              <a:rPr lang="en-US" dirty="0"/>
              <a:t># The dataset had 3 languages: English, Hindi and Bangla. </a:t>
            </a:r>
          </a:p>
          <a:p>
            <a:r>
              <a:rPr lang="en-US" dirty="0"/>
              <a:t># It initially contained handwritten passages. </a:t>
            </a:r>
          </a:p>
          <a:p>
            <a:r>
              <a:rPr lang="en-US" dirty="0"/>
              <a:t># The passages were then scanned into digital images.</a:t>
            </a:r>
          </a:p>
          <a:p>
            <a:r>
              <a:rPr lang="en-IN" dirty="0"/>
              <a:t># Currently, we will be working on Bangla and English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Dataset has 20 subsets. </a:t>
            </a:r>
          </a:p>
          <a:p>
            <a:r>
              <a:rPr lang="en-US" dirty="0"/>
              <a:t># Every subset has data for an authors. There is also data for another author that will be used for verification with the current author.</a:t>
            </a:r>
          </a:p>
          <a:p>
            <a:r>
              <a:rPr lang="en-US" dirty="0"/>
              <a:t># There are five sets of data for each of the author.</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Since we aim to attempt inter-language verification, we have also add the language code to the obtained CSV file from the feature matrix corresponding to a author. </a:t>
            </a:r>
          </a:p>
          <a:p>
            <a:r>
              <a:rPr lang="en-US" dirty="0"/>
              <a:t># </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none"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none"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none"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go-to model for image recognition problems, including handwriting recognition.</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35618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06-05-2021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06-05-2021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06-05-2021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and English Text only in our current work</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77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Author; Another author for verification</a:t>
            </a: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&lt;Language code&gt; added to the stored feature matrix</a:t>
            </a:r>
          </a:p>
          <a:p>
            <a:r>
              <a:rPr lang="en-US" dirty="0">
                <a:latin typeface="Frank Ruhl Libre" panose="00000500000000000000" pitchFamily="2" charset="-79"/>
                <a:cs typeface="Frank Ruhl Libre" panose="00000500000000000000" pitchFamily="2" charset="-79"/>
              </a:rPr>
              <a:t>CSV File Name Format: &lt;Author Code&gt;_&lt;Language Code&gt;_&lt;Set Number&gt;</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a:latin typeface="Garamond" panose="02020404030301010803" pitchFamily="18" charset="0"/>
              </a:rPr>
              <a:t>Next Presenter</a:t>
            </a:r>
            <a:r>
              <a:rPr lang="en-IN" dirty="0">
                <a:latin typeface="Garamond" panose="02020404030301010803" pitchFamily="18" charset="0"/>
              </a:rPr>
              <a:t>: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962934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5"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6"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par>
                                <p:cTn id="16" presetID="1" presetClass="exit" presetSubtype="0" fill="hold" grpId="0" nodeType="withEffect">
                                  <p:stCondLst>
                                    <p:cond delay="0"/>
                                  </p:stCondLst>
                                  <p:childTnLst>
                                    <p:set>
                                      <p:cBhvr>
                                        <p:cTn id="17"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18" presetID="1" presetClass="exit" presetSubtype="0" fill="hold" grpId="7" nodeType="withEffect">
                                  <p:stCondLst>
                                    <p:cond delay="0"/>
                                  </p:stCondLst>
                                  <p:childTnLst>
                                    <p:set>
                                      <p:cBhvr>
                                        <p:cTn id="19"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8" nodeType="clickEffect">
                                  <p:stCondLst>
                                    <p:cond delay="0"/>
                                  </p:stCondLst>
                                  <p:childTnLst>
                                    <p:animMotion origin="layout" path="M 0 -3.33333E-6 L 0.0918 -3.33333E-6 " pathEditMode="relative" rAng="0" ptsTypes="AA">
                                      <p:cBhvr>
                                        <p:cTn id="25" dur="500" fill="hold"/>
                                        <p:tgtEl>
                                          <p:spTgt spid="7">
                                            <p:graphicEl>
                                              <a:dgm id="{A90B5234-9E99-4CF9-B3DE-EECB06B1CB86}"/>
                                            </p:graphicEl>
                                          </p:spTgt>
                                        </p:tgtEl>
                                        <p:attrNameLst>
                                          <p:attrName>ppt_x</p:attrName>
                                          <p:attrName>ppt_y</p:attrName>
                                        </p:attrNameLst>
                                      </p:cBhvr>
                                      <p:rCtr x="4583" y="0"/>
                                    </p:animMotion>
                                  </p:childTnLst>
                                </p:cTn>
                              </p:par>
                              <p:par>
                                <p:cTn id="26" presetID="42" presetClass="path" presetSubtype="0" accel="50000" decel="50000" fill="hold" grpId="8" nodeType="withEffect">
                                  <p:stCondLst>
                                    <p:cond delay="0"/>
                                  </p:stCondLst>
                                  <p:childTnLst>
                                    <p:animMotion origin="layout" path="M 0 -3.33333E-6 L 0.0918 -3.33333E-6 " pathEditMode="relative" rAng="0" ptsTypes="AA">
                                      <p:cBhvr>
                                        <p:cTn id="27" dur="500" fill="hold"/>
                                        <p:tgtEl>
                                          <p:spTgt spid="7">
                                            <p:graphicEl>
                                              <a:dgm id="{49F7626A-BFFE-4DF6-99F2-5D5FD64550D2}"/>
                                            </p:graphicEl>
                                          </p:spTgt>
                                        </p:tgtEl>
                                        <p:attrNameLst>
                                          <p:attrName>ppt_x</p:attrName>
                                          <p:attrName>ppt_y</p:attrName>
                                        </p:attrNameLst>
                                      </p:cBhvr>
                                      <p:rCtr x="4583" y="0"/>
                                    </p:animMotion>
                                  </p:childTnLst>
                                </p:cTn>
                              </p:par>
                              <p:par>
                                <p:cTn id="28" presetID="42" presetClass="path" presetSubtype="0" accel="50000" decel="50000" fill="hold" grpId="8" nodeType="withEffect">
                                  <p:stCondLst>
                                    <p:cond delay="0"/>
                                  </p:stCondLst>
                                  <p:childTnLst>
                                    <p:animMotion origin="layout" path="M 0 -3.33333E-6 L 0.0918 0.0007 " pathEditMode="relative" rAng="0" ptsTypes="AA">
                                      <p:cBhvr>
                                        <p:cTn id="29" dur="500" fill="hold"/>
                                        <p:tgtEl>
                                          <p:spTgt spid="7">
                                            <p:graphicEl>
                                              <a:dgm id="{773C2485-C07B-4416-945B-E0AC8917480F}"/>
                                            </p:graphicEl>
                                          </p:spTgt>
                                        </p:tgtEl>
                                        <p:attrNameLst>
                                          <p:attrName>ppt_x</p:attrName>
                                          <p:attrName>ppt_y</p:attrName>
                                        </p:attrNameLst>
                                      </p:cBhvr>
                                      <p:rCtr x="4583" y="23"/>
                                    </p:animMotion>
                                  </p:childTnLst>
                                </p:cTn>
                              </p:par>
                              <p:par>
                                <p:cTn id="30" presetID="42" presetClass="path" presetSubtype="0" accel="50000" decel="50000" fill="hold" grpId="8" nodeType="withEffect">
                                  <p:stCondLst>
                                    <p:cond delay="0"/>
                                  </p:stCondLst>
                                  <p:childTnLst>
                                    <p:animMotion origin="layout" path="M 0 -3.33333E-6 L 0.0918 0.0007 " pathEditMode="relative" rAng="0" ptsTypes="AA">
                                      <p:cBhvr>
                                        <p:cTn id="31" dur="500" fill="hold"/>
                                        <p:tgtEl>
                                          <p:spTgt spid="7">
                                            <p:graphicEl>
                                              <a:dgm id="{02CECB3B-8336-4FE6-B4CE-C312AAD0F583}"/>
                                            </p:graphicEl>
                                          </p:spTgt>
                                        </p:tgtEl>
                                        <p:attrNameLst>
                                          <p:attrName>ppt_x</p:attrName>
                                          <p:attrName>ppt_y</p:attrName>
                                        </p:attrNameLst>
                                      </p:cBhvr>
                                      <p:rCtr x="4583" y="23"/>
                                    </p:animMotion>
                                  </p:childTnLst>
                                </p:cTn>
                              </p:par>
                              <p:par>
                                <p:cTn id="32" presetID="42" presetClass="path" presetSubtype="0" accel="50000" decel="50000" fill="hold" grpId="8" nodeType="withEffect">
                                  <p:stCondLst>
                                    <p:cond delay="0"/>
                                  </p:stCondLst>
                                  <p:childTnLst>
                                    <p:animMotion origin="layout" path="M 0 -3.33333E-6 L 0.0918 0.0007 " pathEditMode="relative" rAng="0" ptsTypes="AA">
                                      <p:cBhvr>
                                        <p:cTn id="33" dur="500" fill="hold"/>
                                        <p:tgtEl>
                                          <p:spTgt spid="7">
                                            <p:graphicEl>
                                              <a:dgm id="{AD8B0F8D-AAE5-4F60-A41D-93EC1E6ABB5E}"/>
                                            </p:graphicEl>
                                          </p:spTgt>
                                        </p:tgtEl>
                                        <p:attrNameLst>
                                          <p:attrName>ppt_x</p:attrName>
                                          <p:attrName>ppt_y</p:attrName>
                                        </p:attrNameLst>
                                      </p:cBhvr>
                                      <p:rCtr x="4583" y="23"/>
                                    </p:animMotion>
                                  </p:childTnLst>
                                </p:cTn>
                              </p:par>
                              <p:par>
                                <p:cTn id="34" presetID="42" presetClass="path" presetSubtype="0" accel="50000" decel="50000" fill="hold" grpId="8" nodeType="withEffect">
                                  <p:stCondLst>
                                    <p:cond delay="0"/>
                                  </p:stCondLst>
                                  <p:childTnLst>
                                    <p:animMotion origin="layout" path="M 0 -3.33333E-6 L 0.0918 0.00047 " pathEditMode="relative" rAng="0" ptsTypes="AA">
                                      <p:cBhvr>
                                        <p:cTn id="35" dur="500" fill="hold"/>
                                        <p:tgtEl>
                                          <p:spTgt spid="7">
                                            <p:graphicEl>
                                              <a:dgm id="{CD4E6B0E-CFDA-4812-A9AF-D4830B79426A}"/>
                                            </p:graphicEl>
                                          </p:spTgt>
                                        </p:tgtEl>
                                        <p:attrNameLst>
                                          <p:attrName>ppt_x</p:attrName>
                                          <p:attrName>ppt_y</p:attrName>
                                        </p:attrNameLst>
                                      </p:cBhvr>
                                      <p:rCtr x="4583" y="23"/>
                                    </p:animMotion>
                                  </p:childTnLst>
                                </p:cTn>
                              </p:par>
                              <p:par>
                                <p:cTn id="36" presetID="42" presetClass="path" presetSubtype="0" accel="50000" decel="50000" fill="hold" grpId="8" nodeType="withEffect">
                                  <p:stCondLst>
                                    <p:cond delay="0"/>
                                  </p:stCondLst>
                                  <p:childTnLst>
                                    <p:animMotion origin="layout" path="M 0.00273 -0.00231 L 0.09063 -0.00185 " pathEditMode="relative" rAng="0" ptsTypes="AA">
                                      <p:cBhvr>
                                        <p:cTn id="37" dur="500" fill="hold"/>
                                        <p:tgtEl>
                                          <p:spTgt spid="7">
                                            <p:graphicEl>
                                              <a:dgm id="{625ED39A-34F2-4EEA-9FCA-73AB69E87EBE}"/>
                                            </p:graphicEl>
                                          </p:spTgt>
                                        </p:tgtEl>
                                        <p:attrNameLst>
                                          <p:attrName>ppt_x</p:attrName>
                                          <p:attrName>ppt_y</p:attrName>
                                        </p:attrNameLst>
                                      </p:cBhvr>
                                      <p:rCtr x="4388" y="23"/>
                                    </p:animMotion>
                                  </p:childTnLst>
                                </p:cTn>
                              </p:par>
                              <p:par>
                                <p:cTn id="38" presetID="42" presetClass="path" presetSubtype="0" accel="50000" decel="50000" fill="hold" grpId="9" nodeType="withEffect">
                                  <p:stCondLst>
                                    <p:cond delay="0"/>
                                  </p:stCondLst>
                                  <p:childTnLst>
                                    <p:animMotion origin="layout" path="M 0 -3.33333E-6 L 0.0918 0.0007 " pathEditMode="relative" rAng="0" ptsTypes="AA">
                                      <p:cBhvr>
                                        <p:cTn id="39" dur="500" fill="hold"/>
                                        <p:tgtEl>
                                          <p:spTgt spid="7">
                                            <p:graphicEl>
                                              <a:dgm id="{34B7AA53-A65D-427C-AF67-E094BBB0A8A8}"/>
                                            </p:graphicEl>
                                          </p:spTgt>
                                        </p:tgtEl>
                                        <p:attrNameLst>
                                          <p:attrName>ppt_x</p:attrName>
                                          <p:attrName>ppt_y</p:attrName>
                                        </p:attrNameLst>
                                      </p:cBhvr>
                                      <p:rCtr x="4583" y="23"/>
                                    </p:animMotion>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xit" presetSubtype="0" fill="hold" grpId="10" nodeType="withEffect">
                                  <p:stCondLst>
                                    <p:cond delay="0"/>
                                  </p:stCondLst>
                                  <p:childTnLst>
                                    <p:set>
                                      <p:cBhvr>
                                        <p:cTn id="47"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0"/>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2"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Graphic spid="7" grpId="8" uiExpand="1">
        <p:bldSub>
          <a:bldDgm bld="one"/>
        </p:bldSub>
      </p:bldGraphic>
      <p:bldGraphic spid="7" grpId="9" uiExpand="1">
        <p:bldSub>
          <a:bldDgm bld="one"/>
        </p:bldSub>
      </p:bldGraphic>
      <p:bldGraphic spid="7" grpId="10" uiExpand="1">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4293945100"/>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fontScale="92500" lnSpcReduction="20000"/>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4096 x 1</a:t>
            </a:r>
            <a:r>
              <a:rPr lang="en-US" dirty="0">
                <a:latin typeface="Frank Ruhl Libre" panose="00000500000000000000" pitchFamily="2" charset="-79"/>
                <a:cs typeface="Frank Ruhl Libre" panose="00000500000000000000" pitchFamily="2" charset="-79"/>
              </a:rPr>
              <a:t> per image</a:t>
            </a:r>
          </a:p>
          <a:p>
            <a:r>
              <a:rPr lang="en-IN" dirty="0">
                <a:latin typeface="Frank Ruhl Libre" panose="00000500000000000000" pitchFamily="2" charset="-79"/>
                <a:cs typeface="Frank Ruhl Libre" panose="00000500000000000000" pitchFamily="2" charset="-79"/>
              </a:rPr>
              <a:t>Consolidated Features for each Set of Images</a:t>
            </a:r>
          </a:p>
          <a:p>
            <a:r>
              <a:rPr lang="en-IN" dirty="0">
                <a:latin typeface="Frank Ruhl Libre" panose="00000500000000000000" pitchFamily="2" charset="-79"/>
                <a:cs typeface="Frank Ruhl Libre" panose="00000500000000000000" pitchFamily="2" charset="-79"/>
              </a:rPr>
              <a:t>Number of Authors</a:t>
            </a:r>
          </a:p>
          <a:p>
            <a:pPr lvl="1"/>
            <a:r>
              <a:rPr lang="en-IN" dirty="0">
                <a:latin typeface="Frank Ruhl Libre" panose="00000500000000000000" pitchFamily="2" charset="-79"/>
                <a:cs typeface="Frank Ruhl Libre" panose="00000500000000000000" pitchFamily="2" charset="-79"/>
              </a:rPr>
              <a:t>Bengali = 100</a:t>
            </a:r>
          </a:p>
          <a:p>
            <a:pPr lvl="1"/>
            <a:r>
              <a:rPr lang="en-IN" dirty="0">
                <a:latin typeface="Frank Ruhl Libre" panose="00000500000000000000" pitchFamily="2" charset="-79"/>
                <a:cs typeface="Frank Ruhl Libre" panose="00000500000000000000" pitchFamily="2" charset="-79"/>
              </a:rPr>
              <a:t>English = 101</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Each Extracted Feature Matrix for a Set contains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Update the model for Handwriting Recognition</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inter-language verification</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1798</TotalTime>
  <Words>3318</Words>
  <Application>Microsoft Office PowerPoint</Application>
  <PresentationFormat>Widescreen</PresentationFormat>
  <Paragraphs>294</Paragraphs>
  <Slides>26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Next Presenter: Sharanya Saha</vt:lpstr>
      <vt:lpstr>Motivation</vt:lpstr>
      <vt:lpstr>Software Used</vt:lpstr>
      <vt:lpstr>Hardware Used</vt:lpstr>
      <vt:lpstr>Significance of the Hardware</vt:lpstr>
      <vt:lpstr>Next Presenter: Rahul Roy</vt:lpstr>
      <vt:lpstr>Background</vt:lpstr>
      <vt:lpstr>Summary of Related Work</vt:lpstr>
      <vt:lpstr>Our Contribution to Present Work</vt:lpstr>
      <vt:lpstr>Next Presenter: Souporno Ghosh</vt:lpstr>
      <vt:lpstr>Collection of Data Set</vt:lpstr>
      <vt:lpstr>Preparation of Data Set</vt:lpstr>
      <vt:lpstr>Example Data</vt:lpstr>
      <vt:lpstr>About VGG16 Model</vt:lpstr>
      <vt:lpstr>Benefits of VGG16</vt:lpstr>
      <vt:lpstr>Challenges of VGG16</vt:lpstr>
      <vt:lpstr>Next Presenter: Soumya Nasipuri</vt:lpstr>
      <vt:lpstr>Architecture of VGG16 Model</vt:lpstr>
      <vt:lpstr>Feature Extraction</vt:lpstr>
      <vt:lpstr>Image Pre-processing</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611</cp:revision>
  <dcterms:created xsi:type="dcterms:W3CDTF">2021-03-24T18:08:06Z</dcterms:created>
  <dcterms:modified xsi:type="dcterms:W3CDTF">2021-05-06T15:40:21Z</dcterms:modified>
</cp:coreProperties>
</file>