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1"/>
  </p:notesMasterIdLst>
  <p:sldIdLst>
    <p:sldId id="256" r:id="rId2"/>
    <p:sldId id="257" r:id="rId3"/>
    <p:sldId id="265" r:id="rId4"/>
    <p:sldId id="260" r:id="rId5"/>
    <p:sldId id="266" r:id="rId6"/>
    <p:sldId id="258" r:id="rId7"/>
    <p:sldId id="259" r:id="rId8"/>
    <p:sldId id="281" r:id="rId9"/>
    <p:sldId id="282" r:id="rId10"/>
    <p:sldId id="283" r:id="rId11"/>
    <p:sldId id="261" r:id="rId12"/>
    <p:sldId id="267" r:id="rId13"/>
    <p:sldId id="262" r:id="rId14"/>
    <p:sldId id="268" r:id="rId15"/>
    <p:sldId id="278" r:id="rId16"/>
    <p:sldId id="279" r:id="rId17"/>
    <p:sldId id="270" r:id="rId18"/>
    <p:sldId id="28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81765" autoAdjust="0"/>
  </p:normalViewPr>
  <p:slideViewPr>
    <p:cSldViewPr snapToGrid="0">
      <p:cViewPr varScale="1">
        <p:scale>
          <a:sx n="75" d="100"/>
          <a:sy n="75" d="100"/>
        </p:scale>
        <p:origin x="8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28-03-2021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Souporno and I will take over from here.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data can be processed, it needs to be prepared.</a:t>
            </a:r>
          </a:p>
          <a:p>
            <a:r>
              <a:rPr lang="en-US" dirty="0"/>
              <a:t># The images were segmented into word sized images. Segmentation was done as a final year project by Mondal et al in 2020.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Lab,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However,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very big weights. The size of VGG16 trained ImageNet weights is 528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Now, I’ll hand over control to Soumya. He will discuss more on the </a:t>
            </a:r>
            <a:r>
              <a:rPr lang="en-IN" sz="1800">
                <a:effectLst/>
                <a:latin typeface="Times New Roman" panose="02020603050405020304" pitchFamily="18" charset="0"/>
                <a:ea typeface="Times New Roman" panose="02020603050405020304" pitchFamily="18" charset="0"/>
              </a:rPr>
              <a:t>model’s architecture.</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630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28-03-2021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16174346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02CECB3B-8336-4FE6-B4CE-C312AAD0F58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D8B0F8D-AAE5-4F60-A41D-93EC1E6ABB5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D4E6B0E-CFDA-4812-A9AF-D4830B79426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34B7AA53-A65D-427C-AF67-E094BBB0A8A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1417299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Hofshi" panose="00000500000000000000" pitchFamily="50" charset="-79"/>
                <a:cs typeface="Frank Ruhl Hofshi" panose="00000500000000000000" pitchFamily="50" charset="-79"/>
              </a:rPr>
              <a:t>Output:</a:t>
            </a:r>
          </a:p>
          <a:p>
            <a:pPr algn="ctr"/>
            <a:r>
              <a:rPr lang="en-US" sz="1200" b="1" dirty="0">
                <a:latin typeface="Frank Ruhl Hofshi" panose="00000500000000000000" pitchFamily="50" charset="-79"/>
                <a:cs typeface="Frank Ruhl Hofshi" panose="00000500000000000000" pitchFamily="50" charset="-79"/>
              </a:rPr>
              <a:t>Feature Matrix</a:t>
            </a:r>
            <a:endParaRPr lang="en-IN" sz="1200" b="1"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3"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4"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1" uiExpand="1">
        <p:bldSub>
          <a:bldDgm bld="one"/>
        </p:bldSub>
      </p:bldGraphic>
      <p:bldGraphic spid="7" grpId="2" uiExpand="1">
        <p:bldSub>
          <a:bldDgm bld="one"/>
        </p:bldSub>
      </p:bldGraphic>
      <p:bldGraphic spid="7" grpId="3" uiExpand="1">
        <p:bldSub>
          <a:bldDgm bld="one"/>
        </p:bldSub>
      </p:bldGraphic>
      <p:bldGraphic spid="7" grpId="4" uiExpand="1">
        <p:bldSub>
          <a:bldDgm bld="one"/>
        </p:bldSub>
      </p:bldGraphic>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Lack of Work</a:t>
            </a:r>
          </a:p>
          <a:p>
            <a:r>
              <a:rPr lang="en-US" dirty="0">
                <a:latin typeface="Frank Ruhl Libre" panose="00000500000000000000" pitchFamily="2" charset="-79"/>
                <a:cs typeface="Frank Ruhl Libre" panose="00000500000000000000" pitchFamily="2" charset="-79"/>
              </a:rPr>
              <a:t>Adak et al.</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Summary of Adak et al.</a:t>
            </a:r>
          </a:p>
          <a:p>
            <a:r>
              <a:rPr lang="en-US" dirty="0">
                <a:latin typeface="Frank Ruhl Libre" panose="00000500000000000000" pitchFamily="2" charset="-79"/>
                <a:cs typeface="Frank Ruhl Libre" panose="00000500000000000000" pitchFamily="2" charset="-79"/>
              </a:rPr>
              <a:t>High intra-variable handwriting-based writer identification/verification</a:t>
            </a:r>
          </a:p>
          <a:p>
            <a:r>
              <a:rPr lang="en-US" dirty="0">
                <a:latin typeface="Frank Ruhl Libre" panose="00000500000000000000" pitchFamily="2" charset="-79"/>
                <a:cs typeface="Frank Ruhl Libre" panose="00000500000000000000" pitchFamily="2" charset="-79"/>
              </a:rPr>
              <a:t>Both handcrafted and auto-derived feature-based models are considered</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2 Offline Bangla intra-variable handwriting databases from 2 different sets of 100 writers</a:t>
            </a:r>
          </a:p>
          <a:p>
            <a:pPr lvl="1"/>
            <a:r>
              <a:rPr lang="en-US" dirty="0">
                <a:latin typeface="Frank Ruhl Libre" panose="00000500000000000000" pitchFamily="2" charset="-79"/>
                <a:cs typeface="Frank Ruhl Libre" panose="00000500000000000000" pitchFamily="2" charset="-79"/>
              </a:rPr>
              <a:t>Controlled</a:t>
            </a:r>
          </a:p>
          <a:p>
            <a:pPr lvl="1"/>
            <a:r>
              <a:rPr lang="en-US" dirty="0">
                <a:latin typeface="Frank Ruhl Libre" panose="00000500000000000000" pitchFamily="2" charset="-79"/>
                <a:cs typeface="Frank Ruhl Libre" panose="00000500000000000000" pitchFamily="2" charset="-79"/>
              </a:rPr>
              <a:t>Uncontrolled</a:t>
            </a:r>
          </a:p>
          <a:p>
            <a:pPr lvl="1"/>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2 Primary Tasks</a:t>
            </a:r>
          </a:p>
          <a:p>
            <a:pPr lvl="1"/>
            <a:r>
              <a:rPr lang="en-US" dirty="0">
                <a:latin typeface="Frank Ruhl Libre" panose="00000500000000000000" pitchFamily="2" charset="-79"/>
                <a:cs typeface="Frank Ruhl Libre" panose="00000500000000000000" pitchFamily="2" charset="-79"/>
              </a:rPr>
              <a:t>Writer Identification: Multi-class Classification </a:t>
            </a:r>
          </a:p>
          <a:p>
            <a:pPr lvl="1"/>
            <a:r>
              <a:rPr lang="en-US" dirty="0">
                <a:latin typeface="Frank Ruhl Libre" panose="00000500000000000000" pitchFamily="2" charset="-79"/>
                <a:cs typeface="Frank Ruhl Libre" panose="00000500000000000000" pitchFamily="2" charset="-79"/>
              </a:rPr>
              <a:t>Writer Verification: Binary Classification </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Libre" panose="00000500000000000000" pitchFamily="2" charset="-79"/>
                <a:cs typeface="Frank Ruhl Libre" panose="00000500000000000000" pitchFamily="2" charset="-79"/>
              </a:rPr>
              <a:t>Strategies</a:t>
            </a:r>
          </a:p>
          <a:p>
            <a:r>
              <a:rPr lang="en-US" dirty="0">
                <a:latin typeface="Frank Ruhl Libre" panose="00000500000000000000" pitchFamily="2" charset="-79"/>
                <a:cs typeface="Frank Ruhl Libre" panose="00000500000000000000" pitchFamily="2" charset="-79"/>
              </a:rPr>
              <a:t>Handcrafted Feature-Based Identification/Verification</a:t>
            </a:r>
          </a:p>
          <a:p>
            <a:r>
              <a:rPr lang="en-US" dirty="0">
                <a:latin typeface="Frank Ruhl Libre" panose="00000500000000000000" pitchFamily="2" charset="-79"/>
                <a:cs typeface="Frank Ruhl Libre" panose="00000500000000000000" pitchFamily="2" charset="-79"/>
              </a:rPr>
              <a:t>Auto-Derived Feature-Based Identification/Verification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844</TotalTime>
  <Words>1306</Words>
  <Application>Microsoft Office PowerPoint</Application>
  <PresentationFormat>Widescreen</PresentationFormat>
  <Paragraphs>173</Paragraphs>
  <Slides>19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 Ruhl Hofshi</vt:lpstr>
      <vt:lpstr>Frank Ruhl Libre</vt:lpstr>
      <vt:lpstr>Garamond</vt:lpstr>
      <vt:lpstr>Times New Roman</vt:lpstr>
      <vt:lpstr>Office Theme</vt:lpstr>
      <vt:lpstr>Automated Handwriting Verification of Bengali Language with Deep Learning</vt:lpstr>
      <vt:lpstr>Motivation</vt:lpstr>
      <vt:lpstr>Software Used</vt:lpstr>
      <vt:lpstr>Hardware Used</vt:lpstr>
      <vt:lpstr>Significance of the Hardware</vt:lpstr>
      <vt:lpstr>Background</vt:lpstr>
      <vt:lpstr>Summary of Present Work</vt:lpstr>
      <vt:lpstr>Summary of Present Work: Adak et al.</vt:lpstr>
      <vt:lpstr>Summary of Present Work: Adak et al.</vt:lpstr>
      <vt:lpstr>Our Contribution to Present Work</vt:lpstr>
      <vt:lpstr>Collection of Data Set</vt:lpstr>
      <vt:lpstr>Preparation of Data Set</vt:lpstr>
      <vt:lpstr>About VGG16 Model</vt:lpstr>
      <vt:lpstr>Challenges of VGG16</vt:lpstr>
      <vt:lpstr>Architecture of VGG16 Model</vt:lpstr>
      <vt:lpstr>Architecture of VGG16 Model</vt:lpstr>
      <vt:lpstr>Feature Extraction</vt:lpstr>
      <vt:lpstr>Extracted Features</vt:lpstr>
      <vt:lpstr>What comes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191</cp:revision>
  <dcterms:created xsi:type="dcterms:W3CDTF">2021-03-24T18:08:06Z</dcterms:created>
  <dcterms:modified xsi:type="dcterms:W3CDTF">2021-03-28T13:34:01Z</dcterms:modified>
</cp:coreProperties>
</file>