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2"/>
  </p:notesMasterIdLst>
  <p:sldIdLst>
    <p:sldId id="256" r:id="rId2"/>
    <p:sldId id="257" r:id="rId3"/>
    <p:sldId id="265" r:id="rId4"/>
    <p:sldId id="260" r:id="rId5"/>
    <p:sldId id="266" r:id="rId6"/>
    <p:sldId id="258" r:id="rId7"/>
    <p:sldId id="259" r:id="rId8"/>
    <p:sldId id="281" r:id="rId9"/>
    <p:sldId id="282" r:id="rId10"/>
    <p:sldId id="283" r:id="rId11"/>
    <p:sldId id="261" r:id="rId12"/>
    <p:sldId id="267" r:id="rId13"/>
    <p:sldId id="262" r:id="rId14"/>
    <p:sldId id="268" r:id="rId15"/>
    <p:sldId id="278" r:id="rId16"/>
    <p:sldId id="279" r:id="rId17"/>
    <p:sldId id="270" r:id="rId18"/>
    <p:sldId id="280" r:id="rId19"/>
    <p:sldId id="263"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81765" autoAdjust="0"/>
  </p:normalViewPr>
  <p:slideViewPr>
    <p:cSldViewPr snapToGrid="0">
      <p:cViewPr>
        <p:scale>
          <a:sx n="66" d="100"/>
          <a:sy n="66" d="100"/>
        </p:scale>
        <p:origin x="307"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28-03-2021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 am Souporno and I will take over from here. I’ll discuss a little about the dataset that we used. The dataset we used was provided to us by our project supervisor. </a:t>
            </a:r>
          </a:p>
          <a:p>
            <a:r>
              <a:rPr lang="en-US" dirty="0"/>
              <a:t># The original Dataset had 121 volunteers. </a:t>
            </a:r>
          </a:p>
          <a:p>
            <a:r>
              <a:rPr lang="en-US" dirty="0"/>
              <a:t># There were 3 languages: English, Hindi and Bangla. </a:t>
            </a:r>
          </a:p>
          <a:p>
            <a:r>
              <a:rPr lang="en-US" dirty="0"/>
              <a:t># The dataset contains handwritten passages. </a:t>
            </a:r>
          </a:p>
          <a:p>
            <a:r>
              <a:rPr lang="en-US" dirty="0"/>
              <a:t># The passages were then scanned into digital images.</a:t>
            </a:r>
          </a:p>
          <a:p>
            <a:r>
              <a:rPr lang="en-IN" dirty="0"/>
              <a:t># For our project, we will be working on Bangla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the data can be processed, it needs to be prepared.</a:t>
            </a:r>
          </a:p>
          <a:p>
            <a:r>
              <a:rPr lang="en-US" dirty="0"/>
              <a:t># The images were segmented into word sized images. Segmentation was done as a final year project by Mondal et al in 2020 in the project titled “</a:t>
            </a:r>
            <a:r>
              <a:rPr lang="en-US" sz="1800" dirty="0">
                <a:effectLst/>
                <a:latin typeface="Times New Roman" panose="02020603050405020304" pitchFamily="18" charset="0"/>
                <a:ea typeface="Times New Roman" panose="02020603050405020304" pitchFamily="18" charset="0"/>
              </a:rPr>
              <a:t>Preprocess the handwritten document image for preparing writer recognition</a:t>
            </a:r>
            <a:r>
              <a:rPr lang="en-US" dirty="0"/>
              <a:t>”. </a:t>
            </a:r>
          </a:p>
          <a:p>
            <a:r>
              <a:rPr lang="en-US" dirty="0"/>
              <a:t>[Noise Removal: Gaussian Blur and </a:t>
            </a:r>
            <a:r>
              <a:rPr lang="en-IN" noProof="0" dirty="0"/>
              <a:t>Normalisation</a:t>
            </a:r>
            <a:r>
              <a:rPr lang="en-US" dirty="0"/>
              <a:t> -&gt; Paragraph Separation: Rectangular Structural Element Filtering -&gt; Word Cropping: Anisotropic filter]</a:t>
            </a:r>
          </a:p>
          <a:p>
            <a:endParaRPr lang="en-US" dirty="0"/>
          </a:p>
          <a:p>
            <a:r>
              <a:rPr lang="en-US" dirty="0"/>
              <a:t># The segmented images were then organized into folders in the following way.</a:t>
            </a:r>
          </a:p>
          <a:p>
            <a:endParaRPr lang="en-US" dirty="0"/>
          </a:p>
          <a:p>
            <a:r>
              <a:rPr lang="en-US" dirty="0"/>
              <a:t># Every </a:t>
            </a:r>
            <a:r>
              <a:rPr lang="en-US" dirty="0" err="1"/>
              <a:t>DataSet</a:t>
            </a:r>
            <a:r>
              <a:rPr lang="en-US" dirty="0"/>
              <a:t> has 20 folders. </a:t>
            </a:r>
          </a:p>
          <a:p>
            <a:r>
              <a:rPr lang="en-US" dirty="0"/>
              <a:t># Every folder has data for a pair of authors. </a:t>
            </a:r>
          </a:p>
          <a:p>
            <a:r>
              <a:rPr lang="en-US" dirty="0"/>
              <a:t># There are five sets of data for each of the author pairs.</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Author Code underscore Set Number underscore Image Number. So the first image of the first set of the first number is labeled as 0000_01_0.tiff.</a:t>
            </a:r>
          </a:p>
          <a:p>
            <a:r>
              <a:rPr lang="en-US" dirty="0"/>
              <a:t># There are five data sets in total.</a:t>
            </a:r>
          </a:p>
          <a:p>
            <a:r>
              <a:rPr lang="en-US" dirty="0"/>
              <a:t>#</a:t>
            </a:r>
          </a:p>
          <a:p>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a:t>
            </a:r>
            <a:r>
              <a:rPr lang="en-IN" sz="1800" dirty="0" err="1">
                <a:effectLst/>
                <a:latin typeface="Times New Roman" panose="02020603050405020304" pitchFamily="18" charset="0"/>
                <a:ea typeface="Times New Roman" panose="02020603050405020304" pitchFamily="18" charset="0"/>
              </a:rPr>
              <a:t>Simonyan</a:t>
            </a:r>
            <a:r>
              <a:rPr lang="en-IN" sz="1800" dirty="0">
                <a:effectLst/>
                <a:latin typeface="Times New Roman" panose="02020603050405020304" pitchFamily="18" charset="0"/>
                <a:ea typeface="Times New Roman" panose="02020603050405020304" pitchFamily="18" charset="0"/>
              </a:rPr>
              <a:t>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1800" dirty="0" err="1">
                <a:effectLst/>
                <a:latin typeface="Times New Roman" panose="02020603050405020304" pitchFamily="18" charset="0"/>
                <a:ea typeface="Times New Roman" panose="02020603050405020304" pitchFamily="18" charset="0"/>
              </a:rPr>
              <a:t>Imagenet</a:t>
            </a:r>
            <a:r>
              <a:rPr lang="en-IN" sz="1800" dirty="0">
                <a:effectLst/>
                <a:latin typeface="Times New Roman" panose="02020603050405020304" pitchFamily="18" charset="0"/>
                <a:ea typeface="Times New Roman" panose="02020603050405020304" pitchFamily="18" charset="0"/>
              </a:rPr>
              <a:t> database</a:t>
            </a:r>
          </a:p>
          <a:p>
            <a:r>
              <a:rPr lang="en-US" sz="2800" dirty="0"/>
              <a:t># This model won the first and second place in 2014 </a:t>
            </a:r>
            <a:r>
              <a:rPr lang="en-IN" sz="4000" dirty="0"/>
              <a:t>ImageNet Large Scale Visual Recognition Challenge</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Lab,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images in RGB channels as an input.</a:t>
            </a:r>
          </a:p>
          <a:p>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1568027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while VGG16 is highly accurate and hence very popular for image recognition. However,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very big weights. The size of VGG16 trained ImageNet weights is 528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Now, I’ll hand over control to Soumya. He will discuss more on the </a:t>
            </a:r>
            <a:r>
              <a:rPr lang="en-IN" sz="1800">
                <a:effectLst/>
                <a:latin typeface="Times New Roman" panose="02020603050405020304" pitchFamily="18" charset="0"/>
                <a:ea typeface="Times New Roman" panose="02020603050405020304" pitchFamily="18" charset="0"/>
              </a:rPr>
              <a:t>model’s architecture.</a:t>
            </a: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654931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17</a:t>
            </a:fld>
            <a:endParaRPr lang="en-IN"/>
          </a:p>
        </p:txBody>
      </p:sp>
    </p:spTree>
    <p:extLst>
      <p:ext uri="{BB962C8B-B14F-4D97-AF65-F5344CB8AC3E}">
        <p14:creationId xmlns:p14="http://schemas.microsoft.com/office/powerpoint/2010/main" val="2003245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19</a:t>
            </a:fld>
            <a:endParaRPr lang="en-IN"/>
          </a:p>
        </p:txBody>
      </p:sp>
    </p:spTree>
    <p:extLst>
      <p:ext uri="{BB962C8B-B14F-4D97-AF65-F5344CB8AC3E}">
        <p14:creationId xmlns:p14="http://schemas.microsoft.com/office/powerpoint/2010/main" val="63072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28-03-2021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28-03-2021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28-03-2021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28-03-2021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28-03-2021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28-03-2021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US" dirty="0">
                <a:latin typeface="Garamond" panose="02020404030301010803" pitchFamily="18" charset="0"/>
              </a:rPr>
              <a:t>Automated Handwriting Verification of Bengali Language with Deep Learning</a:t>
            </a:r>
            <a:endParaRPr lang="en-IN" dirty="0">
              <a:latin typeface="Garamond" panose="02020404030301010803" pitchFamily="18" charset="0"/>
            </a:endParaRP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Libre" panose="00000500000000000000" pitchFamily="2" charset="-79"/>
                <a:cs typeface="Frank Ruhl Libre" panose="00000500000000000000" pitchFamily="2" charset="-79"/>
              </a:rPr>
              <a:t>Project by</a:t>
            </a:r>
          </a:p>
          <a:p>
            <a:r>
              <a:rPr lang="en-US" dirty="0">
                <a:latin typeface="Frank Ruhl Libre" panose="00000500000000000000" pitchFamily="2" charset="-79"/>
                <a:cs typeface="Frank Ruhl Libre" panose="00000500000000000000" pitchFamily="2" charset="-79"/>
              </a:rPr>
              <a:t>Souporno Ghosh</a:t>
            </a:r>
          </a:p>
          <a:p>
            <a:r>
              <a:rPr lang="en-US" dirty="0">
                <a:latin typeface="Frank Ruhl Libre" panose="00000500000000000000" pitchFamily="2" charset="-79"/>
                <a:cs typeface="Frank Ruhl Libre" panose="00000500000000000000" pitchFamily="2" charset="-79"/>
              </a:rPr>
              <a:t>Soumya </a:t>
            </a:r>
            <a:r>
              <a:rPr lang="en-US" dirty="0" err="1">
                <a:latin typeface="Frank Ruhl Libre" panose="00000500000000000000" pitchFamily="2" charset="-79"/>
                <a:cs typeface="Frank Ruhl Libre" panose="00000500000000000000" pitchFamily="2" charset="-79"/>
              </a:rPr>
              <a:t>Nasipuri</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Rahul Roy</a:t>
            </a:r>
          </a:p>
          <a:p>
            <a:r>
              <a:rPr lang="en-US" dirty="0" err="1">
                <a:latin typeface="Frank Ruhl Libre" panose="00000500000000000000" pitchFamily="2" charset="-79"/>
                <a:cs typeface="Frank Ruhl Libre" panose="00000500000000000000" pitchFamily="2" charset="-79"/>
              </a:rPr>
              <a:t>Sharanya</a:t>
            </a:r>
            <a:r>
              <a:rPr lang="en-US" dirty="0">
                <a:latin typeface="Frank Ruhl Libre" panose="00000500000000000000" pitchFamily="2" charset="-79"/>
                <a:cs typeface="Frank Ruhl Libre" panose="00000500000000000000" pitchFamily="2" charset="-79"/>
              </a:rPr>
              <a:t> </a:t>
            </a:r>
            <a:r>
              <a:rPr lang="en-US" dirty="0" err="1">
                <a:latin typeface="Frank Ruhl Libre" panose="00000500000000000000" pitchFamily="2" charset="-79"/>
                <a:cs typeface="Frank Ruhl Libre" panose="00000500000000000000" pitchFamily="2" charset="-79"/>
              </a:rPr>
              <a:t>Saha</a:t>
            </a:r>
            <a:endParaRPr lang="en-US" dirty="0">
              <a:latin typeface="Frank Ruhl Libre" panose="00000500000000000000" pitchFamily="2" charset="-79"/>
              <a:cs typeface="Frank Ruhl Libre" panose="00000500000000000000" pitchFamily="2" charset="-79"/>
            </a:endParaRPr>
          </a:p>
          <a:p>
            <a:r>
              <a:rPr lang="en-US" b="1" dirty="0">
                <a:latin typeface="Frank Ruhl Libre" panose="00000500000000000000" pitchFamily="2" charset="-79"/>
                <a:cs typeface="Frank Ruhl Libre" panose="00000500000000000000" pitchFamily="2" charset="-79"/>
              </a:rPr>
              <a:t>Under the Guidance of</a:t>
            </a:r>
          </a:p>
          <a:p>
            <a:r>
              <a:rPr lang="en-US" dirty="0">
                <a:latin typeface="Frank Ruhl Libre" panose="00000500000000000000" pitchFamily="2" charset="-79"/>
                <a:cs typeface="Frank Ruhl Libre" panose="00000500000000000000" pitchFamily="2" charset="-79"/>
              </a:rPr>
              <a:t>Prof. Jaya Paul</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Writer verification</a:t>
            </a:r>
          </a:p>
          <a:p>
            <a:r>
              <a:rPr lang="en-US" dirty="0">
                <a:latin typeface="Frank Ruhl Libre" panose="00000500000000000000" pitchFamily="2" charset="-79"/>
                <a:cs typeface="Frank Ruhl Libre" panose="00000500000000000000" pitchFamily="2" charset="-79"/>
              </a:rPr>
              <a:t>Percentage of Similarities with the author</a:t>
            </a:r>
          </a:p>
          <a:p>
            <a:r>
              <a:rPr lang="en-IN" dirty="0">
                <a:latin typeface="Frank Ruhl Libre" panose="00000500000000000000" pitchFamily="2" charset="-79"/>
                <a:cs typeface="Frank Ruhl Libre" panose="00000500000000000000" pitchFamily="2" charset="-79"/>
              </a:rPr>
              <a:t>Unique Dataset with 121 volunteers</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121 volunteers</a:t>
            </a:r>
          </a:p>
          <a:p>
            <a:r>
              <a:rPr lang="en-US" dirty="0">
                <a:latin typeface="Frank Ruhl Libre" panose="00000500000000000000" pitchFamily="2" charset="-79"/>
                <a:cs typeface="Frank Ruhl Libre" panose="00000500000000000000" pitchFamily="2" charset="-79"/>
              </a:rPr>
              <a:t>3 Language: English, Hindi, Bangla</a:t>
            </a:r>
          </a:p>
          <a:p>
            <a:r>
              <a:rPr lang="en-US" dirty="0">
                <a:latin typeface="Frank Ruhl Libre" panose="00000500000000000000" pitchFamily="2" charset="-79"/>
                <a:cs typeface="Frank Ruhl Libre" panose="00000500000000000000" pitchFamily="2" charset="-79"/>
              </a:rPr>
              <a:t>Handwritten Passage</a:t>
            </a:r>
          </a:p>
          <a:p>
            <a:r>
              <a:rPr lang="en-US" dirty="0">
                <a:latin typeface="Frank Ruhl Libre" panose="00000500000000000000" pitchFamily="2" charset="-79"/>
                <a:cs typeface="Frank Ruhl Libre" panose="00000500000000000000" pitchFamily="2" charset="-79"/>
              </a:rPr>
              <a:t>Passages scanned into images</a:t>
            </a:r>
          </a:p>
          <a:p>
            <a:r>
              <a:rPr lang="en-US" dirty="0">
                <a:latin typeface="Frank Ruhl Libre" panose="00000500000000000000" pitchFamily="2" charset="-79"/>
                <a:cs typeface="Frank Ruhl Libre" panose="00000500000000000000" pitchFamily="2" charset="-79"/>
              </a:rPr>
              <a:t>Bangla Text only in our project</a:t>
            </a:r>
          </a:p>
          <a:p>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92500" lnSpcReduction="20000"/>
          </a:bodyPr>
          <a:lstStyle/>
          <a:p>
            <a:r>
              <a:rPr lang="en-US" dirty="0">
                <a:latin typeface="Frank Ruhl Libre" panose="00000500000000000000" pitchFamily="2" charset="-79"/>
                <a:cs typeface="Frank Ruhl Libre" panose="00000500000000000000" pitchFamily="2" charset="-79"/>
              </a:rPr>
              <a:t>Data Segmented into Word-Sized Images</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Folder </a:t>
            </a:r>
            <a:r>
              <a:rPr lang="en-IN" b="1" dirty="0">
                <a:latin typeface="Frank Ruhl Libre" panose="00000500000000000000" pitchFamily="2" charset="-79"/>
                <a:cs typeface="Frank Ruhl Libre" panose="00000500000000000000" pitchFamily="2" charset="-79"/>
              </a:rPr>
              <a:t>Organisation</a:t>
            </a:r>
          </a:p>
          <a:p>
            <a:pPr marL="0" indent="0">
              <a:buNone/>
            </a:pPr>
            <a:endParaRPr lang="en-US" b="1"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Each Dataset has 20 Folders</a:t>
            </a:r>
          </a:p>
          <a:p>
            <a:r>
              <a:rPr lang="en-US" dirty="0">
                <a:latin typeface="Frank Ruhl Libre" panose="00000500000000000000" pitchFamily="2" charset="-79"/>
                <a:cs typeface="Frank Ruhl Libre" panose="00000500000000000000" pitchFamily="2" charset="-79"/>
              </a:rPr>
              <a:t>Every Folder has Data for 2 Authors</a:t>
            </a:r>
          </a:p>
          <a:p>
            <a:r>
              <a:rPr lang="en-US" dirty="0">
                <a:latin typeface="Frank Ruhl Libre" panose="00000500000000000000" pitchFamily="2" charset="-79"/>
                <a:cs typeface="Frank Ruhl Libre" panose="00000500000000000000" pitchFamily="2" charset="-79"/>
              </a:rPr>
              <a:t>5 Sets of Data for Each Author Pair</a:t>
            </a:r>
          </a:p>
          <a:p>
            <a:r>
              <a:rPr lang="en-US" dirty="0">
                <a:latin typeface="Frank Ruhl Libre" panose="00000500000000000000" pitchFamily="2" charset="-79"/>
                <a:cs typeface="Frank Ruhl Libre" panose="00000500000000000000" pitchFamily="2" charset="-79"/>
              </a:rPr>
              <a:t>3 Training Sets and 2 Testing Sets</a:t>
            </a:r>
          </a:p>
          <a:p>
            <a:r>
              <a:rPr lang="en-US" dirty="0">
                <a:latin typeface="Frank Ruhl Libre" panose="00000500000000000000" pitchFamily="2" charset="-79"/>
                <a:cs typeface="Frank Ruhl Libre" panose="00000500000000000000" pitchFamily="2" charset="-79"/>
              </a:rPr>
              <a:t>Tag Image File Format</a:t>
            </a:r>
          </a:p>
          <a:p>
            <a:r>
              <a:rPr lang="en-US" dirty="0">
                <a:latin typeface="Frank Ruhl Libre" panose="00000500000000000000" pitchFamily="2" charset="-79"/>
                <a:cs typeface="Frank Ruhl Libre" panose="00000500000000000000" pitchFamily="2" charset="-79"/>
              </a:rPr>
              <a:t>Format: &lt;Author Code&gt;_&lt;Set Number&gt;_&lt;Image Number&gt;</a:t>
            </a:r>
          </a:p>
          <a:p>
            <a:r>
              <a:rPr lang="en-US" dirty="0">
                <a:latin typeface="Frank Ruhl Libre" panose="00000500000000000000" pitchFamily="2" charset="-79"/>
                <a:cs typeface="Frank Ruhl Libre" panose="00000500000000000000" pitchFamily="2" charset="-79"/>
              </a:rPr>
              <a:t>5 Data Sets in Total</a:t>
            </a: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Libre" panose="00000500000000000000" pitchFamily="2" charset="-79"/>
                <a:cs typeface="Frank Ruhl Libre" panose="00000500000000000000" pitchFamily="2" charset="-79"/>
              </a:rPr>
              <a:t>Proposed by </a:t>
            </a:r>
            <a:r>
              <a:rPr lang="en-US" dirty="0" err="1">
                <a:latin typeface="Frank Ruhl Libre" panose="00000500000000000000" pitchFamily="2" charset="-79"/>
                <a:cs typeface="Frank Ruhl Libre" panose="00000500000000000000" pitchFamily="2" charset="-79"/>
              </a:rPr>
              <a:t>Simonyan</a:t>
            </a:r>
            <a:r>
              <a:rPr lang="en-US" dirty="0">
                <a:latin typeface="Frank Ruhl Libre" panose="00000500000000000000" pitchFamily="2" charset="-79"/>
                <a:cs typeface="Frank Ruhl Libre" panose="00000500000000000000" pitchFamily="2" charset="-79"/>
              </a:rPr>
              <a:t> and Zisserman in 2014</a:t>
            </a:r>
          </a:p>
          <a:p>
            <a:r>
              <a:rPr lang="en-US" dirty="0">
                <a:latin typeface="Frank Ruhl Libre" panose="00000500000000000000" pitchFamily="2" charset="-79"/>
                <a:cs typeface="Frank Ruhl Libre" panose="00000500000000000000" pitchFamily="2" charset="-79"/>
              </a:rPr>
              <a:t>92.7% accuracy with the ImageNet Database</a:t>
            </a:r>
          </a:p>
          <a:p>
            <a:r>
              <a:rPr lang="en-US" dirty="0">
                <a:latin typeface="Frank Ruhl Libre" panose="00000500000000000000" pitchFamily="2" charset="-79"/>
                <a:cs typeface="Frank Ruhl Libre" panose="00000500000000000000" pitchFamily="2" charset="-79"/>
              </a:rPr>
              <a:t>1</a:t>
            </a:r>
            <a:r>
              <a:rPr lang="en-US" baseline="30000" dirty="0">
                <a:latin typeface="Frank Ruhl Libre" panose="00000500000000000000" pitchFamily="2" charset="-79"/>
                <a:cs typeface="Frank Ruhl Libre" panose="00000500000000000000" pitchFamily="2" charset="-79"/>
              </a:rPr>
              <a:t>st</a:t>
            </a:r>
            <a:r>
              <a:rPr lang="en-US" dirty="0">
                <a:latin typeface="Frank Ruhl Libre" panose="00000500000000000000" pitchFamily="2" charset="-79"/>
                <a:cs typeface="Frank Ruhl Libre" panose="00000500000000000000" pitchFamily="2" charset="-79"/>
              </a:rPr>
              <a:t> and 2</a:t>
            </a:r>
            <a:r>
              <a:rPr lang="en-US" baseline="30000" dirty="0">
                <a:latin typeface="Frank Ruhl Libre" panose="00000500000000000000" pitchFamily="2" charset="-79"/>
                <a:cs typeface="Frank Ruhl Libre" panose="00000500000000000000" pitchFamily="2" charset="-79"/>
              </a:rPr>
              <a:t>nd</a:t>
            </a:r>
            <a:r>
              <a:rPr lang="en-US" dirty="0">
                <a:latin typeface="Frank Ruhl Libre" panose="00000500000000000000" pitchFamily="2" charset="-79"/>
                <a:cs typeface="Frank Ruhl Libre" panose="00000500000000000000" pitchFamily="2" charset="-79"/>
              </a:rPr>
              <a:t> place in ILSVRC 2014</a:t>
            </a:r>
          </a:p>
          <a:p>
            <a:r>
              <a:rPr lang="en-US" dirty="0">
                <a:latin typeface="Frank Ruhl Libre" panose="00000500000000000000" pitchFamily="2" charset="-79"/>
                <a:cs typeface="Frank Ruhl Libre" panose="00000500000000000000" pitchFamily="2" charset="-79"/>
              </a:rPr>
              <a:t>VGG = Visual Geometry Group </a:t>
            </a:r>
            <a:endParaRPr lang="en-IN" dirty="0">
              <a:latin typeface="Frank Ruhl Libre" panose="00000500000000000000" pitchFamily="2" charset="-79"/>
              <a:cs typeface="Frank Ruhl Libre" panose="00000500000000000000" pitchFamily="2" charset="-79"/>
            </a:endParaRPr>
          </a:p>
          <a:p>
            <a:r>
              <a:rPr lang="en-IN" dirty="0">
                <a:latin typeface="Frank Ruhl Libre" panose="00000500000000000000" pitchFamily="2" charset="-79"/>
                <a:cs typeface="Frank Ruhl Libre" panose="00000500000000000000" pitchFamily="2" charset="-79"/>
              </a:rPr>
              <a:t>16 Neural Network Layers </a:t>
            </a:r>
          </a:p>
          <a:p>
            <a:pPr lvl="1"/>
            <a:r>
              <a:rPr lang="en-IN" dirty="0">
                <a:latin typeface="Frank Ruhl Libre" panose="00000500000000000000" pitchFamily="2" charset="-79"/>
                <a:cs typeface="Frank Ruhl Libre" panose="00000500000000000000" pitchFamily="2" charset="-79"/>
              </a:rPr>
              <a:t>13 Convolutional Networks</a:t>
            </a:r>
          </a:p>
          <a:p>
            <a:pPr lvl="1"/>
            <a:r>
              <a:rPr lang="en-IN" dirty="0">
                <a:latin typeface="Frank Ruhl Libre" panose="00000500000000000000" pitchFamily="2" charset="-79"/>
                <a:cs typeface="Frank Ruhl Libre" panose="00000500000000000000" pitchFamily="2" charset="-79"/>
              </a:rPr>
              <a:t>3 Dense Networks</a:t>
            </a:r>
          </a:p>
          <a:p>
            <a:r>
              <a:rPr lang="en-IN" dirty="0">
                <a:latin typeface="Frank Ruhl Libre" panose="00000500000000000000" pitchFamily="2" charset="-79"/>
                <a:cs typeface="Frank Ruhl Libre" panose="00000500000000000000" pitchFamily="2"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Slow to Train</a:t>
            </a:r>
          </a:p>
          <a:p>
            <a:r>
              <a:rPr lang="en-US" dirty="0">
                <a:latin typeface="Frank Ruhl Libre" panose="00000500000000000000" pitchFamily="2" charset="-79"/>
                <a:cs typeface="Frank Ruhl Libre" panose="00000500000000000000" pitchFamily="2" charset="-79"/>
              </a:rPr>
              <a:t>Huge Weights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A40E-D0D7-4759-8855-FADCCCD95B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pic>
        <p:nvPicPr>
          <p:cNvPr id="1026" name="Picture 2" descr="vgg16">
            <a:extLst>
              <a:ext uri="{FF2B5EF4-FFF2-40B4-BE49-F238E27FC236}">
                <a16:creationId xmlns:a16="http://schemas.microsoft.com/office/drawing/2014/main" id="{D0B9762A-1318-40FE-A2A3-0CDFED3799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3866" y="1825625"/>
            <a:ext cx="772426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2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23905182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2CECB3B-8336-4FE6-B4CE-C312AAD0F5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D8B0F8D-AAE5-4F60-A41D-93EC1E6ABB5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CD4E6B0E-CFDA-4812-A9AF-D4830B79426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4B7AA53-A65D-427C-AF67-E094BBB0A8A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9881922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Libre" panose="00000500000000000000" pitchFamily="2" charset="-79"/>
                <a:cs typeface="Frank Ruhl Libre" panose="00000500000000000000" pitchFamily="2" charset="-79"/>
              </a:rPr>
              <a:t>Output:</a:t>
            </a:r>
          </a:p>
          <a:p>
            <a:pPr algn="ctr"/>
            <a:r>
              <a:rPr lang="en-US" sz="1200" b="1" dirty="0">
                <a:latin typeface="Frank Ruhl Libre" panose="00000500000000000000" pitchFamily="2" charset="-79"/>
                <a:cs typeface="Frank Ruhl Libre" panose="00000500000000000000" pitchFamily="2" charset="-79"/>
              </a:rPr>
              <a:t>Feature Matrix</a:t>
            </a:r>
            <a:endParaRPr lang="en-IN" sz="1200" b="1" dirty="0">
              <a:latin typeface="Frank Ruhl Libre" panose="00000500000000000000" pitchFamily="2" charset="-79"/>
              <a:cs typeface="Frank Ruhl Libre" panose="00000500000000000000" pitchFamily="2" charset="-79"/>
            </a:endParaRPr>
          </a:p>
        </p:txBody>
      </p:sp>
      <p:sp>
        <p:nvSpPr>
          <p:cNvPr id="5" name="Rectangle: Rounded Corners 4">
            <a:extLst>
              <a:ext uri="{FF2B5EF4-FFF2-40B4-BE49-F238E27FC236}">
                <a16:creationId xmlns:a16="http://schemas.microsoft.com/office/drawing/2014/main" id="{18E8EED0-2883-4CC1-801D-D11CDB17F6D1}"/>
              </a:ext>
            </a:extLst>
          </p:cNvPr>
          <p:cNvSpPr/>
          <p:nvPr/>
        </p:nvSpPr>
        <p:spPr>
          <a:xfrm>
            <a:off x="2023840" y="3130094"/>
            <a:ext cx="1119600" cy="1742400"/>
          </a:xfrm>
          <a:prstGeom prst="roundRec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Frank Ruhl Libre" panose="00000500000000000000" pitchFamily="2" charset="-79"/>
                <a:cs typeface="Frank Ruhl Libre" panose="00000500000000000000" pitchFamily="2" charset="-79"/>
              </a:rPr>
              <a:t>Image Preprocessing</a:t>
            </a:r>
            <a:endParaRPr lang="en-IN" sz="1200" dirty="0">
              <a:solidFill>
                <a:schemeClr val="tx1"/>
              </a:solidFill>
              <a:latin typeface="Frank Ruhl Libre" panose="00000500000000000000" pitchFamily="2" charset="-79"/>
              <a:cs typeface="Frank Ruhl Libre" panose="00000500000000000000" pitchFamily="2" charset="-79"/>
            </a:endParaRPr>
          </a:p>
        </p:txBody>
      </p:sp>
      <p:sp>
        <p:nvSpPr>
          <p:cNvPr id="6" name="Rectangle: Rounded Corners 5">
            <a:extLst>
              <a:ext uri="{FF2B5EF4-FFF2-40B4-BE49-F238E27FC236}">
                <a16:creationId xmlns:a16="http://schemas.microsoft.com/office/drawing/2014/main" id="{B0154475-49F6-4E35-BE38-2E142F85D112}"/>
              </a:ext>
            </a:extLst>
          </p:cNvPr>
          <p:cNvSpPr/>
          <p:nvPr/>
        </p:nvSpPr>
        <p:spPr>
          <a:xfrm>
            <a:off x="838200" y="3130094"/>
            <a:ext cx="1119600" cy="174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Frank Ruhl Libre" panose="00000500000000000000" pitchFamily="2" charset="-79"/>
                <a:cs typeface="Frank Ruhl Libre" panose="00000500000000000000" pitchFamily="2" charset="-79"/>
              </a:rPr>
              <a:t>Input:</a:t>
            </a:r>
          </a:p>
          <a:p>
            <a:pPr algn="ctr"/>
            <a:r>
              <a:rPr lang="en-US" sz="1200" b="1" dirty="0">
                <a:solidFill>
                  <a:schemeClr val="tx1"/>
                </a:solidFill>
                <a:latin typeface="Frank Ruhl Libre" panose="00000500000000000000" pitchFamily="2" charset="-79"/>
                <a:cs typeface="Frank Ruhl Libre" panose="00000500000000000000" pitchFamily="2" charset="-79"/>
              </a:rPr>
              <a:t>RAW TIFF Images</a:t>
            </a:r>
            <a:endParaRPr lang="en-IN" sz="1200" b="1" dirty="0">
              <a:solidFill>
                <a:schemeClr val="tx1"/>
              </a:solidFill>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7">
                                            <p:graphicEl>
                                              <a:dgm id="{34B7AA53-A65D-427C-AF67-E094BBB0A8A8}"/>
                                            </p:graphicEl>
                                          </p:spTgt>
                                        </p:tgtEl>
                                      </p:cBhvr>
                                    </p:animEffect>
                                    <p:animScale>
                                      <p:cBhvr>
                                        <p:cTn id="7" dur="250" autoRev="1" fill="hold"/>
                                        <p:tgtEl>
                                          <p:spTgt spid="7">
                                            <p:graphicEl>
                                              <a:dgm id="{34B7AA53-A65D-427C-AF67-E094BBB0A8A8}"/>
                                            </p:graphicEl>
                                          </p:spTgt>
                                        </p:tgtEl>
                                      </p:cBhvr>
                                      <p:by x="105000" y="105000"/>
                                    </p:animScale>
                                  </p:childTnLst>
                                </p:cTn>
                              </p:par>
                              <p:par>
                                <p:cTn id="8" presetID="26" presetClass="emph" presetSubtype="0" fill="hold" grpId="5" nodeType="withEffect">
                                  <p:stCondLst>
                                    <p:cond delay="0"/>
                                  </p:stCondLst>
                                  <p:childTnLst>
                                    <p:animEffect transition="out" filter="fade">
                                      <p:cBhvr>
                                        <p:cTn id="9" dur="500" tmFilter="0, 0; .2, .5; .8, .5; 1, 0"/>
                                        <p:tgtEl>
                                          <p:spTgt spid="7">
                                            <p:graphicEl>
                                              <a:dgm id="{E7CDB7BA-C1AA-4C9F-8313-4DFD5ED03041}"/>
                                            </p:graphicEl>
                                          </p:spTgt>
                                        </p:tgtEl>
                                      </p:cBhvr>
                                    </p:animEffect>
                                    <p:animScale>
                                      <p:cBhvr>
                                        <p:cTn id="10" dur="250" autoRev="1" fill="hold"/>
                                        <p:tgtEl>
                                          <p:spTgt spid="7">
                                            <p:graphicEl>
                                              <a:dgm id="{E7CDB7BA-C1AA-4C9F-8313-4DFD5ED03041}"/>
                                            </p:graphicEl>
                                          </p:spTgt>
                                        </p:tgtEl>
                                      </p:cBhvr>
                                      <p:by x="105000" y="105000"/>
                                    </p:animScale>
                                  </p:childTnLst>
                                </p:cTn>
                              </p:par>
                            </p:childTnLst>
                          </p:cTn>
                        </p:par>
                        <p:par>
                          <p:cTn id="11" fill="hold">
                            <p:stCondLst>
                              <p:cond delay="500"/>
                            </p:stCondLst>
                            <p:childTnLst>
                              <p:par>
                                <p:cTn id="12" presetID="26" presetClass="emph" presetSubtype="0" fill="hold" grpId="2" nodeType="afterEffect">
                                  <p:stCondLst>
                                    <p:cond delay="0"/>
                                  </p:stCondLst>
                                  <p:childTnLst>
                                    <p:animEffect transition="out" filter="fade">
                                      <p:cBhvr>
                                        <p:cTn id="13" dur="500" tmFilter="0, 0; .2, .5; .8, .5; 1, 0"/>
                                        <p:tgtEl>
                                          <p:spTgt spid="7">
                                            <p:graphicEl>
                                              <a:dgm id="{34B7AA53-A65D-427C-AF67-E094BBB0A8A8}"/>
                                            </p:graphicEl>
                                          </p:spTgt>
                                        </p:tgtEl>
                                      </p:cBhvr>
                                    </p:animEffect>
                                    <p:animScale>
                                      <p:cBhvr>
                                        <p:cTn id="14" dur="250" autoRev="1" fill="hold"/>
                                        <p:tgtEl>
                                          <p:spTgt spid="7">
                                            <p:graphicEl>
                                              <a:dgm id="{34B7AA53-A65D-427C-AF67-E094BBB0A8A8}"/>
                                            </p:graphicEl>
                                          </p:spTgt>
                                        </p:tgtEl>
                                      </p:cBhvr>
                                      <p:by x="105000" y="105000"/>
                                    </p:animScale>
                                  </p:childTnLst>
                                </p:cTn>
                              </p:par>
                              <p:par>
                                <p:cTn id="15" presetID="26" presetClass="emph" presetSubtype="0" fill="hold" grpId="2" nodeType="withEffect">
                                  <p:stCondLst>
                                    <p:cond delay="0"/>
                                  </p:stCondLst>
                                  <p:childTnLst>
                                    <p:animEffect transition="out" filter="fade">
                                      <p:cBhvr>
                                        <p:cTn id="16" dur="500" tmFilter="0, 0; .2, .5; .8, .5; 1, 0"/>
                                        <p:tgtEl>
                                          <p:spTgt spid="7">
                                            <p:graphicEl>
                                              <a:dgm id="{E7CDB7BA-C1AA-4C9F-8313-4DFD5ED03041}"/>
                                            </p:graphicEl>
                                          </p:spTgt>
                                        </p:tgtEl>
                                      </p:cBhvr>
                                    </p:animEffect>
                                    <p:animScale>
                                      <p:cBhvr>
                                        <p:cTn id="17" dur="250" autoRev="1" fill="hold"/>
                                        <p:tgtEl>
                                          <p:spTgt spid="7">
                                            <p:graphicEl>
                                              <a:dgm id="{E7CDB7BA-C1AA-4C9F-8313-4DFD5ED03041}"/>
                                            </p:graphicEl>
                                          </p:spTgt>
                                        </p:tgtEl>
                                      </p:cBhvr>
                                      <p:by x="105000" y="105000"/>
                                    </p:animScale>
                                  </p:childTnLst>
                                </p:cTn>
                              </p:par>
                            </p:childTnLst>
                          </p:cTn>
                        </p:par>
                        <p:par>
                          <p:cTn id="18" fill="hold">
                            <p:stCondLst>
                              <p:cond delay="1000"/>
                            </p:stCondLst>
                            <p:childTnLst>
                              <p:par>
                                <p:cTn id="19" presetID="26" presetClass="emph" presetSubtype="0" fill="hold" grpId="6" nodeType="afterEffect">
                                  <p:stCondLst>
                                    <p:cond delay="0"/>
                                  </p:stCondLst>
                                  <p:childTnLst>
                                    <p:animEffect transition="out" filter="fade">
                                      <p:cBhvr>
                                        <p:cTn id="20" dur="500" tmFilter="0, 0; .2, .5; .8, .5; 1, 0"/>
                                        <p:tgtEl>
                                          <p:spTgt spid="7">
                                            <p:graphicEl>
                                              <a:dgm id="{34B7AA53-A65D-427C-AF67-E094BBB0A8A8}"/>
                                            </p:graphicEl>
                                          </p:spTgt>
                                        </p:tgtEl>
                                      </p:cBhvr>
                                    </p:animEffect>
                                    <p:animScale>
                                      <p:cBhvr>
                                        <p:cTn id="21" dur="250" autoRev="1" fill="hold"/>
                                        <p:tgtEl>
                                          <p:spTgt spid="7">
                                            <p:graphicEl>
                                              <a:dgm id="{34B7AA53-A65D-427C-AF67-E094BBB0A8A8}"/>
                                            </p:graphicEl>
                                          </p:spTgt>
                                        </p:tgtEl>
                                      </p:cBhvr>
                                      <p:by x="105000" y="105000"/>
                                    </p:animScale>
                                  </p:childTnLst>
                                </p:cTn>
                              </p:par>
                              <p:par>
                                <p:cTn id="22" presetID="26" presetClass="emph" presetSubtype="0" fill="hold" grpId="6" nodeType="withEffect">
                                  <p:stCondLst>
                                    <p:cond delay="0"/>
                                  </p:stCondLst>
                                  <p:childTnLst>
                                    <p:animEffect transition="out" filter="fade">
                                      <p:cBhvr>
                                        <p:cTn id="23" dur="500" tmFilter="0, 0; .2, .5; .8, .5; 1, 0"/>
                                        <p:tgtEl>
                                          <p:spTgt spid="7">
                                            <p:graphicEl>
                                              <a:dgm id="{E7CDB7BA-C1AA-4C9F-8313-4DFD5ED03041}"/>
                                            </p:graphicEl>
                                          </p:spTgt>
                                        </p:tgtEl>
                                      </p:cBhvr>
                                    </p:animEffect>
                                    <p:animScale>
                                      <p:cBhvr>
                                        <p:cTn id="24" dur="250" autoRev="1" fill="hold"/>
                                        <p:tgtEl>
                                          <p:spTgt spid="7">
                                            <p:graphicEl>
                                              <a:dgm id="{E7CDB7BA-C1AA-4C9F-8313-4DFD5ED03041}"/>
                                            </p:graphic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7">
                                            <p:graphicEl>
                                              <a:dgm id="{34B7AA53-A65D-427C-AF67-E094BBB0A8A8}"/>
                                            </p:graphic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31" presetID="1" presetClass="exit" presetSubtype="0" fill="hold" grpId="7" nodeType="withEffect">
                                  <p:stCondLst>
                                    <p:cond delay="0"/>
                                  </p:stCondLst>
                                  <p:childTnLst>
                                    <p:set>
                                      <p:cBhvr>
                                        <p:cTn id="32"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8" nodeType="clickEffect">
                                  <p:stCondLst>
                                    <p:cond delay="0"/>
                                  </p:stCondLst>
                                  <p:childTnLst>
                                    <p:animMotion origin="layout" path="M 0 -3.33333E-6 L 0.19245 -0.00185 " pathEditMode="relative" rAng="0" ptsTypes="AA">
                                      <p:cBhvr>
                                        <p:cTn id="38" dur="500" fill="hold"/>
                                        <p:tgtEl>
                                          <p:spTgt spid="7">
                                            <p:graphicEl>
                                              <a:dgm id="{A90B5234-9E99-4CF9-B3DE-EECB06B1CB86}"/>
                                            </p:graphicEl>
                                          </p:spTgt>
                                        </p:tgtEl>
                                        <p:attrNameLst>
                                          <p:attrName>ppt_x</p:attrName>
                                          <p:attrName>ppt_y</p:attrName>
                                        </p:attrNameLst>
                                      </p:cBhvr>
                                      <p:rCtr x="9622" y="-93"/>
                                    </p:animMotion>
                                  </p:childTnLst>
                                </p:cTn>
                              </p:par>
                              <p:par>
                                <p:cTn id="39" presetID="42" presetClass="path" presetSubtype="0" accel="50000" decel="50000" fill="hold" grpId="8" nodeType="withEffect">
                                  <p:stCondLst>
                                    <p:cond delay="0"/>
                                  </p:stCondLst>
                                  <p:childTnLst>
                                    <p:animMotion origin="layout" path="M 0 -3.33333E-6 L 0.19336 -0.00046 " pathEditMode="relative" rAng="0" ptsTypes="AA">
                                      <p:cBhvr>
                                        <p:cTn id="40" dur="500" fill="hold"/>
                                        <p:tgtEl>
                                          <p:spTgt spid="7">
                                            <p:graphicEl>
                                              <a:dgm id="{49F7626A-BFFE-4DF6-99F2-5D5FD64550D2}"/>
                                            </p:graphicEl>
                                          </p:spTgt>
                                        </p:tgtEl>
                                        <p:attrNameLst>
                                          <p:attrName>ppt_x</p:attrName>
                                          <p:attrName>ppt_y</p:attrName>
                                        </p:attrNameLst>
                                      </p:cBhvr>
                                      <p:rCtr x="9661" y="-23"/>
                                    </p:animMotion>
                                  </p:childTnLst>
                                </p:cTn>
                              </p:par>
                              <p:par>
                                <p:cTn id="41" presetID="42" presetClass="path" presetSubtype="0" accel="50000" decel="50000" fill="hold" grpId="8" nodeType="withEffect">
                                  <p:stCondLst>
                                    <p:cond delay="0"/>
                                  </p:stCondLst>
                                  <p:childTnLst>
                                    <p:animMotion origin="layout" path="M 0 -3.33333E-6 L 0.19245 -0.00046 " pathEditMode="relative" rAng="0" ptsTypes="AA">
                                      <p:cBhvr>
                                        <p:cTn id="42" dur="500" fill="hold"/>
                                        <p:tgtEl>
                                          <p:spTgt spid="7">
                                            <p:graphicEl>
                                              <a:dgm id="{773C2485-C07B-4416-945B-E0AC8917480F}"/>
                                            </p:graphicEl>
                                          </p:spTgt>
                                        </p:tgtEl>
                                        <p:attrNameLst>
                                          <p:attrName>ppt_x</p:attrName>
                                          <p:attrName>ppt_y</p:attrName>
                                        </p:attrNameLst>
                                      </p:cBhvr>
                                      <p:rCtr x="9622" y="-23"/>
                                    </p:animMotion>
                                  </p:childTnLst>
                                </p:cTn>
                              </p:par>
                              <p:par>
                                <p:cTn id="43" presetID="42" presetClass="path" presetSubtype="0" accel="50000" decel="50000" fill="hold" grpId="8" nodeType="withEffect">
                                  <p:stCondLst>
                                    <p:cond delay="0"/>
                                  </p:stCondLst>
                                  <p:childTnLst>
                                    <p:animMotion origin="layout" path="M 0 -3.33333E-6 L 0.19336 -0.00046 " pathEditMode="relative" rAng="0" ptsTypes="AA">
                                      <p:cBhvr>
                                        <p:cTn id="44" dur="500" fill="hold"/>
                                        <p:tgtEl>
                                          <p:spTgt spid="7">
                                            <p:graphicEl>
                                              <a:dgm id="{02CECB3B-8336-4FE6-B4CE-C312AAD0F583}"/>
                                            </p:graphicEl>
                                          </p:spTgt>
                                        </p:tgtEl>
                                        <p:attrNameLst>
                                          <p:attrName>ppt_x</p:attrName>
                                          <p:attrName>ppt_y</p:attrName>
                                        </p:attrNameLst>
                                      </p:cBhvr>
                                      <p:rCtr x="9661" y="-23"/>
                                    </p:animMotion>
                                  </p:childTnLst>
                                </p:cTn>
                              </p:par>
                              <p:par>
                                <p:cTn id="45" presetID="42" presetClass="path" presetSubtype="0" accel="50000" decel="50000" fill="hold" grpId="8" nodeType="withEffect">
                                  <p:stCondLst>
                                    <p:cond delay="0"/>
                                  </p:stCondLst>
                                  <p:childTnLst>
                                    <p:animMotion origin="layout" path="M 0 -3.33333E-6 L 0.19245 -0.00046 " pathEditMode="relative" rAng="0" ptsTypes="AA">
                                      <p:cBhvr>
                                        <p:cTn id="46" dur="500" fill="hold"/>
                                        <p:tgtEl>
                                          <p:spTgt spid="7">
                                            <p:graphicEl>
                                              <a:dgm id="{AD8B0F8D-AAE5-4F60-A41D-93EC1E6ABB5E}"/>
                                            </p:graphicEl>
                                          </p:spTgt>
                                        </p:tgtEl>
                                        <p:attrNameLst>
                                          <p:attrName>ppt_x</p:attrName>
                                          <p:attrName>ppt_y</p:attrName>
                                        </p:attrNameLst>
                                      </p:cBhvr>
                                      <p:rCtr x="9622" y="-23"/>
                                    </p:animMotion>
                                  </p:childTnLst>
                                </p:cTn>
                              </p:par>
                              <p:par>
                                <p:cTn id="47" presetID="42" presetClass="path" presetSubtype="0" accel="50000" decel="50000" fill="hold" grpId="8" nodeType="withEffect">
                                  <p:stCondLst>
                                    <p:cond delay="0"/>
                                  </p:stCondLst>
                                  <p:childTnLst>
                                    <p:animMotion origin="layout" path="M 0 -3.33333E-6 L 0.19245 -0.00046 " pathEditMode="relative" rAng="0" ptsTypes="AA">
                                      <p:cBhvr>
                                        <p:cTn id="48" dur="500" fill="hold"/>
                                        <p:tgtEl>
                                          <p:spTgt spid="7">
                                            <p:graphicEl>
                                              <a:dgm id="{CD4E6B0E-CFDA-4812-A9AF-D4830B79426A}"/>
                                            </p:graphicEl>
                                          </p:spTgt>
                                        </p:tgtEl>
                                        <p:attrNameLst>
                                          <p:attrName>ppt_x</p:attrName>
                                          <p:attrName>ppt_y</p:attrName>
                                        </p:attrNameLst>
                                      </p:cBhvr>
                                      <p:rCtr x="9622" y="-23"/>
                                    </p:animMotion>
                                  </p:childTnLst>
                                </p:cTn>
                              </p:par>
                              <p:par>
                                <p:cTn id="49" presetID="42" presetClass="path" presetSubtype="0" accel="50000" decel="50000" fill="hold" grpId="8" nodeType="withEffect">
                                  <p:stCondLst>
                                    <p:cond delay="0"/>
                                  </p:stCondLst>
                                  <p:childTnLst>
                                    <p:animMotion origin="layout" path="M 0 -3.33333E-6 L 0.19245 -0.00046 " pathEditMode="relative" rAng="0" ptsTypes="AA">
                                      <p:cBhvr>
                                        <p:cTn id="50" dur="500" fill="hold"/>
                                        <p:tgtEl>
                                          <p:spTgt spid="7">
                                            <p:graphicEl>
                                              <a:dgm id="{625ED39A-34F2-4EEA-9FCA-73AB69E87EBE}"/>
                                            </p:graphicEl>
                                          </p:spTgt>
                                        </p:tgtEl>
                                        <p:attrNameLst>
                                          <p:attrName>ppt_x</p:attrName>
                                          <p:attrName>ppt_y</p:attrName>
                                        </p:attrNameLst>
                                      </p:cBhvr>
                                      <p:rCtr x="9622" y="-23"/>
                                    </p:animMotion>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0"/>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Graphic spid="7" grpId="1" uiExpand="1">
        <p:bldSub>
          <a:bldDgm bld="one"/>
        </p:bldSub>
      </p:bldGraphic>
      <p:bldGraphic spid="7" grpId="2">
        <p:bldSub>
          <a:bldDgm bld="one"/>
        </p:bldSub>
      </p:bldGraphic>
      <p:bldGraphic spid="7" grpId="5" uiExpand="1">
        <p:bldSub>
          <a:bldDgm bld="one"/>
        </p:bldSub>
      </p:bldGraphic>
      <p:bldGraphic spid="7" grpId="6">
        <p:bldSub>
          <a:bldDgm bld="one"/>
        </p:bldSub>
      </p:bldGraphic>
      <p:bldGraphic spid="7" grpId="7" uiExpand="1">
        <p:bldSub>
          <a:bldDgm bld="one"/>
        </p:bldSub>
      </p:bldGraphic>
      <p:bldGraphic spid="7" grpId="8">
        <p:bldSub>
          <a:bldDgm bld="one"/>
        </p:bldSub>
      </p:bldGraphic>
      <p:bldP spid="10" grpId="0" animBg="1"/>
      <p:bldP spid="10" grpId="1" animBg="1"/>
      <p:bldP spid="11"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684477"/>
            <a:ext cx="10515600" cy="3492486"/>
          </a:xfrm>
        </p:spPr>
        <p:txBody>
          <a:bodyPr/>
          <a:lstStyle/>
          <a:p>
            <a:r>
              <a:rPr lang="en-US" dirty="0">
                <a:latin typeface="Frank Ruhl Libre" panose="00000500000000000000" pitchFamily="2" charset="-79"/>
                <a:cs typeface="Frank Ruhl Libre" panose="00000500000000000000" pitchFamily="2" charset="-79"/>
              </a:rPr>
              <a:t>1 x 7 x 7 x 512</a:t>
            </a:r>
          </a:p>
          <a:p>
            <a:r>
              <a:rPr lang="en-US" dirty="0">
                <a:latin typeface="Frank Ruhl Libre" panose="00000500000000000000" pitchFamily="2" charset="-79"/>
                <a:cs typeface="Frank Ruhl Libre" panose="00000500000000000000" pitchFamily="2" charset="-79"/>
              </a:rPr>
              <a:t>Flattened</a:t>
            </a:r>
          </a:p>
          <a:p>
            <a:r>
              <a:rPr lang="en-IN" dirty="0">
                <a:effectLst/>
                <a:latin typeface="Frank Ruhl Libre" panose="00000500000000000000" pitchFamily="2" charset="-79"/>
                <a:ea typeface="Times New Roman" panose="02020603050405020304" pitchFamily="18" charset="0"/>
                <a:cs typeface="Frank Ruhl Libre" panose="00000500000000000000" pitchFamily="2" charset="-79"/>
              </a:rPr>
              <a:t>25088 x 1</a:t>
            </a:r>
            <a:r>
              <a:rPr lang="en-US" dirty="0">
                <a:latin typeface="Frank Ruhl Libre" panose="00000500000000000000" pitchFamily="2" charset="-79"/>
                <a:cs typeface="Frank Ruhl Libre" panose="00000500000000000000" pitchFamily="2" charset="-79"/>
              </a:rPr>
              <a:t> </a:t>
            </a:r>
          </a:p>
          <a:p>
            <a:endParaRPr lang="en-IN" dirty="0">
              <a:latin typeface="Frank Ruhl Libre" panose="00000500000000000000" pitchFamily="2" charset="-79"/>
              <a:cs typeface="Frank Ruhl Libre" panose="00000500000000000000" pitchFamily="2" charset="-79"/>
            </a:endParaRPr>
          </a:p>
        </p:txBody>
      </p:sp>
      <p:pic>
        <p:nvPicPr>
          <p:cNvPr id="4" name="Picture 3">
            <a:extLst>
              <a:ext uri="{FF2B5EF4-FFF2-40B4-BE49-F238E27FC236}">
                <a16:creationId xmlns:a16="http://schemas.microsoft.com/office/drawing/2014/main" id="{53B108B5-B7A6-41A5-BC0E-745E2B8BB091}"/>
              </a:ext>
            </a:extLst>
          </p:cNvPr>
          <p:cNvPicPr/>
          <p:nvPr/>
        </p:nvPicPr>
        <p:blipFill>
          <a:blip r:embed="rId2"/>
          <a:stretch>
            <a:fillRect/>
          </a:stretch>
        </p:blipFill>
        <p:spPr>
          <a:xfrm>
            <a:off x="3766656" y="2084125"/>
            <a:ext cx="7704589" cy="3297442"/>
          </a:xfrm>
          <a:prstGeom prst="rect">
            <a:avLst/>
          </a:prstGeom>
          <a:ln>
            <a:solidFill>
              <a:schemeClr val="tx1"/>
            </a:solidFill>
          </a:ln>
        </p:spPr>
      </p:pic>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Loop through all the training and test sets to extract features</a:t>
            </a:r>
          </a:p>
          <a:p>
            <a:r>
              <a:rPr lang="en-US" dirty="0">
                <a:latin typeface="Frank Ruhl Libre" panose="00000500000000000000" pitchFamily="2" charset="-79"/>
                <a:cs typeface="Frank Ruhl Libre" panose="00000500000000000000" pitchFamily="2" charset="-79"/>
              </a:rPr>
              <a:t>Update the model</a:t>
            </a:r>
          </a:p>
          <a:p>
            <a:r>
              <a:rPr lang="en-US" dirty="0">
                <a:latin typeface="Frank Ruhl Libre" panose="00000500000000000000" pitchFamily="2" charset="-79"/>
                <a:cs typeface="Frank Ruhl Libre" panose="00000500000000000000" pitchFamily="2" charset="-79"/>
              </a:rPr>
              <a:t>Use training pair sets to train the model</a:t>
            </a:r>
          </a:p>
          <a:p>
            <a:r>
              <a:rPr lang="en-US" dirty="0">
                <a:latin typeface="Frank Ruhl Libre" panose="00000500000000000000" pitchFamily="2" charset="-79"/>
                <a:cs typeface="Frank Ruhl Libre" panose="00000500000000000000" pitchFamily="2" charset="-79"/>
              </a:rPr>
              <a:t>Measure accuracy with the testing pair sets</a:t>
            </a:r>
          </a:p>
          <a:p>
            <a:r>
              <a:rPr lang="en-US" dirty="0">
                <a:latin typeface="Frank Ruhl Libre" panose="00000500000000000000" pitchFamily="2" charset="-79"/>
                <a:cs typeface="Frank Ruhl Libre" panose="00000500000000000000" pitchFamily="2" charset="-79"/>
              </a:rPr>
              <a:t>Predict with an unknown Writer Pair</a:t>
            </a:r>
          </a:p>
          <a:p>
            <a:r>
              <a:rPr lang="en-US" dirty="0">
                <a:latin typeface="Frank Ruhl Libre" panose="00000500000000000000" pitchFamily="2" charset="-79"/>
                <a:cs typeface="Frank Ruhl Libre" panose="00000500000000000000" pitchFamily="2" charset="-79"/>
              </a:rPr>
              <a:t>Compare with other works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Shortage of Research in Native Indian Language Recognition</a:t>
            </a:r>
          </a:p>
          <a:p>
            <a:r>
              <a:rPr lang="en-US" dirty="0">
                <a:latin typeface="Frank Ruhl Libre" panose="00000500000000000000" pitchFamily="2" charset="-79"/>
                <a:cs typeface="Frank Ruhl Libre" panose="00000500000000000000" pitchFamily="2" charset="-79"/>
              </a:rPr>
              <a:t>Authentication of Manuscripts</a:t>
            </a:r>
          </a:p>
          <a:p>
            <a:r>
              <a:rPr lang="en-US" dirty="0">
                <a:latin typeface="Frank Ruhl Libre" panose="00000500000000000000" pitchFamily="2" charset="-79"/>
                <a:cs typeface="Frank Ruhl Libre" panose="00000500000000000000" pitchFamily="2" charset="-79"/>
              </a:rPr>
              <a:t>Forensic Analysis and Law Enforcement</a:t>
            </a:r>
          </a:p>
          <a:p>
            <a:r>
              <a:rPr lang="en-US" dirty="0">
                <a:latin typeface="Frank Ruhl Libre" panose="00000500000000000000" pitchFamily="2" charset="-79"/>
                <a:cs typeface="Frank Ruhl Libre" panose="00000500000000000000" pitchFamily="2" charset="-79"/>
              </a:rPr>
              <a:t>Plagiarism 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31A3-6027-49CB-8F12-CD43FF930F52}"/>
              </a:ext>
            </a:extLst>
          </p:cNvPr>
          <p:cNvSpPr>
            <a:spLocks noGrp="1"/>
          </p:cNvSpPr>
          <p:nvPr>
            <p:ph type="title"/>
          </p:nvPr>
        </p:nvSpPr>
        <p:spPr>
          <a:xfrm>
            <a:off x="831850" y="1709739"/>
            <a:ext cx="10515600" cy="2288103"/>
          </a:xfrm>
        </p:spPr>
        <p:txBody>
          <a:bodyPr/>
          <a:lstStyle/>
          <a:p>
            <a:pPr algn="ctr"/>
            <a:r>
              <a:rPr lang="en-IN" dirty="0">
                <a:latin typeface="Garamond" panose="02020404030301010803" pitchFamily="18" charset="0"/>
              </a:rPr>
              <a:t>Le Fin</a:t>
            </a:r>
          </a:p>
        </p:txBody>
      </p:sp>
      <p:sp>
        <p:nvSpPr>
          <p:cNvPr id="3" name="Text Placeholder 2">
            <a:extLst>
              <a:ext uri="{FF2B5EF4-FFF2-40B4-BE49-F238E27FC236}">
                <a16:creationId xmlns:a16="http://schemas.microsoft.com/office/drawing/2014/main" id="{DFC23F52-8F73-47DB-8BF0-ED459F5980E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046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a:bodyPr>
          <a:lstStyle/>
          <a:p>
            <a:r>
              <a:rPr lang="en-US" dirty="0">
                <a:latin typeface="Frank Ruhl Libre" panose="00000500000000000000" pitchFamily="2" charset="-79"/>
                <a:cs typeface="Frank Ruhl Libre" panose="00000500000000000000" pitchFamily="2" charset="-79"/>
              </a:rPr>
              <a:t>Python 3.8</a:t>
            </a:r>
          </a:p>
          <a:p>
            <a:r>
              <a:rPr lang="en-US" dirty="0">
                <a:latin typeface="Frank Ruhl Libre" panose="00000500000000000000" pitchFamily="2" charset="-79"/>
                <a:cs typeface="Frank Ruhl Libre" panose="00000500000000000000" pitchFamily="2" charset="-79"/>
              </a:rPr>
              <a:t>TensorFlow 2.0</a:t>
            </a:r>
          </a:p>
          <a:p>
            <a:r>
              <a:rPr lang="en-US" dirty="0" err="1">
                <a:latin typeface="Frank Ruhl Libre" panose="00000500000000000000" pitchFamily="2" charset="-79"/>
                <a:cs typeface="Frank Ruhl Libre" panose="00000500000000000000" pitchFamily="2" charset="-79"/>
              </a:rPr>
              <a:t>Keras</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NumPy</a:t>
            </a:r>
          </a:p>
          <a:p>
            <a:r>
              <a:rPr lang="en-US" dirty="0">
                <a:latin typeface="Frank Ruhl Libre" panose="00000500000000000000" pitchFamily="2" charset="-79"/>
                <a:cs typeface="Frank Ruhl Libre" panose="00000500000000000000" pitchFamily="2" charset="-79"/>
              </a:rPr>
              <a:t>Pandas</a:t>
            </a:r>
          </a:p>
          <a:p>
            <a:r>
              <a:rPr lang="en-US" dirty="0" err="1">
                <a:latin typeface="Frank Ruhl Libre" panose="00000500000000000000" pitchFamily="2" charset="-79"/>
                <a:cs typeface="Frank Ruhl Libre" panose="00000500000000000000" pitchFamily="2" charset="-79"/>
              </a:rPr>
              <a:t>Matplolib</a:t>
            </a:r>
            <a:endParaRPr lang="en-US" dirty="0">
              <a:latin typeface="Frank Ruhl Libre" panose="00000500000000000000" pitchFamily="2" charset="-79"/>
              <a:cs typeface="Frank Ruhl Libre" panose="00000500000000000000" pitchFamily="2" charset="-79"/>
            </a:endParaRPr>
          </a:p>
          <a:p>
            <a:r>
              <a:rPr lang="en-US" dirty="0" err="1">
                <a:latin typeface="Frank Ruhl Libre" panose="00000500000000000000" pitchFamily="2" charset="-79"/>
                <a:cs typeface="Frank Ruhl Libre" panose="00000500000000000000" pitchFamily="2" charset="-79"/>
              </a:rPr>
              <a:t>SeaBorn</a:t>
            </a:r>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HP Pavilion with 2.7GHz Quad-Core Intel i5, Integrated Graphics Card, 8GB RAM</a:t>
            </a:r>
          </a:p>
          <a:p>
            <a:r>
              <a:rPr lang="en-IN" dirty="0">
                <a:latin typeface="Frank Ruhl Libre" panose="00000500000000000000" pitchFamily="2" charset="-79"/>
                <a:cs typeface="Frank Ruhl Libre" panose="00000500000000000000" pitchFamily="2" charset="-79"/>
              </a:rPr>
              <a:t>Dell G3 with 2.6GHz Hexa-Core Intel i7 Processor, Integrated Graphics Card, 8GB RAM</a:t>
            </a:r>
          </a:p>
          <a:p>
            <a:r>
              <a:rPr lang="en-IN" dirty="0">
                <a:latin typeface="Frank Ruhl Libre" panose="00000500000000000000" pitchFamily="2" charset="-79"/>
                <a:cs typeface="Frank Ruhl Libre" panose="00000500000000000000" pitchFamily="2" charset="-79"/>
              </a:rPr>
              <a:t>Asus </a:t>
            </a:r>
            <a:r>
              <a:rPr lang="en-IN" dirty="0" err="1">
                <a:latin typeface="Frank Ruhl Libre" panose="00000500000000000000" pitchFamily="2" charset="-79"/>
                <a:cs typeface="Frank Ruhl Libre" panose="00000500000000000000" pitchFamily="2" charset="-79"/>
              </a:rPr>
              <a:t>Vivobook</a:t>
            </a:r>
            <a:r>
              <a:rPr lang="en-IN" dirty="0">
                <a:latin typeface="Frank Ruhl Libre" panose="00000500000000000000" pitchFamily="2" charset="-79"/>
                <a:cs typeface="Frank Ruhl Libre" panose="00000500000000000000" pitchFamily="2" charset="-79"/>
              </a:rPr>
              <a:t> 2GHz Quad-Core AMD </a:t>
            </a:r>
            <a:r>
              <a:rPr lang="en-IN" dirty="0" err="1">
                <a:latin typeface="Frank Ruhl Libre" panose="00000500000000000000" pitchFamily="2" charset="-79"/>
                <a:cs typeface="Frank Ruhl Libre" panose="00000500000000000000" pitchFamily="2" charset="-79"/>
              </a:rPr>
              <a:t>Ryzen</a:t>
            </a:r>
            <a:r>
              <a:rPr lang="en-IN" dirty="0">
                <a:latin typeface="Frank Ruhl Libre" panose="00000500000000000000" pitchFamily="2" charset="-79"/>
                <a:cs typeface="Frank Ruhl Libre" panose="00000500000000000000" pitchFamily="2"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RAM and Processor for Processing Speed</a:t>
            </a:r>
          </a:p>
          <a:p>
            <a:r>
              <a:rPr lang="en-US" dirty="0">
                <a:latin typeface="Frank Ruhl Libre" panose="00000500000000000000" pitchFamily="2" charset="-79"/>
                <a:cs typeface="Frank Ruhl Libre" panose="00000500000000000000" pitchFamily="2" charset="-79"/>
              </a:rPr>
              <a:t>GPU Might Help!</a:t>
            </a:r>
          </a:p>
          <a:p>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Cloud Platforms is a great alternative!</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Libre" panose="00000500000000000000" pitchFamily="2" charset="-79"/>
                <a:cs typeface="Frank Ruhl Libre" panose="00000500000000000000" pitchFamily="2" charset="-79"/>
              </a:rPr>
              <a:t>Works on Image Recognition and CNN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ImageNet classification with deep Convolutional Neural Networks</a:t>
            </a:r>
            <a:endParaRPr lang="en-IN" sz="18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IN" sz="1800" dirty="0">
                <a:effectLst/>
                <a:latin typeface="Frank Ruhl Libre" panose="00000500000000000000" pitchFamily="2" charset="-79"/>
                <a:ea typeface="Times New Roman" panose="02020603050405020304" pitchFamily="18" charset="0"/>
                <a:cs typeface="Frank Ruhl Libre" panose="00000500000000000000" pitchFamily="2" charset="-79"/>
              </a:rPr>
              <a:t>Very Deep Convolutional Networks for Large-Scale Image Recognition</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Character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Automatic Visual Features for Writer Identification: A Deep Learning Approach</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Handwritten Character Recognition of South Indian Scripts: A Review</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 High Performance Domain Specific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Bangla character recognition based on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CNN implementation based on Bangla numeral character recognition</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Writer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writer identification using convolutional neural network activation features</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Writer identification using an HMM-based handwriting recognition system: To normalize the input or not</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Text-Independent Writer Identification Based on Scale Invariant Feature Transform</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p:txBody>
          <a:bodyPr/>
          <a:lstStyle/>
          <a:p>
            <a:r>
              <a:rPr lang="en-US" dirty="0">
                <a:latin typeface="Garamond" panose="02020404030301010803" pitchFamily="18" charset="0"/>
              </a:rPr>
              <a:t>Summary of Present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Lack of Work</a:t>
            </a:r>
          </a:p>
          <a:p>
            <a:r>
              <a:rPr lang="en-US" dirty="0">
                <a:latin typeface="Frank Ruhl Libre" panose="00000500000000000000" pitchFamily="2" charset="-79"/>
                <a:cs typeface="Frank Ruhl Libre" panose="00000500000000000000" pitchFamily="2" charset="-79"/>
              </a:rPr>
              <a:t>Adak et al.</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Summary of Adak et al.</a:t>
            </a:r>
          </a:p>
          <a:p>
            <a:r>
              <a:rPr lang="en-US" dirty="0">
                <a:latin typeface="Frank Ruhl Libre" panose="00000500000000000000" pitchFamily="2" charset="-79"/>
                <a:cs typeface="Frank Ruhl Libre" panose="00000500000000000000" pitchFamily="2" charset="-79"/>
              </a:rPr>
              <a:t>High intra-variable handwriting-based writer identification/verification</a:t>
            </a:r>
          </a:p>
          <a:p>
            <a:r>
              <a:rPr lang="en-US" dirty="0">
                <a:latin typeface="Frank Ruhl Libre" panose="00000500000000000000" pitchFamily="2" charset="-79"/>
                <a:cs typeface="Frank Ruhl Libre" panose="00000500000000000000" pitchFamily="2" charset="-79"/>
              </a:rPr>
              <a:t>Both handcrafted and auto-derived feature-based models are considered</a:t>
            </a: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2436-0191-4215-8794-3E7446DE5AF3}"/>
              </a:ext>
            </a:extLst>
          </p:cNvPr>
          <p:cNvSpPr>
            <a:spLocks noGrp="1"/>
          </p:cNvSpPr>
          <p:nvPr>
            <p:ph type="title"/>
          </p:nvPr>
        </p:nvSpPr>
        <p:spPr/>
        <p:txBody>
          <a:bodyPr/>
          <a:lstStyle/>
          <a:p>
            <a:r>
              <a:rPr lang="en-US" dirty="0">
                <a:latin typeface="Garamond" panose="02020404030301010803" pitchFamily="18" charset="0"/>
              </a:rPr>
              <a:t>Summary of Present Work: Adak et al.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A25DC9A-62BA-4694-B3AB-CC5E355497A0}"/>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2 Offline Bangla intra-variable handwriting databases from 2 different sets of 100 writers</a:t>
            </a:r>
          </a:p>
          <a:p>
            <a:pPr lvl="1"/>
            <a:r>
              <a:rPr lang="en-US" dirty="0">
                <a:latin typeface="Frank Ruhl Libre" panose="00000500000000000000" pitchFamily="2" charset="-79"/>
                <a:cs typeface="Frank Ruhl Libre" panose="00000500000000000000" pitchFamily="2" charset="-79"/>
              </a:rPr>
              <a:t>Controlled</a:t>
            </a:r>
          </a:p>
          <a:p>
            <a:pPr lvl="1"/>
            <a:r>
              <a:rPr lang="en-US" dirty="0">
                <a:latin typeface="Frank Ruhl Libre" panose="00000500000000000000" pitchFamily="2" charset="-79"/>
                <a:cs typeface="Frank Ruhl Libre" panose="00000500000000000000" pitchFamily="2" charset="-79"/>
              </a:rPr>
              <a:t>Uncontrolled</a:t>
            </a:r>
          </a:p>
          <a:p>
            <a:pPr lvl="1"/>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2 Primary Tasks</a:t>
            </a:r>
          </a:p>
          <a:p>
            <a:pPr lvl="1"/>
            <a:r>
              <a:rPr lang="en-US" dirty="0">
                <a:latin typeface="Frank Ruhl Libre" panose="00000500000000000000" pitchFamily="2" charset="-79"/>
                <a:cs typeface="Frank Ruhl Libre" panose="00000500000000000000" pitchFamily="2" charset="-79"/>
              </a:rPr>
              <a:t>Writer Identification: Multi-class Classification </a:t>
            </a:r>
          </a:p>
          <a:p>
            <a:pPr lvl="1"/>
            <a:r>
              <a:rPr lang="en-US" dirty="0">
                <a:latin typeface="Frank Ruhl Libre" panose="00000500000000000000" pitchFamily="2" charset="-79"/>
                <a:cs typeface="Frank Ruhl Libre" panose="00000500000000000000" pitchFamily="2" charset="-79"/>
              </a:rPr>
              <a:t>Writer Verification: Binary Classification </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9233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D986-15BD-47AA-A093-39C14BD2E700}"/>
              </a:ext>
            </a:extLst>
          </p:cNvPr>
          <p:cNvSpPr>
            <a:spLocks noGrp="1"/>
          </p:cNvSpPr>
          <p:nvPr>
            <p:ph type="title"/>
          </p:nvPr>
        </p:nvSpPr>
        <p:spPr/>
        <p:txBody>
          <a:bodyPr/>
          <a:lstStyle/>
          <a:p>
            <a:r>
              <a:rPr lang="en-US" dirty="0">
                <a:latin typeface="Garamond" panose="02020404030301010803" pitchFamily="18" charset="0"/>
              </a:rPr>
              <a:t>Summary of Present Work: Adak et al.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A4A83809-7AD3-401B-91A8-B38FDA02955B}"/>
              </a:ext>
            </a:extLst>
          </p:cNvPr>
          <p:cNvSpPr>
            <a:spLocks noGrp="1"/>
          </p:cNvSpPr>
          <p:nvPr>
            <p:ph idx="1"/>
          </p:nvPr>
        </p:nvSpPr>
        <p:spPr/>
        <p:txBody>
          <a:bodyPr>
            <a:normAutofit/>
          </a:bodyPr>
          <a:lstStyle/>
          <a:p>
            <a:pPr marL="0" indent="0">
              <a:buNone/>
            </a:pPr>
            <a:r>
              <a:rPr lang="en-US" b="1" dirty="0">
                <a:latin typeface="Frank Ruhl Libre" panose="00000500000000000000" pitchFamily="2" charset="-79"/>
                <a:cs typeface="Frank Ruhl Libre" panose="00000500000000000000" pitchFamily="2" charset="-79"/>
              </a:rPr>
              <a:t>Strategies</a:t>
            </a:r>
          </a:p>
          <a:p>
            <a:r>
              <a:rPr lang="en-US" dirty="0">
                <a:latin typeface="Frank Ruhl Libre" panose="00000500000000000000" pitchFamily="2" charset="-79"/>
                <a:cs typeface="Frank Ruhl Libre" panose="00000500000000000000" pitchFamily="2" charset="-79"/>
              </a:rPr>
              <a:t>Handcrafted Feature-Based Identification/Verification</a:t>
            </a:r>
          </a:p>
          <a:p>
            <a:r>
              <a:rPr lang="en-US" dirty="0">
                <a:latin typeface="Frank Ruhl Libre" panose="00000500000000000000" pitchFamily="2" charset="-79"/>
                <a:cs typeface="Frank Ruhl Libre" panose="00000500000000000000" pitchFamily="2" charset="-79"/>
              </a:rPr>
              <a:t>Auto-Derived Feature-Based Identification/Verification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39730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942</TotalTime>
  <Words>1343</Words>
  <Application>Microsoft Office PowerPoint</Application>
  <PresentationFormat>Widescreen</PresentationFormat>
  <Paragraphs>178</Paragraphs>
  <Slides>20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Frank Ruhl Hofshi</vt:lpstr>
      <vt:lpstr>Frank Ruhl Libre</vt:lpstr>
      <vt:lpstr>Garamond</vt:lpstr>
      <vt:lpstr>Times New Roman</vt:lpstr>
      <vt:lpstr>Office Theme</vt:lpstr>
      <vt:lpstr>Automated Handwriting Verification of Bengali Language with Deep Learning</vt:lpstr>
      <vt:lpstr>Motivation</vt:lpstr>
      <vt:lpstr>Software Used</vt:lpstr>
      <vt:lpstr>Hardware Used</vt:lpstr>
      <vt:lpstr>Significance of the Hardware</vt:lpstr>
      <vt:lpstr>Background</vt:lpstr>
      <vt:lpstr>Summary of Present Work</vt:lpstr>
      <vt:lpstr>Summary of Present Work: Adak et al.</vt:lpstr>
      <vt:lpstr>Summary of Present Work: Adak et al.</vt:lpstr>
      <vt:lpstr>Our Contribution to Present Work</vt:lpstr>
      <vt:lpstr>Collection of Data Set</vt:lpstr>
      <vt:lpstr>Preparation of Data Set</vt:lpstr>
      <vt:lpstr>About VGG16 Model</vt:lpstr>
      <vt:lpstr>Challenges of VGG16</vt:lpstr>
      <vt:lpstr>Architecture of VGG16 Model</vt:lpstr>
      <vt:lpstr>Architecture of VGG16 Model</vt:lpstr>
      <vt:lpstr>Feature Extraction</vt:lpstr>
      <vt:lpstr>Extracted Features</vt:lpstr>
      <vt:lpstr>What comes next</vt:lpstr>
      <vt:lpstr>Le 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270</cp:revision>
  <dcterms:created xsi:type="dcterms:W3CDTF">2021-03-24T18:08:06Z</dcterms:created>
  <dcterms:modified xsi:type="dcterms:W3CDTF">2021-03-28T15:31:22Z</dcterms:modified>
</cp:coreProperties>
</file>