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1"/>
  </p:notesMasterIdLst>
  <p:sldIdLst>
    <p:sldId id="256" r:id="rId2"/>
    <p:sldId id="257" r:id="rId3"/>
    <p:sldId id="265" r:id="rId4"/>
    <p:sldId id="260" r:id="rId5"/>
    <p:sldId id="266" r:id="rId6"/>
    <p:sldId id="258" r:id="rId7"/>
    <p:sldId id="259" r:id="rId8"/>
    <p:sldId id="281" r:id="rId9"/>
    <p:sldId id="282" r:id="rId10"/>
    <p:sldId id="283" r:id="rId11"/>
    <p:sldId id="261" r:id="rId12"/>
    <p:sldId id="267" r:id="rId13"/>
    <p:sldId id="262" r:id="rId14"/>
    <p:sldId id="268" r:id="rId15"/>
    <p:sldId id="278" r:id="rId16"/>
    <p:sldId id="279" r:id="rId17"/>
    <p:sldId id="270" r:id="rId18"/>
    <p:sldId id="28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1765" autoAdjust="0"/>
  </p:normalViewPr>
  <p:slideViewPr>
    <p:cSldViewPr snapToGrid="0">
      <p:cViewPr varScale="1">
        <p:scale>
          <a:sx n="75" d="100"/>
          <a:sy n="75" d="100"/>
        </p:scale>
        <p:origin x="8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Input: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224 x 224 RGB Images</a:t>
          </a:r>
          <a:endParaRPr lang="en-IN" b="1" dirty="0"/>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dirty="0"/>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Output: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Category (1000 in the ImageNet Database)</a:t>
          </a:r>
          <a:endParaRPr lang="en-IN" b="1" dirty="0"/>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Input: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224 x 224 RGB Images</a:t>
          </a:r>
          <a:endParaRPr lang="en-IN" b="1" dirty="0"/>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dirty="0"/>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Output: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Category (1000 in the ImageNet Database)</a:t>
          </a:r>
          <a:endParaRPr lang="en-IN" b="1" dirty="0"/>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Input: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224 x 224 RGB Images</a:t>
          </a:r>
          <a:endParaRPr lang="en-IN" sz="1200" b="1" kern="1200" dirty="0"/>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Output: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Category (1000 in the ImageNet Database)</a:t>
          </a:r>
          <a:endParaRPr lang="en-IN" sz="1200" b="1" kern="1200" dirty="0"/>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sz="1200" kern="1200" dirty="0"/>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Input: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224 x 224 RGB Images</a:t>
          </a:r>
          <a:endParaRPr lang="en-IN" sz="1200" b="1" kern="1200" dirty="0"/>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Output: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Category (1000 in the ImageNet Database)</a:t>
          </a:r>
          <a:endParaRPr lang="en-IN" sz="1200" b="1" kern="1200" dirty="0"/>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sz="1200" kern="1200" dirty="0"/>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data can be processed, it needs to be prepared.</a:t>
            </a:r>
          </a:p>
          <a:p>
            <a:r>
              <a:rPr lang="en-US" dirty="0"/>
              <a:t># The images were segmented into word sized images. Segmentation was done as a final year project by Mondal et al in 2020.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Lab,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However,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very big weights. The size of VGG16 trained ImageNet weights is 528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a:t>
            </a:r>
            <a:r>
              <a:rPr lang="en-IN" sz="1800">
                <a:effectLst/>
                <a:latin typeface="Times New Roman" panose="02020603050405020304" pitchFamily="18" charset="0"/>
                <a:ea typeface="Times New Roman" panose="02020603050405020304" pitchFamily="18" charset="0"/>
              </a:rPr>
              <a:t>model’s architecture.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630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28-03-2021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Hofshi" panose="00000500000000000000" pitchFamily="50" charset="-79"/>
                <a:cs typeface="Frank Ruhl Hofshi" panose="00000500000000000000" pitchFamily="50" charset="-79"/>
              </a:rPr>
              <a:t>Project by</a:t>
            </a:r>
          </a:p>
          <a:p>
            <a:r>
              <a:rPr lang="en-US" dirty="0">
                <a:latin typeface="Frank Ruhl Hofshi" panose="00000500000000000000" pitchFamily="50" charset="-79"/>
                <a:cs typeface="Frank Ruhl Hofshi" panose="00000500000000000000" pitchFamily="50" charset="-79"/>
              </a:rPr>
              <a:t>Souporno Ghosh</a:t>
            </a:r>
          </a:p>
          <a:p>
            <a:r>
              <a:rPr lang="en-US" dirty="0">
                <a:latin typeface="Frank Ruhl Hofshi" panose="00000500000000000000" pitchFamily="50" charset="-79"/>
                <a:cs typeface="Frank Ruhl Hofshi" panose="00000500000000000000" pitchFamily="50" charset="-79"/>
              </a:rPr>
              <a:t>Soumya </a:t>
            </a:r>
            <a:r>
              <a:rPr lang="en-US" dirty="0" err="1">
                <a:latin typeface="Frank Ruhl Hofshi" panose="00000500000000000000" pitchFamily="50" charset="-79"/>
                <a:cs typeface="Frank Ruhl Hofshi" panose="00000500000000000000" pitchFamily="50" charset="-79"/>
              </a:rPr>
              <a:t>Nasipuri</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Rahul Roy</a:t>
            </a:r>
          </a:p>
          <a:p>
            <a:r>
              <a:rPr lang="en-US" dirty="0" err="1">
                <a:latin typeface="Frank Ruhl Hofshi" panose="00000500000000000000" pitchFamily="50" charset="-79"/>
                <a:cs typeface="Frank Ruhl Hofshi" panose="00000500000000000000" pitchFamily="50" charset="-79"/>
              </a:rPr>
              <a:t>Sharanya</a:t>
            </a:r>
            <a:r>
              <a:rPr lang="en-US" dirty="0">
                <a:latin typeface="Frank Ruhl Hofshi" panose="00000500000000000000" pitchFamily="50" charset="-79"/>
                <a:cs typeface="Frank Ruhl Hofshi" panose="00000500000000000000" pitchFamily="50" charset="-79"/>
              </a:rPr>
              <a:t> </a:t>
            </a:r>
            <a:r>
              <a:rPr lang="en-US" dirty="0" err="1">
                <a:latin typeface="Frank Ruhl Hofshi" panose="00000500000000000000" pitchFamily="50" charset="-79"/>
                <a:cs typeface="Frank Ruhl Hofshi" panose="00000500000000000000" pitchFamily="50" charset="-79"/>
              </a:rPr>
              <a:t>Saha</a:t>
            </a:r>
            <a:endParaRPr lang="en-US" dirty="0">
              <a:latin typeface="Frank Ruhl Hofshi" panose="00000500000000000000" pitchFamily="50" charset="-79"/>
              <a:cs typeface="Frank Ruhl Hofshi" panose="00000500000000000000" pitchFamily="50" charset="-79"/>
            </a:endParaRPr>
          </a:p>
          <a:p>
            <a:r>
              <a:rPr lang="en-US" b="1" dirty="0">
                <a:latin typeface="Frank Ruhl Hofshi" panose="00000500000000000000" pitchFamily="50" charset="-79"/>
                <a:cs typeface="Frank Ruhl Hofshi" panose="00000500000000000000" pitchFamily="50" charset="-79"/>
              </a:rPr>
              <a:t>Under the Guidance of</a:t>
            </a:r>
          </a:p>
          <a:p>
            <a:r>
              <a:rPr lang="en-US" dirty="0">
                <a:latin typeface="Frank Ruhl Hofshi" panose="00000500000000000000" pitchFamily="50" charset="-79"/>
                <a:cs typeface="Frank Ruhl Hofshi" panose="00000500000000000000" pitchFamily="50" charset="-79"/>
              </a:rPr>
              <a:t>Prof. Jaya Paul</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Writer verification</a:t>
            </a:r>
          </a:p>
          <a:p>
            <a:r>
              <a:rPr lang="en-US" dirty="0">
                <a:latin typeface="Frank Ruhl Hofshi" panose="00000500000000000000" pitchFamily="50" charset="-79"/>
                <a:cs typeface="Frank Ruhl Hofshi" panose="00000500000000000000" pitchFamily="50" charset="-79"/>
              </a:rPr>
              <a:t>Percentage of Similarities with the author</a:t>
            </a:r>
          </a:p>
          <a:p>
            <a:r>
              <a:rPr lang="en-IN" dirty="0">
                <a:latin typeface="Frank Ruhl Hofshi" panose="00000500000000000000" pitchFamily="50" charset="-79"/>
                <a:cs typeface="Frank Ruhl Hofshi" panose="00000500000000000000" pitchFamily="50" charset="-79"/>
              </a:rPr>
              <a:t>Unique Dataset with 121 volunteers</a:t>
            </a:r>
          </a:p>
          <a:p>
            <a:endParaRPr lang="en-IN" dirty="0"/>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121 volunteers</a:t>
            </a:r>
          </a:p>
          <a:p>
            <a:r>
              <a:rPr lang="en-US" dirty="0">
                <a:latin typeface="Frank Ruhl Hofshi" panose="00000500000000000000" pitchFamily="50" charset="-79"/>
                <a:cs typeface="Frank Ruhl Hofshi" panose="00000500000000000000" pitchFamily="50" charset="-79"/>
              </a:rPr>
              <a:t>3 Language: English, Hindi, Bangla</a:t>
            </a:r>
          </a:p>
          <a:p>
            <a:r>
              <a:rPr lang="en-US" dirty="0">
                <a:latin typeface="Frank Ruhl Hofshi" panose="00000500000000000000" pitchFamily="50" charset="-79"/>
                <a:cs typeface="Frank Ruhl Hofshi" panose="00000500000000000000" pitchFamily="50" charset="-79"/>
              </a:rPr>
              <a:t>Handwritten Passage</a:t>
            </a:r>
          </a:p>
          <a:p>
            <a:r>
              <a:rPr lang="en-US" dirty="0">
                <a:latin typeface="Frank Ruhl Hofshi" panose="00000500000000000000" pitchFamily="50" charset="-79"/>
                <a:cs typeface="Frank Ruhl Hofshi" panose="00000500000000000000" pitchFamily="50" charset="-79"/>
              </a:rPr>
              <a:t>Passages scanned into images</a:t>
            </a:r>
          </a:p>
          <a:p>
            <a:r>
              <a:rPr lang="en-US" dirty="0">
                <a:latin typeface="Frank Ruhl Hofshi" panose="00000500000000000000" pitchFamily="50" charset="-79"/>
                <a:cs typeface="Frank Ruhl Hofshi" panose="00000500000000000000" pitchFamily="50" charset="-79"/>
              </a:rPr>
              <a:t>Bangla Text only in our project</a:t>
            </a:r>
          </a:p>
          <a:p>
            <a:endParaRPr lang="en-US" dirty="0"/>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Hofshi" panose="00000500000000000000" pitchFamily="50" charset="-79"/>
                <a:cs typeface="Frank Ruhl Hofshi" panose="00000500000000000000" pitchFamily="50" charset="-79"/>
              </a:rPr>
              <a:t>Data Segmented into Word-Sized Images</a:t>
            </a:r>
          </a:p>
          <a:p>
            <a:endParaRPr lang="en-US" dirty="0">
              <a:latin typeface="Frank Ruhl Hofshi" panose="00000500000000000000" pitchFamily="50" charset="-79"/>
              <a:cs typeface="Frank Ruhl Hofshi" panose="00000500000000000000" pitchFamily="50" charset="-79"/>
            </a:endParaRPr>
          </a:p>
          <a:p>
            <a:pPr marL="0" indent="0">
              <a:buNone/>
            </a:pPr>
            <a:r>
              <a:rPr lang="en-US" b="1" dirty="0">
                <a:latin typeface="Frank Ruhl Hofshi" panose="00000500000000000000" pitchFamily="50" charset="-79"/>
                <a:cs typeface="Frank Ruhl Hofshi" panose="00000500000000000000" pitchFamily="50" charset="-79"/>
              </a:rPr>
              <a:t>Folder </a:t>
            </a:r>
            <a:r>
              <a:rPr lang="en-IN" b="1" dirty="0">
                <a:latin typeface="Frank Ruhl Hofshi" panose="00000500000000000000" pitchFamily="50" charset="-79"/>
                <a:cs typeface="Frank Ruhl Hofshi" panose="00000500000000000000" pitchFamily="50" charset="-79"/>
              </a:rPr>
              <a:t>Organisation</a:t>
            </a:r>
          </a:p>
          <a:p>
            <a:pPr marL="0" indent="0">
              <a:buNone/>
            </a:pPr>
            <a:endParaRPr lang="en-US" b="1"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Each Dataset has 20 Folders</a:t>
            </a:r>
          </a:p>
          <a:p>
            <a:r>
              <a:rPr lang="en-US" dirty="0">
                <a:latin typeface="Frank Ruhl Hofshi" panose="00000500000000000000" pitchFamily="50" charset="-79"/>
                <a:cs typeface="Frank Ruhl Hofshi" panose="00000500000000000000" pitchFamily="50" charset="-79"/>
              </a:rPr>
              <a:t>Every Folder has Data for 2 Authors</a:t>
            </a:r>
          </a:p>
          <a:p>
            <a:r>
              <a:rPr lang="en-US" dirty="0">
                <a:latin typeface="Frank Ruhl Hofshi" panose="00000500000000000000" pitchFamily="50" charset="-79"/>
                <a:cs typeface="Frank Ruhl Hofshi" panose="00000500000000000000" pitchFamily="50" charset="-79"/>
              </a:rPr>
              <a:t>5 Sets of Data for Each Author Pair</a:t>
            </a:r>
          </a:p>
          <a:p>
            <a:r>
              <a:rPr lang="en-US" dirty="0">
                <a:latin typeface="Frank Ruhl Hofshi" panose="00000500000000000000" pitchFamily="50" charset="-79"/>
                <a:cs typeface="Frank Ruhl Hofshi" panose="00000500000000000000" pitchFamily="50" charset="-79"/>
              </a:rPr>
              <a:t>3 Training Sets and 2 Testing Sets</a:t>
            </a:r>
          </a:p>
          <a:p>
            <a:r>
              <a:rPr lang="en-US" dirty="0">
                <a:latin typeface="Frank Ruhl Hofshi" panose="00000500000000000000" pitchFamily="50" charset="-79"/>
                <a:cs typeface="Frank Ruhl Hofshi" panose="00000500000000000000" pitchFamily="50" charset="-79"/>
              </a:rPr>
              <a:t>Tag Image File Format</a:t>
            </a:r>
          </a:p>
          <a:p>
            <a:r>
              <a:rPr lang="en-US" dirty="0">
                <a:latin typeface="Frank Ruhl Hofshi" panose="00000500000000000000" pitchFamily="50" charset="-79"/>
                <a:cs typeface="Frank Ruhl Hofshi" panose="00000500000000000000" pitchFamily="50" charset="-79"/>
              </a:rPr>
              <a:t>Format: &lt;Author Code&gt;_&lt;Set Number&gt;_&lt;Image Number&gt;</a:t>
            </a:r>
          </a:p>
          <a:p>
            <a:r>
              <a:rPr lang="en-US" dirty="0">
                <a:latin typeface="Frank Ruhl Hofshi" panose="00000500000000000000" pitchFamily="50" charset="-79"/>
                <a:cs typeface="Frank Ruhl Hofshi" panose="00000500000000000000" pitchFamily="50" charset="-79"/>
              </a:rPr>
              <a:t>5 Data Sets in Total</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Hofshi" panose="00000500000000000000" pitchFamily="50" charset="-79"/>
                <a:cs typeface="Frank Ruhl Hofshi" panose="00000500000000000000" pitchFamily="50" charset="-79"/>
              </a:rPr>
              <a:t>Proposed by </a:t>
            </a:r>
            <a:r>
              <a:rPr lang="en-US" dirty="0" err="1">
                <a:latin typeface="Frank Ruhl Hofshi" panose="00000500000000000000" pitchFamily="50" charset="-79"/>
                <a:cs typeface="Frank Ruhl Hofshi" panose="00000500000000000000" pitchFamily="50" charset="-79"/>
              </a:rPr>
              <a:t>Simonyan</a:t>
            </a:r>
            <a:r>
              <a:rPr lang="en-US" dirty="0">
                <a:latin typeface="Frank Ruhl Hofshi" panose="00000500000000000000" pitchFamily="50" charset="-79"/>
                <a:cs typeface="Frank Ruhl Hofshi" panose="00000500000000000000" pitchFamily="50" charset="-79"/>
              </a:rPr>
              <a:t> and Zisserman in 2014</a:t>
            </a:r>
          </a:p>
          <a:p>
            <a:r>
              <a:rPr lang="en-US" dirty="0">
                <a:latin typeface="Frank Ruhl Hofshi" panose="00000500000000000000" pitchFamily="50" charset="-79"/>
                <a:cs typeface="Frank Ruhl Hofshi" panose="00000500000000000000" pitchFamily="50" charset="-79"/>
              </a:rPr>
              <a:t>92.7% accuracy with the ImageNet Database</a:t>
            </a:r>
          </a:p>
          <a:p>
            <a:r>
              <a:rPr lang="en-US" dirty="0">
                <a:latin typeface="Frank Ruhl Hofshi" panose="00000500000000000000" pitchFamily="50" charset="-79"/>
                <a:cs typeface="Frank Ruhl Hofshi" panose="00000500000000000000" pitchFamily="50" charset="-79"/>
              </a:rPr>
              <a:t>1</a:t>
            </a:r>
            <a:r>
              <a:rPr lang="en-US" baseline="30000" dirty="0">
                <a:latin typeface="Frank Ruhl Hofshi" panose="00000500000000000000" pitchFamily="50" charset="-79"/>
                <a:cs typeface="Frank Ruhl Hofshi" panose="00000500000000000000" pitchFamily="50" charset="-79"/>
              </a:rPr>
              <a:t>st</a:t>
            </a:r>
            <a:r>
              <a:rPr lang="en-US" dirty="0">
                <a:latin typeface="Frank Ruhl Hofshi" panose="00000500000000000000" pitchFamily="50" charset="-79"/>
                <a:cs typeface="Frank Ruhl Hofshi" panose="00000500000000000000" pitchFamily="50" charset="-79"/>
              </a:rPr>
              <a:t> and 2</a:t>
            </a:r>
            <a:r>
              <a:rPr lang="en-US" baseline="30000" dirty="0">
                <a:latin typeface="Frank Ruhl Hofshi" panose="00000500000000000000" pitchFamily="50" charset="-79"/>
                <a:cs typeface="Frank Ruhl Hofshi" panose="00000500000000000000" pitchFamily="50" charset="-79"/>
              </a:rPr>
              <a:t>nd</a:t>
            </a:r>
            <a:r>
              <a:rPr lang="en-US" dirty="0">
                <a:latin typeface="Frank Ruhl Hofshi" panose="00000500000000000000" pitchFamily="50" charset="-79"/>
                <a:cs typeface="Frank Ruhl Hofshi" panose="00000500000000000000" pitchFamily="50" charset="-79"/>
              </a:rPr>
              <a:t> place in ILSVRC 2014</a:t>
            </a:r>
          </a:p>
          <a:p>
            <a:r>
              <a:rPr lang="en-US" dirty="0">
                <a:latin typeface="Frank Ruhl Hofshi" panose="00000500000000000000" pitchFamily="50" charset="-79"/>
                <a:cs typeface="Frank Ruhl Hofshi" panose="00000500000000000000" pitchFamily="50" charset="-79"/>
              </a:rPr>
              <a:t>VGG = Visual Geometry Group </a:t>
            </a:r>
            <a:endParaRPr lang="en-IN" dirty="0">
              <a:latin typeface="Frank Ruhl Hofshi" panose="00000500000000000000" pitchFamily="50" charset="-79"/>
              <a:cs typeface="Frank Ruhl Hofshi" panose="00000500000000000000" pitchFamily="50" charset="-79"/>
            </a:endParaRPr>
          </a:p>
          <a:p>
            <a:r>
              <a:rPr lang="en-IN" dirty="0">
                <a:latin typeface="Frank Ruhl Hofshi" panose="00000500000000000000" pitchFamily="50" charset="-79"/>
                <a:cs typeface="Frank Ruhl Hofshi" panose="00000500000000000000" pitchFamily="50" charset="-79"/>
              </a:rPr>
              <a:t>16 Neural Network Layers </a:t>
            </a:r>
          </a:p>
          <a:p>
            <a:pPr lvl="1"/>
            <a:r>
              <a:rPr lang="en-IN" dirty="0">
                <a:latin typeface="Frank Ruhl Hofshi" panose="00000500000000000000" pitchFamily="50" charset="-79"/>
                <a:cs typeface="Frank Ruhl Hofshi" panose="00000500000000000000" pitchFamily="50" charset="-79"/>
              </a:rPr>
              <a:t>13 Convolutional Networks</a:t>
            </a:r>
          </a:p>
          <a:p>
            <a:pPr lvl="1"/>
            <a:r>
              <a:rPr lang="en-IN" dirty="0">
                <a:latin typeface="Frank Ruhl Hofshi" panose="00000500000000000000" pitchFamily="50" charset="-79"/>
                <a:cs typeface="Frank Ruhl Hofshi" panose="00000500000000000000" pitchFamily="50" charset="-79"/>
              </a:rPr>
              <a:t>3 Dense Networks</a:t>
            </a:r>
          </a:p>
          <a:p>
            <a:r>
              <a:rPr lang="en-IN" dirty="0">
                <a:latin typeface="Frank Ruhl Hofshi" panose="00000500000000000000" pitchFamily="50" charset="-79"/>
                <a:cs typeface="Frank Ruhl Hofshi" panose="00000500000000000000" pitchFamily="50"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Slow to Train</a:t>
            </a:r>
          </a:p>
          <a:p>
            <a:r>
              <a:rPr lang="en-US" dirty="0">
                <a:latin typeface="Frank Ruhl Hofshi" panose="00000500000000000000" pitchFamily="50" charset="-79"/>
                <a:cs typeface="Frank Ruhl Hofshi" panose="00000500000000000000" pitchFamily="50" charset="-79"/>
              </a:rPr>
              <a:t>Huge Weights</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4244401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02CECB3B-8336-4FE6-B4CE-C312AAD0F58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D8B0F8D-AAE5-4F60-A41D-93EC1E6ABB5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D4E6B0E-CFDA-4812-A9AF-D4830B79426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34B7AA53-A65D-427C-AF67-E094BBB0A8A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5942125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Hofshi" panose="00000500000000000000" pitchFamily="50" charset="-79"/>
                <a:cs typeface="Frank Ruhl Hofshi" panose="00000500000000000000" pitchFamily="50" charset="-79"/>
              </a:rPr>
              <a:t>Output:</a:t>
            </a:r>
          </a:p>
          <a:p>
            <a:pPr algn="ctr"/>
            <a:r>
              <a:rPr lang="en-US" sz="1200" b="1" dirty="0">
                <a:latin typeface="Frank Ruhl Hofshi" panose="00000500000000000000" pitchFamily="50" charset="-79"/>
                <a:cs typeface="Frank Ruhl Hofshi" panose="00000500000000000000" pitchFamily="50" charset="-79"/>
              </a:rPr>
              <a:t>Feature Matrix</a:t>
            </a:r>
            <a:endParaRPr lang="en-IN" sz="1200" b="1"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3"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4"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1" uiExpand="1">
        <p:bldSub>
          <a:bldDgm bld="one"/>
        </p:bldSub>
      </p:bldGraphic>
      <p:bldGraphic spid="7" grpId="2" uiExpand="1">
        <p:bldSub>
          <a:bldDgm bld="one"/>
        </p:bldSub>
      </p:bldGraphic>
      <p:bldGraphic spid="7" grpId="3" uiExpand="1">
        <p:bldSub>
          <a:bldDgm bld="one"/>
        </p:bldSub>
      </p:bldGraphic>
      <p:bldGraphic spid="7" grpId="4" uiExpand="1">
        <p:bldSub>
          <a:bldDgm bld="one"/>
        </p:bldSub>
      </p:bldGraphic>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Hofshi" panose="00000500000000000000" pitchFamily="50" charset="-79"/>
                <a:cs typeface="Frank Ruhl Hofshi" panose="00000500000000000000" pitchFamily="50" charset="-79"/>
              </a:rPr>
              <a:t>1 x 7 x 7 x 512</a:t>
            </a:r>
          </a:p>
          <a:p>
            <a:r>
              <a:rPr lang="en-US" dirty="0">
                <a:latin typeface="Frank Ruhl Hofshi" panose="00000500000000000000" pitchFamily="50" charset="-79"/>
                <a:cs typeface="Frank Ruhl Hofshi" panose="00000500000000000000" pitchFamily="50" charset="-79"/>
              </a:rPr>
              <a:t>Flattened</a:t>
            </a:r>
          </a:p>
          <a:p>
            <a:r>
              <a:rPr lang="en-IN" dirty="0">
                <a:effectLst/>
                <a:latin typeface="Frank Ruhl Hofshi" panose="00000500000000000000" pitchFamily="50" charset="-79"/>
                <a:ea typeface="Times New Roman" panose="02020603050405020304" pitchFamily="18" charset="0"/>
                <a:cs typeface="Frank Ruhl Hofshi" panose="00000500000000000000" pitchFamily="50" charset="-79"/>
              </a:rPr>
              <a:t>25088 x 1</a:t>
            </a:r>
            <a:r>
              <a:rPr lang="en-US" dirty="0">
                <a:latin typeface="Frank Ruhl Hofshi" panose="00000500000000000000" pitchFamily="50" charset="-79"/>
                <a:cs typeface="Frank Ruhl Hofshi" panose="00000500000000000000" pitchFamily="50" charset="-79"/>
              </a:rPr>
              <a:t> </a:t>
            </a:r>
          </a:p>
          <a:p>
            <a:endParaRPr lang="en-IN" dirty="0"/>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Loop through all the training and test sets to extract features</a:t>
            </a:r>
          </a:p>
          <a:p>
            <a:r>
              <a:rPr lang="en-US" dirty="0">
                <a:latin typeface="Frank Ruhl Hofshi" panose="00000500000000000000" pitchFamily="50" charset="-79"/>
                <a:cs typeface="Frank Ruhl Hofshi" panose="00000500000000000000" pitchFamily="50" charset="-79"/>
              </a:rPr>
              <a:t>Update the model</a:t>
            </a:r>
          </a:p>
          <a:p>
            <a:r>
              <a:rPr lang="en-US" dirty="0">
                <a:latin typeface="Frank Ruhl Hofshi" panose="00000500000000000000" pitchFamily="50" charset="-79"/>
                <a:cs typeface="Frank Ruhl Hofshi" panose="00000500000000000000" pitchFamily="50" charset="-79"/>
              </a:rPr>
              <a:t>Use training pair sets to train the model</a:t>
            </a:r>
          </a:p>
          <a:p>
            <a:r>
              <a:rPr lang="en-US" dirty="0">
                <a:latin typeface="Frank Ruhl Hofshi" panose="00000500000000000000" pitchFamily="50" charset="-79"/>
                <a:cs typeface="Frank Ruhl Hofshi" panose="00000500000000000000" pitchFamily="50" charset="-79"/>
              </a:rPr>
              <a:t>Measure accuracy with the testing pair sets</a:t>
            </a:r>
          </a:p>
          <a:p>
            <a:r>
              <a:rPr lang="en-US" dirty="0">
                <a:latin typeface="Frank Ruhl Hofshi" panose="00000500000000000000" pitchFamily="50" charset="-79"/>
                <a:cs typeface="Frank Ruhl Hofshi" panose="00000500000000000000" pitchFamily="50" charset="-79"/>
              </a:rPr>
              <a:t>Predict with an unknown Writer Pair</a:t>
            </a:r>
          </a:p>
          <a:p>
            <a:r>
              <a:rPr lang="en-US" dirty="0">
                <a:latin typeface="Frank Ruhl Hofshi" panose="00000500000000000000" pitchFamily="50" charset="-79"/>
                <a:cs typeface="Frank Ruhl Hofshi" panose="00000500000000000000" pitchFamily="50" charset="-79"/>
              </a:rPr>
              <a:t>Compare with other works</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Shortage of Research in Native Indian Language Recognition</a:t>
            </a:r>
          </a:p>
          <a:p>
            <a:r>
              <a:rPr lang="en-US" dirty="0">
                <a:latin typeface="Frank Ruhl Hofshi" panose="00000500000000000000" pitchFamily="50" charset="-79"/>
                <a:cs typeface="Frank Ruhl Hofshi" panose="00000500000000000000" pitchFamily="50" charset="-79"/>
              </a:rPr>
              <a:t>Authentication of Manuscripts</a:t>
            </a:r>
          </a:p>
          <a:p>
            <a:r>
              <a:rPr lang="en-US" dirty="0">
                <a:latin typeface="Frank Ruhl Hofshi" panose="00000500000000000000" pitchFamily="50" charset="-79"/>
                <a:cs typeface="Frank Ruhl Hofshi" panose="00000500000000000000" pitchFamily="50" charset="-79"/>
              </a:rPr>
              <a:t>Forensic Analysis and Law Enforcement</a:t>
            </a:r>
          </a:p>
          <a:p>
            <a:r>
              <a:rPr lang="en-US" dirty="0">
                <a:latin typeface="Frank Ruhl Hofshi" panose="00000500000000000000" pitchFamily="50" charset="-79"/>
                <a:cs typeface="Frank Ruhl Hofshi" panose="00000500000000000000" pitchFamily="50" charset="-79"/>
              </a:rPr>
              <a:t>Plagiarism Verification</a:t>
            </a: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lnSpcReduction="10000"/>
          </a:bodyPr>
          <a:lstStyle/>
          <a:p>
            <a:r>
              <a:rPr lang="en-US" dirty="0">
                <a:latin typeface="Frank Ruhl Hofshi" panose="00000500000000000000" pitchFamily="50" charset="-79"/>
                <a:cs typeface="Frank Ruhl Hofshi" panose="00000500000000000000" pitchFamily="50" charset="-79"/>
              </a:rPr>
              <a:t>Python 3.8</a:t>
            </a:r>
          </a:p>
          <a:p>
            <a:r>
              <a:rPr lang="en-US" dirty="0">
                <a:latin typeface="Frank Ruhl Hofshi" panose="00000500000000000000" pitchFamily="50" charset="-79"/>
                <a:cs typeface="Frank Ruhl Hofshi" panose="00000500000000000000" pitchFamily="50" charset="-79"/>
              </a:rPr>
              <a:t>TensorFlow 2.0</a:t>
            </a:r>
          </a:p>
          <a:p>
            <a:r>
              <a:rPr lang="en-US" dirty="0" err="1">
                <a:latin typeface="Frank Ruhl Hofshi" panose="00000500000000000000" pitchFamily="50" charset="-79"/>
                <a:cs typeface="Frank Ruhl Hofshi" panose="00000500000000000000" pitchFamily="50" charset="-79"/>
              </a:rPr>
              <a:t>Keras</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NumPy</a:t>
            </a:r>
          </a:p>
          <a:p>
            <a:r>
              <a:rPr lang="en-US" dirty="0">
                <a:latin typeface="Frank Ruhl Hofshi" panose="00000500000000000000" pitchFamily="50" charset="-79"/>
                <a:cs typeface="Frank Ruhl Hofshi" panose="00000500000000000000" pitchFamily="50" charset="-79"/>
              </a:rPr>
              <a:t>Pandas</a:t>
            </a:r>
          </a:p>
          <a:p>
            <a:r>
              <a:rPr lang="en-US" dirty="0">
                <a:latin typeface="Frank Ruhl Hofshi" panose="00000500000000000000" pitchFamily="50" charset="-79"/>
                <a:cs typeface="Frank Ruhl Hofshi" panose="00000500000000000000" pitchFamily="50" charset="-79"/>
              </a:rPr>
              <a:t>Mat Plot Lib</a:t>
            </a:r>
          </a:p>
          <a:p>
            <a:r>
              <a:rPr lang="en-US" dirty="0" err="1">
                <a:latin typeface="Frank Ruhl Hofshi" panose="00000500000000000000" pitchFamily="50" charset="-79"/>
                <a:cs typeface="Frank Ruhl Hofshi" panose="00000500000000000000" pitchFamily="50" charset="-79"/>
              </a:rPr>
              <a:t>PyPlot</a:t>
            </a:r>
            <a:endParaRPr lang="en-US" dirty="0">
              <a:latin typeface="Frank Ruhl Hofshi" panose="00000500000000000000" pitchFamily="50" charset="-79"/>
              <a:cs typeface="Frank Ruhl Hofshi" panose="00000500000000000000" pitchFamily="50" charset="-79"/>
            </a:endParaRPr>
          </a:p>
          <a:p>
            <a:r>
              <a:rPr lang="en-US" dirty="0" err="1">
                <a:latin typeface="Frank Ruhl Hofshi" panose="00000500000000000000" pitchFamily="50" charset="-79"/>
                <a:cs typeface="Frank Ruhl Hofshi" panose="00000500000000000000" pitchFamily="50" charset="-79"/>
              </a:rPr>
              <a:t>SeaBorn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VGG16</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Hofshi" panose="00000500000000000000" pitchFamily="50" charset="-79"/>
                <a:cs typeface="Frank Ruhl Hofshi" panose="00000500000000000000" pitchFamily="50" charset="-79"/>
              </a:rPr>
              <a:t>HP Pavilion with Intel i5 Quad-Core, Integrated Graphics Card, 8GB RAM</a:t>
            </a:r>
          </a:p>
          <a:p>
            <a:r>
              <a:rPr lang="en-IN" dirty="0">
                <a:latin typeface="Frank Ruhl Hofshi" panose="00000500000000000000" pitchFamily="50" charset="-79"/>
                <a:cs typeface="Frank Ruhl Hofshi" panose="00000500000000000000" pitchFamily="50" charset="-79"/>
              </a:rPr>
              <a:t>Dell G3 with 2.6GHz Hexa-Core Intel i7 Processor, Integrated Graphics Card, 8GB RAM</a:t>
            </a:r>
          </a:p>
          <a:p>
            <a:r>
              <a:rPr lang="en-IN" dirty="0">
                <a:latin typeface="Frank Ruhl Hofshi" panose="00000500000000000000" pitchFamily="50" charset="-79"/>
                <a:cs typeface="Frank Ruhl Hofshi" panose="00000500000000000000" pitchFamily="50" charset="-79"/>
              </a:rPr>
              <a:t>Asus </a:t>
            </a:r>
            <a:r>
              <a:rPr lang="en-IN" dirty="0" err="1">
                <a:latin typeface="Frank Ruhl Hofshi" panose="00000500000000000000" pitchFamily="50" charset="-79"/>
                <a:cs typeface="Frank Ruhl Hofshi" panose="00000500000000000000" pitchFamily="50" charset="-79"/>
              </a:rPr>
              <a:t>Vivibook</a:t>
            </a:r>
            <a:r>
              <a:rPr lang="en-IN" dirty="0">
                <a:latin typeface="Frank Ruhl Hofshi" panose="00000500000000000000" pitchFamily="50" charset="-79"/>
                <a:cs typeface="Frank Ruhl Hofshi" panose="00000500000000000000" pitchFamily="50" charset="-79"/>
              </a:rPr>
              <a:t> 2GHz Quad-Core AMD </a:t>
            </a:r>
            <a:r>
              <a:rPr lang="en-IN" dirty="0" err="1">
                <a:latin typeface="Frank Ruhl Hofshi" panose="00000500000000000000" pitchFamily="50" charset="-79"/>
                <a:cs typeface="Frank Ruhl Hofshi" panose="00000500000000000000" pitchFamily="50" charset="-79"/>
              </a:rPr>
              <a:t>Ryzen</a:t>
            </a:r>
            <a:r>
              <a:rPr lang="en-IN" dirty="0">
                <a:latin typeface="Frank Ruhl Hofshi" panose="00000500000000000000" pitchFamily="50" charset="-79"/>
                <a:cs typeface="Frank Ruhl Hofshi" panose="00000500000000000000" pitchFamily="50"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RAM and Processor for Processing Speed</a:t>
            </a:r>
          </a:p>
          <a:p>
            <a:r>
              <a:rPr lang="en-US" dirty="0">
                <a:latin typeface="Frank Ruhl Hofshi" panose="00000500000000000000" pitchFamily="50" charset="-79"/>
                <a:cs typeface="Frank Ruhl Hofshi" panose="00000500000000000000" pitchFamily="50" charset="-79"/>
              </a:rPr>
              <a:t>GPU Might Help!</a:t>
            </a:r>
          </a:p>
          <a:p>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Cloud Platforms is a great alternative!</a:t>
            </a:r>
          </a:p>
          <a:p>
            <a:endParaRPr lang="en-IN" dirty="0"/>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Hofshi" panose="00000500000000000000" pitchFamily="50" charset="-79"/>
                <a:cs typeface="Frank Ruhl Hofshi" panose="00000500000000000000" pitchFamily="50" charset="-79"/>
              </a:rPr>
              <a:t>Works on Image Recognition and CNN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ImageNet classification with deep Convolutional Neural Networks</a:t>
            </a:r>
            <a:endParaRPr lang="en-IN" sz="1800" dirty="0">
              <a:effectLst/>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IN" sz="1800" dirty="0">
                <a:effectLst/>
                <a:latin typeface="Frank Ruhl Hofshi" panose="00000500000000000000" pitchFamily="50" charset="-79"/>
                <a:ea typeface="Times New Roman" panose="02020603050405020304" pitchFamily="18" charset="0"/>
                <a:cs typeface="Frank Ruhl Hofshi" panose="00000500000000000000" pitchFamily="50" charset="-79"/>
              </a:rPr>
              <a:t>Very Deep Convolutional Networks for Large-Scale Image Recognition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Works on Character Recognition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Automatic Visual Features for Writer Identification: A Deep Learning Approach</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Handwritten Character Recognition of South Indian Scripts: A Review</a:t>
            </a:r>
            <a:endParaRPr lang="en-US" sz="1800" dirty="0">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A High Performance Domain Specific </a:t>
            </a:r>
            <a:r>
              <a:rPr lang="en-US" sz="1800" dirty="0" err="1">
                <a:effectLst/>
                <a:latin typeface="Frank Ruhl Hofshi" panose="00000500000000000000" pitchFamily="50" charset="-79"/>
                <a:ea typeface="Times New Roman" panose="02020603050405020304" pitchFamily="18" charset="0"/>
                <a:cs typeface="Frank Ruhl Hofshi" panose="00000500000000000000" pitchFamily="50" charset="-79"/>
              </a:rPr>
              <a:t>Ocr</a:t>
            </a:r>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 For Bangla Script</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Bangla character recognition based on </a:t>
            </a:r>
            <a:r>
              <a:rPr lang="en-US" sz="1800" dirty="0" err="1">
                <a:effectLst/>
                <a:latin typeface="Frank Ruhl Hofshi" panose="00000500000000000000" pitchFamily="50" charset="-79"/>
                <a:ea typeface="Times New Roman" panose="02020603050405020304" pitchFamily="18" charset="0"/>
                <a:cs typeface="Frank Ruhl Hofshi" panose="00000500000000000000" pitchFamily="50" charset="-79"/>
              </a:rPr>
              <a:t>Mobilenet</a:t>
            </a:r>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 v1 and Inception v3</a:t>
            </a:r>
            <a:endParaRPr lang="en-US" sz="1800" dirty="0">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CNN implementation based on Bangla numeral character recognition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Works on Writer Recognition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Offline writer identification using convolutional neural network activation features</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Writer identification using an HMM-based handwriting recognition system: To normalize the input or not</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Offline Text-Independent Writer Identification Based on Scale Invariant Feature Transform</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Lack of Work</a:t>
            </a:r>
          </a:p>
          <a:p>
            <a:r>
              <a:rPr lang="en-US" dirty="0">
                <a:latin typeface="Frank Ruhl Hofshi" panose="00000500000000000000" pitchFamily="50" charset="-79"/>
                <a:cs typeface="Frank Ruhl Hofshi" panose="00000500000000000000" pitchFamily="50" charset="-79"/>
              </a:rPr>
              <a:t>Adak et al.</a:t>
            </a:r>
          </a:p>
          <a:p>
            <a:endParaRPr lang="en-US" dirty="0">
              <a:latin typeface="Frank Ruhl Hofshi" panose="00000500000000000000" pitchFamily="50" charset="-79"/>
              <a:cs typeface="Frank Ruhl Hofshi" panose="00000500000000000000" pitchFamily="50" charset="-79"/>
            </a:endParaRPr>
          </a:p>
          <a:p>
            <a:pPr marL="0" indent="0">
              <a:buNone/>
            </a:pPr>
            <a:r>
              <a:rPr lang="en-US" b="1" dirty="0">
                <a:latin typeface="Frank Ruhl Hofshi" panose="00000500000000000000" pitchFamily="50" charset="-79"/>
                <a:cs typeface="Frank Ruhl Hofshi" panose="00000500000000000000" pitchFamily="50" charset="-79"/>
              </a:rPr>
              <a:t>Summary of Adak et al.</a:t>
            </a:r>
          </a:p>
          <a:p>
            <a:r>
              <a:rPr lang="en-US" dirty="0">
                <a:latin typeface="Frank Ruhl Hofshi" panose="00000500000000000000" pitchFamily="50" charset="-79"/>
                <a:cs typeface="Frank Ruhl Hofshi" panose="00000500000000000000" pitchFamily="50" charset="-79"/>
              </a:rPr>
              <a:t>High intra-variable handwriting-based writer identification/verification</a:t>
            </a:r>
          </a:p>
          <a:p>
            <a:r>
              <a:rPr lang="en-US" dirty="0">
                <a:latin typeface="Frank Ruhl Hofshi" panose="00000500000000000000" pitchFamily="50" charset="-79"/>
                <a:cs typeface="Frank Ruhl Hofshi" panose="00000500000000000000" pitchFamily="50" charset="-79"/>
              </a:rPr>
              <a:t>Both handcrafted and auto-derived feature-based models are considered</a:t>
            </a:r>
          </a:p>
          <a:p>
            <a:endParaRPr lang="en-US" dirty="0">
              <a:latin typeface="Frank Ruhl Hofshi" panose="00000500000000000000" pitchFamily="50" charset="-79"/>
              <a:cs typeface="Frank Ruhl Hofshi" panose="00000500000000000000" pitchFamily="50" charset="-79"/>
            </a:endParaRP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2 Offline Bangla intra-variable handwriting databases from 2 different sets of 100 writers</a:t>
            </a:r>
          </a:p>
          <a:p>
            <a:pPr lvl="1"/>
            <a:r>
              <a:rPr lang="en-US" dirty="0">
                <a:latin typeface="Frank Ruhl Hofshi" panose="00000500000000000000" pitchFamily="50" charset="-79"/>
                <a:cs typeface="Frank Ruhl Hofshi" panose="00000500000000000000" pitchFamily="50" charset="-79"/>
              </a:rPr>
              <a:t>Controlled</a:t>
            </a:r>
          </a:p>
          <a:p>
            <a:pPr lvl="1"/>
            <a:r>
              <a:rPr lang="en-US" dirty="0">
                <a:latin typeface="Frank Ruhl Hofshi" panose="00000500000000000000" pitchFamily="50" charset="-79"/>
                <a:cs typeface="Frank Ruhl Hofshi" panose="00000500000000000000" pitchFamily="50" charset="-79"/>
              </a:rPr>
              <a:t>Uncontrolled</a:t>
            </a:r>
          </a:p>
          <a:p>
            <a:pPr lvl="1"/>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2 Primary Tasks</a:t>
            </a:r>
          </a:p>
          <a:p>
            <a:pPr lvl="1"/>
            <a:r>
              <a:rPr lang="en-US" dirty="0">
                <a:latin typeface="Frank Ruhl Hofshi" panose="00000500000000000000" pitchFamily="50" charset="-79"/>
                <a:cs typeface="Frank Ruhl Hofshi" panose="00000500000000000000" pitchFamily="50" charset="-79"/>
              </a:rPr>
              <a:t>Writer Identification: Multi-class Classification </a:t>
            </a:r>
          </a:p>
          <a:p>
            <a:pPr lvl="1"/>
            <a:r>
              <a:rPr lang="en-US" dirty="0">
                <a:latin typeface="Frank Ruhl Hofshi" panose="00000500000000000000" pitchFamily="50" charset="-79"/>
                <a:cs typeface="Frank Ruhl Hofshi" panose="00000500000000000000" pitchFamily="50" charset="-79"/>
              </a:rPr>
              <a:t>Writer Verification: Binary Classification </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Hofshi" panose="00000500000000000000" pitchFamily="50" charset="-79"/>
                <a:cs typeface="Frank Ruhl Hofshi" panose="00000500000000000000" pitchFamily="50" charset="-79"/>
              </a:rPr>
              <a:t>Strategies</a:t>
            </a:r>
          </a:p>
          <a:p>
            <a:r>
              <a:rPr lang="en-US" dirty="0">
                <a:latin typeface="Frank Ruhl Hofshi" panose="00000500000000000000" pitchFamily="50" charset="-79"/>
                <a:cs typeface="Frank Ruhl Hofshi" panose="00000500000000000000" pitchFamily="50" charset="-79"/>
              </a:rPr>
              <a:t>Handcrafted Feature-Based Identification/Verification</a:t>
            </a:r>
          </a:p>
          <a:p>
            <a:r>
              <a:rPr lang="en-US" dirty="0">
                <a:latin typeface="Frank Ruhl Hofshi" panose="00000500000000000000" pitchFamily="50" charset="-79"/>
                <a:cs typeface="Frank Ruhl Hofshi" panose="00000500000000000000" pitchFamily="50" charset="-79"/>
              </a:rPr>
              <a:t>Auto-Derived Feature-Based Identification/Verification</a:t>
            </a: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796</TotalTime>
  <Words>1309</Words>
  <Application>Microsoft Office PowerPoint</Application>
  <PresentationFormat>Widescreen</PresentationFormat>
  <Paragraphs>175</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 Ruhl Hofshi</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Summary of Present Work: Adak et al.</vt:lpstr>
      <vt:lpstr>Summary of Present Work: Adak et al.</vt:lpstr>
      <vt:lpstr>Our Contribution to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171</cp:revision>
  <dcterms:created xsi:type="dcterms:W3CDTF">2021-03-24T18:08:06Z</dcterms:created>
  <dcterms:modified xsi:type="dcterms:W3CDTF">2021-03-28T12:36:24Z</dcterms:modified>
</cp:coreProperties>
</file>