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9"/>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96" r:id="rId16"/>
    <p:sldId id="262" r:id="rId17"/>
    <p:sldId id="295" r:id="rId18"/>
    <p:sldId id="268" r:id="rId19"/>
    <p:sldId id="290" r:id="rId20"/>
    <p:sldId id="279" r:id="rId21"/>
    <p:sldId id="270" r:id="rId22"/>
    <p:sldId id="294" r:id="rId23"/>
    <p:sldId id="280" r:id="rId24"/>
    <p:sldId id="263" r:id="rId25"/>
    <p:sldId id="292" r:id="rId26"/>
    <p:sldId id="293"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2" autoAdjust="0"/>
    <p:restoredTop sz="62199" autoAdjust="0"/>
  </p:normalViewPr>
  <p:slideViewPr>
    <p:cSldViewPr snapToGrid="0">
      <p:cViewPr varScale="1">
        <p:scale>
          <a:sx n="57" d="100"/>
          <a:sy n="57" d="100"/>
        </p:scale>
        <p:origin x="1430" y="48"/>
      </p:cViewPr>
      <p:guideLst/>
    </p:cSldViewPr>
  </p:slideViewPr>
  <p:outlineViewPr>
    <p:cViewPr>
      <p:scale>
        <a:sx n="33" d="100"/>
        <a:sy n="33" d="100"/>
      </p:scale>
      <p:origin x="0" y="-125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custLinFactNeighborY="-54">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ScaleY="100215" custLinFactX="-100000" custLinFactNeighborX="-100899" custLinFactNeighborY="-54">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301E78-9D88-413A-9E63-0A418F3FDA7C}" type="doc">
      <dgm:prSet loTypeId="urn:microsoft.com/office/officeart/2005/8/layout/process1" loCatId="process" qsTypeId="urn:microsoft.com/office/officeart/2005/8/quickstyle/simple1" qsCatId="simple" csTypeId="urn:microsoft.com/office/officeart/2005/8/colors/accent3_2" csCatId="accent3" phldr="1"/>
      <dgm:spPr/>
    </dgm:pt>
    <dgm:pt modelId="{6F26262C-3B11-4EDD-BFCC-705D34CB650C}">
      <dgm:prSet phldrT="[Text]" custT="1"/>
      <dgm:spPr>
        <a:solidFill>
          <a:schemeClr val="bg2">
            <a:lumMod val="1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Raw Tiff Images</a:t>
          </a:r>
        </a:p>
      </dgm:t>
    </dgm:pt>
    <dgm:pt modelId="{EEE759E7-F891-42E1-B177-3816F8C4ED44}" type="parTrans" cxnId="{5B206A2B-C787-4B96-BF09-FAD783D5ABE9}">
      <dgm:prSet/>
      <dgm:spPr/>
      <dgm:t>
        <a:bodyPr/>
        <a:lstStyle/>
        <a:p>
          <a:endParaRPr lang="en-IN"/>
        </a:p>
      </dgm:t>
    </dgm:pt>
    <dgm:pt modelId="{2541A299-355D-49FF-AD8B-084A413CE0BF}" type="sibTrans" cxnId="{5B206A2B-C787-4B96-BF09-FAD783D5ABE9}">
      <dgm:prSet/>
      <dgm:spPr/>
      <dgm:t>
        <a:bodyPr/>
        <a:lstStyle/>
        <a:p>
          <a:endParaRPr lang="en-IN"/>
        </a:p>
      </dgm:t>
    </dgm:pt>
    <dgm:pt modelId="{83CD00CD-F99C-470C-AD53-83777B118B9B}">
      <dgm:prSet phldrT="[Text]" custT="1"/>
      <dgm:spPr>
        <a:solidFill>
          <a:schemeClr val="bg2">
            <a:lumMod val="5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Normalisation</a:t>
          </a:r>
          <a:endParaRPr lang="en-IN" sz="1800" dirty="0">
            <a:latin typeface="Frank Ruhl Libre" panose="00000500000000000000" pitchFamily="2" charset="-79"/>
            <a:cs typeface="Frank Ruhl Libre" panose="00000500000000000000" pitchFamily="2" charset="-79"/>
          </a:endParaRPr>
        </a:p>
      </dgm:t>
    </dgm:pt>
    <dgm:pt modelId="{7A79AEBE-57A7-4F74-B2AE-A24EC1B2FE09}" type="parTrans" cxnId="{3BA6B986-DBE6-47AD-835E-682142B38BC7}">
      <dgm:prSet/>
      <dgm:spPr/>
      <dgm:t>
        <a:bodyPr/>
        <a:lstStyle/>
        <a:p>
          <a:endParaRPr lang="en-IN"/>
        </a:p>
      </dgm:t>
    </dgm:pt>
    <dgm:pt modelId="{6A6E6F89-5CB2-454D-B7F4-D68C21911F5D}" type="sibTrans" cxnId="{3BA6B986-DBE6-47AD-835E-682142B38BC7}">
      <dgm:prSet/>
      <dgm:spPr/>
      <dgm:t>
        <a:bodyPr/>
        <a:lstStyle/>
        <a:p>
          <a:endParaRPr lang="en-IN"/>
        </a:p>
      </dgm:t>
    </dgm:pt>
    <dgm:pt modelId="{203CDC8F-B6D4-4DB1-9981-A5D1ECC22911}">
      <dgm:prSet phldrT="[Text]" custT="1"/>
      <dgm:spPr>
        <a:solidFill>
          <a:schemeClr val="bg2">
            <a:lumMod val="50000"/>
          </a:schemeClr>
        </a:solidFill>
        <a:ln>
          <a:solidFill>
            <a:schemeClr val="tx1"/>
          </a:solidFill>
        </a:ln>
      </dgm:spPr>
      <dgm:t>
        <a:bodyPr/>
        <a:lstStyle/>
        <a:p>
          <a:r>
            <a:rPr lang="en-IN" sz="1800" dirty="0">
              <a:latin typeface="Frank Ruhl Libre" panose="00000500000000000000" pitchFamily="2" charset="-79"/>
              <a:cs typeface="Frank Ruhl Libre" panose="00000500000000000000" pitchFamily="2" charset="-79"/>
            </a:rPr>
            <a:t>Expansion of dimensions from 3D array to 2D array</a:t>
          </a:r>
        </a:p>
      </dgm:t>
    </dgm:pt>
    <dgm:pt modelId="{3CD7475B-37B4-404B-81E9-A1C64CF0F584}" type="parTrans" cxnId="{F40994E2-FD9C-45BF-8D09-F7337FC8CAC6}">
      <dgm:prSet/>
      <dgm:spPr/>
      <dgm:t>
        <a:bodyPr/>
        <a:lstStyle/>
        <a:p>
          <a:endParaRPr lang="en-IN"/>
        </a:p>
      </dgm:t>
    </dgm:pt>
    <dgm:pt modelId="{3FBA3F25-A64B-4BE8-AF43-9A6C6E9DA7FB}" type="sibTrans" cxnId="{F40994E2-FD9C-45BF-8D09-F7337FC8CAC6}">
      <dgm:prSet/>
      <dgm:spPr/>
      <dgm:t>
        <a:bodyPr/>
        <a:lstStyle/>
        <a:p>
          <a:endParaRPr lang="en-IN"/>
        </a:p>
      </dgm:t>
    </dgm:pt>
    <dgm:pt modelId="{5B40DB01-3F1B-4CCC-B8FF-5C01B04A0C77}">
      <dgm:prSet phldrT="[Text]" custT="1"/>
      <dgm:spPr>
        <a:solidFill>
          <a:schemeClr val="bg2">
            <a:lumMod val="50000"/>
          </a:schemeClr>
        </a:solidFill>
        <a:ln>
          <a:solidFill>
            <a:schemeClr val="tx1"/>
          </a:solidFill>
        </a:ln>
      </dgm:spPr>
      <dgm:t>
        <a:bodyPr/>
        <a:lstStyle/>
        <a:p>
          <a:r>
            <a:rPr lang="en-IN" sz="2400" dirty="0">
              <a:latin typeface="Frank Ruhl Libre" panose="00000500000000000000" pitchFamily="2" charset="-79"/>
              <a:cs typeface="Frank Ruhl Libre" panose="00000500000000000000" pitchFamily="2" charset="-79"/>
            </a:rPr>
            <a:t>Resizing</a:t>
          </a:r>
          <a:endParaRPr lang="en-IN" sz="1800" dirty="0">
            <a:latin typeface="Frank Ruhl Libre" panose="00000500000000000000" pitchFamily="2" charset="-79"/>
            <a:cs typeface="Frank Ruhl Libre" panose="00000500000000000000" pitchFamily="2" charset="-79"/>
          </a:endParaRPr>
        </a:p>
      </dgm:t>
    </dgm:pt>
    <dgm:pt modelId="{4B777E40-1FAE-439A-A7F2-484A8478193B}" type="parTrans" cxnId="{5859D19E-FCCB-4582-AEBC-0FF45D222571}">
      <dgm:prSet/>
      <dgm:spPr/>
      <dgm:t>
        <a:bodyPr/>
        <a:lstStyle/>
        <a:p>
          <a:endParaRPr lang="en-IN"/>
        </a:p>
      </dgm:t>
    </dgm:pt>
    <dgm:pt modelId="{26036FA2-FE3E-42B9-85B5-F5BEF970CF10}" type="sibTrans" cxnId="{5859D19E-FCCB-4582-AEBC-0FF45D222571}">
      <dgm:prSet/>
      <dgm:spPr/>
      <dgm:t>
        <a:bodyPr/>
        <a:lstStyle/>
        <a:p>
          <a:endParaRPr lang="en-IN"/>
        </a:p>
      </dgm:t>
    </dgm:pt>
    <dgm:pt modelId="{D2E7E420-AB7B-4ED9-B455-AA5366CB0930}">
      <dgm:prSet phldrT="[Text]" custT="1"/>
      <dgm:spPr>
        <a:solidFill>
          <a:schemeClr val="bg2">
            <a:lumMod val="10000"/>
          </a:schemeClr>
        </a:solidFill>
        <a:ln>
          <a:solidFill>
            <a:schemeClr val="tx1"/>
          </a:solidFill>
        </a:ln>
      </dgm:spPr>
      <dgm:t>
        <a:bodyPr/>
        <a:lstStyle/>
        <a:p>
          <a:r>
            <a:rPr lang="en-IN" sz="2000" dirty="0">
              <a:latin typeface="Frank Ruhl Libre" panose="00000500000000000000" pitchFamily="2" charset="-79"/>
              <a:cs typeface="Frank Ruhl Libre" panose="00000500000000000000" pitchFamily="2" charset="-79"/>
            </a:rPr>
            <a:t>224 </a:t>
          </a:r>
          <a:r>
            <a:rPr lang="en-IN" sz="2000">
              <a:latin typeface="Frank Ruhl Libre" panose="00000500000000000000" pitchFamily="2" charset="-79"/>
              <a:cs typeface="Frank Ruhl Libre" panose="00000500000000000000" pitchFamily="2" charset="-79"/>
            </a:rPr>
            <a:t>x 224 </a:t>
          </a:r>
          <a:r>
            <a:rPr lang="en-IN" sz="2000" dirty="0">
              <a:latin typeface="Frank Ruhl Libre" panose="00000500000000000000" pitchFamily="2" charset="-79"/>
              <a:cs typeface="Frank Ruhl Libre" panose="00000500000000000000" pitchFamily="2" charset="-79"/>
            </a:rPr>
            <a:t>RGB Image</a:t>
          </a:r>
        </a:p>
      </dgm:t>
    </dgm:pt>
    <dgm:pt modelId="{1D670FC0-F9D8-4AE5-AA0F-3F5E34DBA1A1}" type="sibTrans" cxnId="{38130618-48F1-4497-8503-5E64372E030B}">
      <dgm:prSet/>
      <dgm:spPr/>
      <dgm:t>
        <a:bodyPr/>
        <a:lstStyle/>
        <a:p>
          <a:endParaRPr lang="en-IN"/>
        </a:p>
      </dgm:t>
    </dgm:pt>
    <dgm:pt modelId="{ADD2B275-D655-4BE8-B3EC-DA38CDF19005}" type="parTrans" cxnId="{38130618-48F1-4497-8503-5E64372E030B}">
      <dgm:prSet/>
      <dgm:spPr/>
      <dgm:t>
        <a:bodyPr/>
        <a:lstStyle/>
        <a:p>
          <a:endParaRPr lang="en-IN"/>
        </a:p>
      </dgm:t>
    </dgm:pt>
    <dgm:pt modelId="{560001B6-A50D-4A3A-AA50-FF951BFD5EF4}" type="pres">
      <dgm:prSet presAssocID="{04301E78-9D88-413A-9E63-0A418F3FDA7C}" presName="Name0" presStyleCnt="0">
        <dgm:presLayoutVars>
          <dgm:dir/>
          <dgm:resizeHandles val="exact"/>
        </dgm:presLayoutVars>
      </dgm:prSet>
      <dgm:spPr/>
    </dgm:pt>
    <dgm:pt modelId="{8D39F71D-70C2-41F3-A074-201A632FF019}" type="pres">
      <dgm:prSet presAssocID="{6F26262C-3B11-4EDD-BFCC-705D34CB650C}" presName="node" presStyleLbl="node1" presStyleIdx="0" presStyleCnt="5" custScaleY="180266">
        <dgm:presLayoutVars>
          <dgm:bulletEnabled val="1"/>
        </dgm:presLayoutVars>
      </dgm:prSet>
      <dgm:spPr/>
    </dgm:pt>
    <dgm:pt modelId="{83CD4C3B-2D52-477D-9FAC-7CFCB8C2668B}" type="pres">
      <dgm:prSet presAssocID="{2541A299-355D-49FF-AD8B-084A413CE0BF}" presName="sibTrans" presStyleLbl="sibTrans2D1" presStyleIdx="0" presStyleCnt="4"/>
      <dgm:spPr/>
    </dgm:pt>
    <dgm:pt modelId="{3CF2DAC5-BA81-4814-83B5-845CB653E40B}" type="pres">
      <dgm:prSet presAssocID="{2541A299-355D-49FF-AD8B-084A413CE0BF}" presName="connectorText" presStyleLbl="sibTrans2D1" presStyleIdx="0" presStyleCnt="4"/>
      <dgm:spPr/>
    </dgm:pt>
    <dgm:pt modelId="{93639E22-A88A-4BC9-99C1-36A9D9F960B5}" type="pres">
      <dgm:prSet presAssocID="{83CD00CD-F99C-470C-AD53-83777B118B9B}" presName="node" presStyleLbl="node1" presStyleIdx="1" presStyleCnt="5" custScaleY="180266">
        <dgm:presLayoutVars>
          <dgm:bulletEnabled val="1"/>
        </dgm:presLayoutVars>
      </dgm:prSet>
      <dgm:spPr/>
    </dgm:pt>
    <dgm:pt modelId="{AFB16C15-36BC-49F3-9E0C-816E5F0E95D1}" type="pres">
      <dgm:prSet presAssocID="{6A6E6F89-5CB2-454D-B7F4-D68C21911F5D}" presName="sibTrans" presStyleLbl="sibTrans2D1" presStyleIdx="1" presStyleCnt="4"/>
      <dgm:spPr/>
    </dgm:pt>
    <dgm:pt modelId="{0AC887F7-930C-42DF-A944-240B85E73FB5}" type="pres">
      <dgm:prSet presAssocID="{6A6E6F89-5CB2-454D-B7F4-D68C21911F5D}" presName="connectorText" presStyleLbl="sibTrans2D1" presStyleIdx="1" presStyleCnt="4"/>
      <dgm:spPr/>
    </dgm:pt>
    <dgm:pt modelId="{8B400A85-D0D8-45AE-A4C2-F6D3E2AACFB4}" type="pres">
      <dgm:prSet presAssocID="{5B40DB01-3F1B-4CCC-B8FF-5C01B04A0C77}" presName="node" presStyleLbl="node1" presStyleIdx="2" presStyleCnt="5" custScaleY="180266">
        <dgm:presLayoutVars>
          <dgm:bulletEnabled val="1"/>
        </dgm:presLayoutVars>
      </dgm:prSet>
      <dgm:spPr/>
    </dgm:pt>
    <dgm:pt modelId="{01E5DCC6-093E-4096-8DC3-325AF9829412}" type="pres">
      <dgm:prSet presAssocID="{26036FA2-FE3E-42B9-85B5-F5BEF970CF10}" presName="sibTrans" presStyleLbl="sibTrans2D1" presStyleIdx="2" presStyleCnt="4"/>
      <dgm:spPr/>
    </dgm:pt>
    <dgm:pt modelId="{EE1C2EC5-B11E-483D-A935-73350507AEDA}" type="pres">
      <dgm:prSet presAssocID="{26036FA2-FE3E-42B9-85B5-F5BEF970CF10}" presName="connectorText" presStyleLbl="sibTrans2D1" presStyleIdx="2" presStyleCnt="4"/>
      <dgm:spPr/>
    </dgm:pt>
    <dgm:pt modelId="{FBD43B6F-9D2F-48C8-BB26-D5ECE430BEA5}" type="pres">
      <dgm:prSet presAssocID="{203CDC8F-B6D4-4DB1-9981-A5D1ECC22911}" presName="node" presStyleLbl="node1" presStyleIdx="3" presStyleCnt="5" custScaleY="180266">
        <dgm:presLayoutVars>
          <dgm:bulletEnabled val="1"/>
        </dgm:presLayoutVars>
      </dgm:prSet>
      <dgm:spPr/>
    </dgm:pt>
    <dgm:pt modelId="{8D308BC2-5FCD-4B99-B4A5-FD989C4E5ABA}" type="pres">
      <dgm:prSet presAssocID="{3FBA3F25-A64B-4BE8-AF43-9A6C6E9DA7FB}" presName="sibTrans" presStyleLbl="sibTrans2D1" presStyleIdx="3" presStyleCnt="4"/>
      <dgm:spPr/>
    </dgm:pt>
    <dgm:pt modelId="{4A859896-CA5F-4BB7-96C3-521D19554421}" type="pres">
      <dgm:prSet presAssocID="{3FBA3F25-A64B-4BE8-AF43-9A6C6E9DA7FB}" presName="connectorText" presStyleLbl="sibTrans2D1" presStyleIdx="3" presStyleCnt="4"/>
      <dgm:spPr/>
    </dgm:pt>
    <dgm:pt modelId="{EB418920-7118-46EB-B44E-DEF18D07DB66}" type="pres">
      <dgm:prSet presAssocID="{D2E7E420-AB7B-4ED9-B455-AA5366CB0930}" presName="node" presStyleLbl="node1" presStyleIdx="4" presStyleCnt="5" custScaleY="180266">
        <dgm:presLayoutVars>
          <dgm:bulletEnabled val="1"/>
        </dgm:presLayoutVars>
      </dgm:prSet>
      <dgm:spPr/>
    </dgm:pt>
  </dgm:ptLst>
  <dgm:cxnLst>
    <dgm:cxn modelId="{A5488D0F-A048-4608-9792-01F7D1BB7D73}" type="presOf" srcId="{6A6E6F89-5CB2-454D-B7F4-D68C21911F5D}" destId="{AFB16C15-36BC-49F3-9E0C-816E5F0E95D1}" srcOrd="0" destOrd="0" presId="urn:microsoft.com/office/officeart/2005/8/layout/process1"/>
    <dgm:cxn modelId="{38130618-48F1-4497-8503-5E64372E030B}" srcId="{04301E78-9D88-413A-9E63-0A418F3FDA7C}" destId="{D2E7E420-AB7B-4ED9-B455-AA5366CB0930}" srcOrd="4" destOrd="0" parTransId="{ADD2B275-D655-4BE8-B3EC-DA38CDF19005}" sibTransId="{1D670FC0-F9D8-4AE5-AA0F-3F5E34DBA1A1}"/>
    <dgm:cxn modelId="{546F151D-039B-4B45-99CB-E719D2A7C82B}" type="presOf" srcId="{D2E7E420-AB7B-4ED9-B455-AA5366CB0930}" destId="{EB418920-7118-46EB-B44E-DEF18D07DB66}" srcOrd="0" destOrd="0" presId="urn:microsoft.com/office/officeart/2005/8/layout/process1"/>
    <dgm:cxn modelId="{CAB28C2A-669C-4C33-8A32-88A503254F7E}" type="presOf" srcId="{3FBA3F25-A64B-4BE8-AF43-9A6C6E9DA7FB}" destId="{4A859896-CA5F-4BB7-96C3-521D19554421}" srcOrd="1" destOrd="0" presId="urn:microsoft.com/office/officeart/2005/8/layout/process1"/>
    <dgm:cxn modelId="{581B9D2A-DA46-42D9-BF89-6EAABA1FC29F}" type="presOf" srcId="{04301E78-9D88-413A-9E63-0A418F3FDA7C}" destId="{560001B6-A50D-4A3A-AA50-FF951BFD5EF4}" srcOrd="0" destOrd="0" presId="urn:microsoft.com/office/officeart/2005/8/layout/process1"/>
    <dgm:cxn modelId="{5B206A2B-C787-4B96-BF09-FAD783D5ABE9}" srcId="{04301E78-9D88-413A-9E63-0A418F3FDA7C}" destId="{6F26262C-3B11-4EDD-BFCC-705D34CB650C}" srcOrd="0" destOrd="0" parTransId="{EEE759E7-F891-42E1-B177-3816F8C4ED44}" sibTransId="{2541A299-355D-49FF-AD8B-084A413CE0BF}"/>
    <dgm:cxn modelId="{57F1E732-6005-4032-9065-06702D628DFF}" type="presOf" srcId="{203CDC8F-B6D4-4DB1-9981-A5D1ECC22911}" destId="{FBD43B6F-9D2F-48C8-BB26-D5ECE430BEA5}" srcOrd="0" destOrd="0" presId="urn:microsoft.com/office/officeart/2005/8/layout/process1"/>
    <dgm:cxn modelId="{A7C58D46-45A9-46C1-A69F-278BAB62C105}" type="presOf" srcId="{26036FA2-FE3E-42B9-85B5-F5BEF970CF10}" destId="{EE1C2EC5-B11E-483D-A935-73350507AEDA}" srcOrd="1" destOrd="0" presId="urn:microsoft.com/office/officeart/2005/8/layout/process1"/>
    <dgm:cxn modelId="{6E6FAD6A-F2CE-452D-AF7D-41F0863FA517}" type="presOf" srcId="{2541A299-355D-49FF-AD8B-084A413CE0BF}" destId="{3CF2DAC5-BA81-4814-83B5-845CB653E40B}" srcOrd="1" destOrd="0" presId="urn:microsoft.com/office/officeart/2005/8/layout/process1"/>
    <dgm:cxn modelId="{D7A58E50-9433-4DD7-8E50-E486156ECBB9}" type="presOf" srcId="{83CD00CD-F99C-470C-AD53-83777B118B9B}" destId="{93639E22-A88A-4BC9-99C1-36A9D9F960B5}" srcOrd="0" destOrd="0" presId="urn:microsoft.com/office/officeart/2005/8/layout/process1"/>
    <dgm:cxn modelId="{B3BB3155-7A6F-429A-B5E0-D2F8E5217356}" type="presOf" srcId="{2541A299-355D-49FF-AD8B-084A413CE0BF}" destId="{83CD4C3B-2D52-477D-9FAC-7CFCB8C2668B}" srcOrd="0" destOrd="0" presId="urn:microsoft.com/office/officeart/2005/8/layout/process1"/>
    <dgm:cxn modelId="{3BA6B986-DBE6-47AD-835E-682142B38BC7}" srcId="{04301E78-9D88-413A-9E63-0A418F3FDA7C}" destId="{83CD00CD-F99C-470C-AD53-83777B118B9B}" srcOrd="1" destOrd="0" parTransId="{7A79AEBE-57A7-4F74-B2AE-A24EC1B2FE09}" sibTransId="{6A6E6F89-5CB2-454D-B7F4-D68C21911F5D}"/>
    <dgm:cxn modelId="{0973E288-0612-4A63-8253-EB9A55A0E57C}" type="presOf" srcId="{6F26262C-3B11-4EDD-BFCC-705D34CB650C}" destId="{8D39F71D-70C2-41F3-A074-201A632FF019}" srcOrd="0" destOrd="0" presId="urn:microsoft.com/office/officeart/2005/8/layout/process1"/>
    <dgm:cxn modelId="{53391599-E3C0-4BD8-A1DC-59C1C884B0CD}" type="presOf" srcId="{3FBA3F25-A64B-4BE8-AF43-9A6C6E9DA7FB}" destId="{8D308BC2-5FCD-4B99-B4A5-FD989C4E5ABA}" srcOrd="0" destOrd="0" presId="urn:microsoft.com/office/officeart/2005/8/layout/process1"/>
    <dgm:cxn modelId="{5859D19E-FCCB-4582-AEBC-0FF45D222571}" srcId="{04301E78-9D88-413A-9E63-0A418F3FDA7C}" destId="{5B40DB01-3F1B-4CCC-B8FF-5C01B04A0C77}" srcOrd="2" destOrd="0" parTransId="{4B777E40-1FAE-439A-A7F2-484A8478193B}" sibTransId="{26036FA2-FE3E-42B9-85B5-F5BEF970CF10}"/>
    <dgm:cxn modelId="{1F33B4C5-FD13-4F5C-97B5-4923121F871E}" type="presOf" srcId="{5B40DB01-3F1B-4CCC-B8FF-5C01B04A0C77}" destId="{8B400A85-D0D8-45AE-A4C2-F6D3E2AACFB4}" srcOrd="0" destOrd="0" presId="urn:microsoft.com/office/officeart/2005/8/layout/process1"/>
    <dgm:cxn modelId="{CC92CFCC-CEBC-4AA9-A665-6D6FA6CEA9E8}" type="presOf" srcId="{26036FA2-FE3E-42B9-85B5-F5BEF970CF10}" destId="{01E5DCC6-093E-4096-8DC3-325AF9829412}" srcOrd="0" destOrd="0" presId="urn:microsoft.com/office/officeart/2005/8/layout/process1"/>
    <dgm:cxn modelId="{66A325DC-7041-4545-B758-14AFCA07D770}" type="presOf" srcId="{6A6E6F89-5CB2-454D-B7F4-D68C21911F5D}" destId="{0AC887F7-930C-42DF-A944-240B85E73FB5}" srcOrd="1" destOrd="0" presId="urn:microsoft.com/office/officeart/2005/8/layout/process1"/>
    <dgm:cxn modelId="{F40994E2-FD9C-45BF-8D09-F7337FC8CAC6}" srcId="{04301E78-9D88-413A-9E63-0A418F3FDA7C}" destId="{203CDC8F-B6D4-4DB1-9981-A5D1ECC22911}" srcOrd="3" destOrd="0" parTransId="{3CD7475B-37B4-404B-81E9-A1C64CF0F584}" sibTransId="{3FBA3F25-A64B-4BE8-AF43-9A6C6E9DA7FB}"/>
    <dgm:cxn modelId="{B5F8E576-F335-40EC-85BF-A02069FCF3A5}" type="presParOf" srcId="{560001B6-A50D-4A3A-AA50-FF951BFD5EF4}" destId="{8D39F71D-70C2-41F3-A074-201A632FF019}" srcOrd="0" destOrd="0" presId="urn:microsoft.com/office/officeart/2005/8/layout/process1"/>
    <dgm:cxn modelId="{B81F951C-1A63-4D43-971A-3BB384DB7C14}" type="presParOf" srcId="{560001B6-A50D-4A3A-AA50-FF951BFD5EF4}" destId="{83CD4C3B-2D52-477D-9FAC-7CFCB8C2668B}" srcOrd="1" destOrd="0" presId="urn:microsoft.com/office/officeart/2005/8/layout/process1"/>
    <dgm:cxn modelId="{AD815AE1-8599-497C-9878-FDD510598445}" type="presParOf" srcId="{83CD4C3B-2D52-477D-9FAC-7CFCB8C2668B}" destId="{3CF2DAC5-BA81-4814-83B5-845CB653E40B}" srcOrd="0" destOrd="0" presId="urn:microsoft.com/office/officeart/2005/8/layout/process1"/>
    <dgm:cxn modelId="{679954FD-491A-4726-9EE8-447A11B756F8}" type="presParOf" srcId="{560001B6-A50D-4A3A-AA50-FF951BFD5EF4}" destId="{93639E22-A88A-4BC9-99C1-36A9D9F960B5}" srcOrd="2" destOrd="0" presId="urn:microsoft.com/office/officeart/2005/8/layout/process1"/>
    <dgm:cxn modelId="{205CB566-1DF0-486C-B1D0-D8FE34885185}" type="presParOf" srcId="{560001B6-A50D-4A3A-AA50-FF951BFD5EF4}" destId="{AFB16C15-36BC-49F3-9E0C-816E5F0E95D1}" srcOrd="3" destOrd="0" presId="urn:microsoft.com/office/officeart/2005/8/layout/process1"/>
    <dgm:cxn modelId="{70BB78A2-2944-429E-8AE9-00DF2E69843B}" type="presParOf" srcId="{AFB16C15-36BC-49F3-9E0C-816E5F0E95D1}" destId="{0AC887F7-930C-42DF-A944-240B85E73FB5}" srcOrd="0" destOrd="0" presId="urn:microsoft.com/office/officeart/2005/8/layout/process1"/>
    <dgm:cxn modelId="{3553C1B7-4212-46F4-BCF5-76CEA05870F6}" type="presParOf" srcId="{560001B6-A50D-4A3A-AA50-FF951BFD5EF4}" destId="{8B400A85-D0D8-45AE-A4C2-F6D3E2AACFB4}" srcOrd="4" destOrd="0" presId="urn:microsoft.com/office/officeart/2005/8/layout/process1"/>
    <dgm:cxn modelId="{DDFFEC55-98D0-4185-B470-E4619F62B035}" type="presParOf" srcId="{560001B6-A50D-4A3A-AA50-FF951BFD5EF4}" destId="{01E5DCC6-093E-4096-8DC3-325AF9829412}" srcOrd="5" destOrd="0" presId="urn:microsoft.com/office/officeart/2005/8/layout/process1"/>
    <dgm:cxn modelId="{CABEDE99-1231-4E46-A8A6-25B1F7FCAD14}" type="presParOf" srcId="{01E5DCC6-093E-4096-8DC3-325AF9829412}" destId="{EE1C2EC5-B11E-483D-A935-73350507AEDA}" srcOrd="0" destOrd="0" presId="urn:microsoft.com/office/officeart/2005/8/layout/process1"/>
    <dgm:cxn modelId="{BD172C57-10DC-47BB-827F-2B4EA380DB46}" type="presParOf" srcId="{560001B6-A50D-4A3A-AA50-FF951BFD5EF4}" destId="{FBD43B6F-9D2F-48C8-BB26-D5ECE430BEA5}" srcOrd="6" destOrd="0" presId="urn:microsoft.com/office/officeart/2005/8/layout/process1"/>
    <dgm:cxn modelId="{C5E9E193-1C1B-4696-BDE6-91362A7CBD9F}" type="presParOf" srcId="{560001B6-A50D-4A3A-AA50-FF951BFD5EF4}" destId="{8D308BC2-5FCD-4B99-B4A5-FD989C4E5ABA}" srcOrd="7" destOrd="0" presId="urn:microsoft.com/office/officeart/2005/8/layout/process1"/>
    <dgm:cxn modelId="{A2A5ACB8-7C04-480E-90C6-C4C016F05CE2}" type="presParOf" srcId="{8D308BC2-5FCD-4B99-B4A5-FD989C4E5ABA}" destId="{4A859896-CA5F-4BB7-96C3-521D19554421}" srcOrd="0" destOrd="0" presId="urn:microsoft.com/office/officeart/2005/8/layout/process1"/>
    <dgm:cxn modelId="{EE8E1249-0CF4-4BFB-B770-02BB04D6B87D}" type="presParOf" srcId="{560001B6-A50D-4A3A-AA50-FF951BFD5EF4}" destId="{EB418920-7118-46EB-B44E-DEF18D07DB6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446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04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2590"/>
          <a:ext cx="1118052" cy="1744277"/>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7169"/>
        <a:ext cx="1008894" cy="1635119"/>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F71D-70C2-41F3-A074-201A632FF019}">
      <dsp:nvSpPr>
        <dsp:cNvPr id="0" name=""/>
        <dsp:cNvSpPr/>
      </dsp:nvSpPr>
      <dsp:spPr>
        <a:xfrm>
          <a:off x="10264"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Raw Tiff Images</a:t>
          </a:r>
        </a:p>
      </dsp:txBody>
      <dsp:txXfrm>
        <a:off x="56838" y="789909"/>
        <a:ext cx="1497014" cy="2771519"/>
      </dsp:txXfrm>
    </dsp:sp>
    <dsp:sp modelId="{83CD4C3B-2D52-477D-9FAC-7CFCB8C2668B}">
      <dsp:nvSpPr>
        <dsp:cNvPr id="0" name=""/>
        <dsp:cNvSpPr/>
      </dsp:nvSpPr>
      <dsp:spPr>
        <a:xfrm>
          <a:off x="1759442"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9442" y="2057360"/>
        <a:ext cx="235980" cy="236616"/>
      </dsp:txXfrm>
    </dsp:sp>
    <dsp:sp modelId="{93639E22-A88A-4BC9-99C1-36A9D9F960B5}">
      <dsp:nvSpPr>
        <dsp:cNvPr id="0" name=""/>
        <dsp:cNvSpPr/>
      </dsp:nvSpPr>
      <dsp:spPr>
        <a:xfrm>
          <a:off x="2236491"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Normalisation</a:t>
          </a:r>
          <a:endParaRPr lang="en-IN" sz="1800" kern="1200" dirty="0">
            <a:latin typeface="Frank Ruhl Libre" panose="00000500000000000000" pitchFamily="2" charset="-79"/>
            <a:cs typeface="Frank Ruhl Libre" panose="00000500000000000000" pitchFamily="2" charset="-79"/>
          </a:endParaRPr>
        </a:p>
      </dsp:txBody>
      <dsp:txXfrm>
        <a:off x="2283065" y="789909"/>
        <a:ext cx="1497014" cy="2771519"/>
      </dsp:txXfrm>
    </dsp:sp>
    <dsp:sp modelId="{AFB16C15-36BC-49F3-9E0C-816E5F0E95D1}">
      <dsp:nvSpPr>
        <dsp:cNvPr id="0" name=""/>
        <dsp:cNvSpPr/>
      </dsp:nvSpPr>
      <dsp:spPr>
        <a:xfrm>
          <a:off x="3985670"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5670" y="2057360"/>
        <a:ext cx="235980" cy="236616"/>
      </dsp:txXfrm>
    </dsp:sp>
    <dsp:sp modelId="{8B400A85-D0D8-45AE-A4C2-F6D3E2AACFB4}">
      <dsp:nvSpPr>
        <dsp:cNvPr id="0" name=""/>
        <dsp:cNvSpPr/>
      </dsp:nvSpPr>
      <dsp:spPr>
        <a:xfrm>
          <a:off x="4462718"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Frank Ruhl Libre" panose="00000500000000000000" pitchFamily="2" charset="-79"/>
              <a:cs typeface="Frank Ruhl Libre" panose="00000500000000000000" pitchFamily="2" charset="-79"/>
            </a:rPr>
            <a:t>Resizing</a:t>
          </a:r>
          <a:endParaRPr lang="en-IN" sz="1800" kern="1200" dirty="0">
            <a:latin typeface="Frank Ruhl Libre" panose="00000500000000000000" pitchFamily="2" charset="-79"/>
            <a:cs typeface="Frank Ruhl Libre" panose="00000500000000000000" pitchFamily="2" charset="-79"/>
          </a:endParaRPr>
        </a:p>
      </dsp:txBody>
      <dsp:txXfrm>
        <a:off x="4509292" y="789909"/>
        <a:ext cx="1497014" cy="2771519"/>
      </dsp:txXfrm>
    </dsp:sp>
    <dsp:sp modelId="{01E5DCC6-093E-4096-8DC3-325AF9829412}">
      <dsp:nvSpPr>
        <dsp:cNvPr id="0" name=""/>
        <dsp:cNvSpPr/>
      </dsp:nvSpPr>
      <dsp:spPr>
        <a:xfrm>
          <a:off x="6211897"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1897" y="2057360"/>
        <a:ext cx="235980" cy="236616"/>
      </dsp:txXfrm>
    </dsp:sp>
    <dsp:sp modelId="{FBD43B6F-9D2F-48C8-BB26-D5ECE430BEA5}">
      <dsp:nvSpPr>
        <dsp:cNvPr id="0" name=""/>
        <dsp:cNvSpPr/>
      </dsp:nvSpPr>
      <dsp:spPr>
        <a:xfrm>
          <a:off x="6688946"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Frank Ruhl Libre" panose="00000500000000000000" pitchFamily="2" charset="-79"/>
              <a:cs typeface="Frank Ruhl Libre" panose="00000500000000000000" pitchFamily="2" charset="-79"/>
            </a:rPr>
            <a:t>Expansion of dimensions from 3D array to 2D array</a:t>
          </a:r>
        </a:p>
      </dsp:txBody>
      <dsp:txXfrm>
        <a:off x="6735520" y="789909"/>
        <a:ext cx="1497014" cy="2771519"/>
      </dsp:txXfrm>
    </dsp:sp>
    <dsp:sp modelId="{8D308BC2-5FCD-4B99-B4A5-FD989C4E5ABA}">
      <dsp:nvSpPr>
        <dsp:cNvPr id="0" name=""/>
        <dsp:cNvSpPr/>
      </dsp:nvSpPr>
      <dsp:spPr>
        <a:xfrm>
          <a:off x="8438124"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38124" y="2057360"/>
        <a:ext cx="235980" cy="236616"/>
      </dsp:txXfrm>
    </dsp:sp>
    <dsp:sp modelId="{EB418920-7118-46EB-B44E-DEF18D07DB66}">
      <dsp:nvSpPr>
        <dsp:cNvPr id="0" name=""/>
        <dsp:cNvSpPr/>
      </dsp:nvSpPr>
      <dsp:spPr>
        <a:xfrm>
          <a:off x="8915173"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Frank Ruhl Libre" panose="00000500000000000000" pitchFamily="2" charset="-79"/>
              <a:cs typeface="Frank Ruhl Libre" panose="00000500000000000000" pitchFamily="2" charset="-79"/>
            </a:rPr>
            <a:t>224 </a:t>
          </a:r>
          <a:r>
            <a:rPr lang="en-IN" sz="2000" kern="1200">
              <a:latin typeface="Frank Ruhl Libre" panose="00000500000000000000" pitchFamily="2" charset="-79"/>
              <a:cs typeface="Frank Ruhl Libre" panose="00000500000000000000" pitchFamily="2" charset="-79"/>
            </a:rPr>
            <a:t>x 224 </a:t>
          </a:r>
          <a:r>
            <a:rPr lang="en-IN" sz="2000" kern="1200" dirty="0">
              <a:latin typeface="Frank Ruhl Libre" panose="00000500000000000000" pitchFamily="2" charset="-79"/>
              <a:cs typeface="Frank Ruhl Libre" panose="00000500000000000000" pitchFamily="2" charset="-79"/>
            </a:rPr>
            <a:t>RGB Image</a:t>
          </a:r>
        </a:p>
      </dsp:txBody>
      <dsp:txXfrm>
        <a:off x="8961747" y="789909"/>
        <a:ext cx="1497014" cy="27715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07-05-2021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image-net.org/challenges/LSVRC/inde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what approach we should take to recognize the writer from the handwriting, we decided to survey related articles.</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a:t>
            </a:r>
          </a:p>
          <a:p>
            <a:r>
              <a:rPr lang="en-US" dirty="0"/>
              <a:t>-Additionally, we </a:t>
            </a:r>
            <a:r>
              <a:rPr lang="en-US" dirty="0" err="1"/>
              <a:t>refered</a:t>
            </a:r>
            <a:r>
              <a:rPr lang="en-US" dirty="0"/>
              <a:t> the original article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Rehman et all, which is about Arabic Character Recognition.</a:t>
            </a:r>
          </a:p>
          <a:p>
            <a:r>
              <a:rPr lang="en-US" dirty="0"/>
              <a:t>-we also referred to John et al, which is about south Indian script recognition.</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classification, Hidden Markov Model (HMM) was used.</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attempted author recognition with Convolutional Neural Network.</a:t>
            </a:r>
          </a:p>
          <a:p>
            <a:r>
              <a:rPr lang="en-US" dirty="0"/>
              <a:t>-</a:t>
            </a:r>
            <a:r>
              <a:rPr lang="en-US" dirty="0" err="1"/>
              <a:t>Schlapbache</a:t>
            </a:r>
            <a:r>
              <a:rPr lang="en-US" dirty="0"/>
              <a:t>  et al.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attempted writer identification on English and Chinese languages</a:t>
            </a:r>
          </a:p>
          <a:p>
            <a:endParaRPr lang="en-US" dirty="0"/>
          </a:p>
          <a:p>
            <a:r>
              <a:rPr lang="en-US" dirty="0"/>
              <a:t>While the works are different from what we are trying achieve, they help us find an appropriate way to approach our problem. </a:t>
            </a:r>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VGG16 because it has certain benefits over other models.</a:t>
            </a:r>
          </a:p>
          <a:p>
            <a:r>
              <a:rPr lang="en-US" dirty="0"/>
              <a:t># VGG16 has very high accuracy. As mentioned earlier, </a:t>
            </a:r>
            <a:r>
              <a:rPr lang="en-IN" sz="1200" dirty="0">
                <a:effectLst/>
                <a:latin typeface="Times New Roman" panose="02020603050405020304" pitchFamily="18" charset="0"/>
              </a:rPr>
              <a:t>i</a:t>
            </a:r>
            <a:r>
              <a:rPr lang="en-IN" sz="1200" dirty="0">
                <a:effectLst/>
                <a:latin typeface="Times New Roman" panose="02020603050405020304" pitchFamily="18" charset="0"/>
                <a:ea typeface="Times New Roman" panose="02020603050405020304" pitchFamily="18" charset="0"/>
              </a:rPr>
              <a:t>t has 92.7% accuracy on top 5 accuracy tests with the </a:t>
            </a:r>
            <a:r>
              <a:rPr lang="en-IN" sz="1800" b="0" i="0" u="none" dirty="0">
                <a:solidFill>
                  <a:schemeClr val="tx1"/>
                </a:solidFill>
                <a:effectLst/>
                <a:latin typeface="Helvetica" panose="020B0604020202020204" pitchFamily="34" charset="0"/>
              </a:rPr>
              <a:t>ILSVRC</a:t>
            </a:r>
            <a:r>
              <a:rPr lang="en-IN" sz="1800" b="0" i="0" u="none" dirty="0">
                <a:solidFill>
                  <a:srgbClr val="333333"/>
                </a:solidFill>
                <a:effectLst/>
                <a:latin typeface="Helvetica" panose="020B0604020202020204" pitchFamily="34" charset="0"/>
              </a:rPr>
              <a:t> </a:t>
            </a:r>
            <a:r>
              <a:rPr lang="en-IN" sz="1200" b="0" i="0" u="none" dirty="0">
                <a:solidFill>
                  <a:srgbClr val="333333"/>
                </a:solidFill>
                <a:effectLst/>
                <a:latin typeface="Times New Roman" panose="02020603050405020304" pitchFamily="18" charset="0"/>
              </a:rPr>
              <a:t>subset of </a:t>
            </a:r>
            <a:r>
              <a:rPr lang="en-IN" sz="1200" dirty="0" err="1">
                <a:effectLst/>
                <a:latin typeface="Times New Roman" panose="02020603050405020304" pitchFamily="18" charset="0"/>
                <a:ea typeface="Times New Roman" panose="02020603050405020304" pitchFamily="18" charset="0"/>
              </a:rPr>
              <a:t>Imagenet</a:t>
            </a:r>
            <a:r>
              <a:rPr lang="en-IN" sz="1200" dirty="0">
                <a:effectLst/>
                <a:latin typeface="Times New Roman" panose="02020603050405020304" pitchFamily="18" charset="0"/>
                <a:ea typeface="Times New Roman" panose="02020603050405020304" pitchFamily="18" charset="0"/>
              </a:rPr>
              <a:t> database.</a:t>
            </a:r>
          </a:p>
          <a:p>
            <a:r>
              <a:rPr lang="en-IN" sz="1200" dirty="0">
                <a:effectLst/>
                <a:latin typeface="Times New Roman" panose="02020603050405020304" pitchFamily="18" charset="0"/>
              </a:rPr>
              <a:t># VGG16 has a uniform layer structure. Its simplicity and uniformity makes it easier to customise for handwriting recognition.</a:t>
            </a:r>
          </a:p>
          <a:p>
            <a:r>
              <a:rPr lang="en-IN" sz="1200" dirty="0">
                <a:effectLst/>
                <a:latin typeface="Times New Roman" panose="02020603050405020304" pitchFamily="18" charset="0"/>
              </a:rPr>
              <a:t># VGG16 is also a highly popular algorithm. It is a go-to model for image recognition problems, including handwriting recognition.</a:t>
            </a:r>
          </a:p>
          <a:p>
            <a:r>
              <a:rPr lang="en-IN" sz="1200" dirty="0">
                <a:effectLst/>
                <a:latin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135618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VGG16 model’s high accuracy, simplicity and popularity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 It is for the same reason that it took more than 2 hours to extract features for handwriting recognition on our laptops that lack a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I would have handed over the control to Soumya, but he is absent due to medical reasons. He will be discussing more on </a:t>
            </a:r>
            <a:r>
              <a:rPr lang="en-IN" sz="1200" dirty="0">
                <a:effectLst/>
                <a:latin typeface="Times New Roman" panose="02020603050405020304" pitchFamily="18" charset="0"/>
                <a:ea typeface="Times New Roman" panose="02020603050405020304" pitchFamily="18" charset="0"/>
              </a:rPr>
              <a:t>the model’s architecture, extracting features and what we will have to do after this on a later date. Thank you for sitting down with us and listening to our presentation.</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21</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23</a:t>
            </a:fld>
            <a:endParaRPr lang="en-IN"/>
          </a:p>
        </p:txBody>
      </p:sp>
    </p:spTree>
    <p:extLst>
      <p:ext uri="{BB962C8B-B14F-4D97-AF65-F5344CB8AC3E}">
        <p14:creationId xmlns:p14="http://schemas.microsoft.com/office/powerpoint/2010/main" val="2103486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24</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works which we are referring.</a:t>
            </a:r>
            <a:endParaRPr lang="en-US" dirty="0"/>
          </a:p>
          <a:p>
            <a:endParaRPr lang="en-US" dirty="0"/>
          </a:p>
          <a:p>
            <a:r>
              <a:rPr lang="en-US" dirty="0"/>
              <a:t>#As mentioned earlier, the work done in the field of Bangla character recognition is very limited. For reference and guidance, we looked into the works bellow in a tabular form.</a:t>
            </a:r>
          </a:p>
          <a:p>
            <a:endParaRPr lang="en-US" dirty="0"/>
          </a:p>
          <a:p>
            <a:r>
              <a:rPr lang="en-US" dirty="0"/>
              <a:t>#As it is visible that, these are the authors we took reference of and these are the models they have used,</a:t>
            </a:r>
            <a:r>
              <a:rPr lang="en-US" baseline="0" dirty="0"/>
              <a:t> </a:t>
            </a:r>
            <a:r>
              <a:rPr lang="en-US" baseline="0" dirty="0" err="1"/>
              <a:t>Cristlein</a:t>
            </a:r>
            <a:r>
              <a:rPr lang="en-US" baseline="0" dirty="0"/>
              <a:t> et al., </a:t>
            </a:r>
            <a:r>
              <a:rPr lang="en-US" baseline="0" dirty="0" err="1"/>
              <a:t>Schlapbach</a:t>
            </a:r>
            <a:r>
              <a:rPr lang="en-US" baseline="0" dirty="0"/>
              <a:t> et al., and Wu et al. have worked on Identification of Authors and only Adak et al. have worked on verification of Author, but the scope of our project was verification, so we are using the VGG16 model as used by Adak et al and try to improvise it.</a:t>
            </a:r>
            <a:br>
              <a:rPr lang="en-US" dirty="0"/>
            </a:br>
            <a:br>
              <a:rPr lang="en-US" dirty="0"/>
            </a:br>
            <a:r>
              <a:rPr lang="en-US" b="1" dirty="0"/>
              <a:t>CNN</a:t>
            </a:r>
            <a:r>
              <a:rPr lang="en-US" dirty="0"/>
              <a:t>:</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Convolutional Neural Network also</a:t>
            </a:r>
            <a:r>
              <a:rPr lang="en-US" sz="1200" b="1" i="0" kern="1200" baseline="0" dirty="0">
                <a:solidFill>
                  <a:schemeClr val="tx1"/>
                </a:solidFill>
                <a:effectLst/>
                <a:latin typeface="+mn-lt"/>
                <a:ea typeface="+mn-ea"/>
                <a:cs typeface="+mn-cs"/>
              </a:rPr>
              <a:t> known as </a:t>
            </a:r>
            <a:r>
              <a:rPr lang="en-US" sz="1200" b="1"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 Deep Learning algorithm which can take in an input image, assign importance to various aspects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objects in the image and be able to differentiate one from the other. Pattern recognition, age detection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Super vector</a:t>
            </a:r>
            <a:r>
              <a:rPr lang="en-US" sz="1200" b="0" i="0" kern="1200" dirty="0">
                <a:solidFill>
                  <a:schemeClr val="tx1"/>
                </a:solidFill>
                <a:effectLst/>
                <a:latin typeface="+mn-lt"/>
                <a:ea typeface="+mn-ea"/>
                <a:cs typeface="+mn-cs"/>
              </a:rPr>
              <a:t>: Used</a:t>
            </a:r>
            <a:r>
              <a:rPr lang="en-US" sz="1200" b="0" i="0" kern="1200" baseline="0" dirty="0">
                <a:solidFill>
                  <a:schemeClr val="tx1"/>
                </a:solidFill>
                <a:effectLst/>
                <a:latin typeface="+mn-lt"/>
                <a:ea typeface="+mn-ea"/>
                <a:cs typeface="+mn-cs"/>
              </a:rPr>
              <a:t> for</a:t>
            </a:r>
            <a:r>
              <a:rPr lang="en-US" dirty="0"/>
              <a:t> more large-scale image categorization. Super vector encoding methods have obtained the state of-the-art performance in several tasks.</a:t>
            </a:r>
            <a:r>
              <a:rPr lang="en-US" baseline="0" dirty="0"/>
              <a:t> </a:t>
            </a:r>
            <a:r>
              <a:rPr lang="en-US" dirty="0"/>
              <a:t>super vector encoding helps</a:t>
            </a:r>
            <a:r>
              <a:rPr lang="en-US" baseline="0" dirty="0"/>
              <a:t> us </a:t>
            </a:r>
            <a:r>
              <a:rPr lang="en-US" dirty="0"/>
              <a:t>to achieve the powerful performance on computer vision task.</a:t>
            </a:r>
          </a:p>
          <a:p>
            <a:endParaRPr lang="en-US" dirty="0"/>
          </a:p>
          <a:p>
            <a:r>
              <a:rPr lang="en-IN" sz="1200" b="1" dirty="0">
                <a:latin typeface="Frank Ruhl Libre" panose="00000500000000000000" pitchFamily="2" charset="-79"/>
                <a:cs typeface="Frank Ruhl Libre" panose="00000500000000000000" pitchFamily="2" charset="-79"/>
              </a:rPr>
              <a:t>Hidden Markov Model</a:t>
            </a:r>
            <a:r>
              <a:rPr lang="en-IN" sz="1200" b="0" dirty="0">
                <a:latin typeface="Frank Ruhl Libre" panose="00000500000000000000" pitchFamily="2" charset="-79"/>
                <a:cs typeface="Frank Ruhl Libre" panose="00000500000000000000" pitchFamily="2" charset="-79"/>
              </a:rPr>
              <a:t>:</a:t>
            </a:r>
            <a:r>
              <a:rPr lang="en-IN" sz="1200" b="1" dirty="0">
                <a:latin typeface="Frank Ruhl Libre" panose="00000500000000000000" pitchFamily="2" charset="-79"/>
                <a:cs typeface="Frank Ruhl Libre" panose="00000500000000000000" pitchFamily="2" charset="-79"/>
              </a:rPr>
              <a:t> </a:t>
            </a:r>
            <a:r>
              <a:rPr lang="en-IN" sz="1200" b="0" dirty="0">
                <a:latin typeface="Frank Ruhl Libre" panose="00000500000000000000" pitchFamily="2" charset="-79"/>
                <a:cs typeface="Frank Ruhl Libre" panose="00000500000000000000" pitchFamily="2" charset="-79"/>
              </a:rPr>
              <a:t>It</a:t>
            </a:r>
            <a:r>
              <a:rPr lang="en-IN" sz="1200" b="0" baseline="0" dirty="0">
                <a:latin typeface="Frank Ruhl Libre" panose="00000500000000000000" pitchFamily="2" charset="-79"/>
                <a:cs typeface="Frank Ruhl Libre" panose="00000500000000000000" pitchFamily="2" charset="-79"/>
              </a:rPr>
              <a:t> is a combination of Markov chain and a set of observed variables. Used in image processing or natural language processing. Here from the object we can identify the probability of occurring a event (bays theorem). *Transition matrix *observed variables. </a:t>
            </a: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Transfer Learning</a:t>
            </a:r>
            <a:r>
              <a:rPr lang="en-IN" sz="1200" b="0" baseline="0" dirty="0">
                <a:latin typeface="Frank Ruhl Libre" panose="00000500000000000000" pitchFamily="2" charset="-79"/>
                <a:cs typeface="Frank Ruhl Libre" panose="00000500000000000000" pitchFamily="2" charset="-79"/>
              </a:rPr>
              <a:t>: we are borrowing the weights from a previous model, which was trained using a very big data set and by improvising on that model we are going to produce good results on our new task, which contains smaller dataset.</a:t>
            </a:r>
          </a:p>
          <a:p>
            <a:endParaRPr lang="en-IN" sz="1200" b="0" baseline="0" dirty="0">
              <a:latin typeface="Frank Ruhl Libre" panose="00000500000000000000" pitchFamily="2" charset="-79"/>
              <a:cs typeface="Frank Ruhl Libre" panose="00000500000000000000" pitchFamily="2" charset="-79"/>
            </a:endParaRPr>
          </a:p>
          <a:p>
            <a:r>
              <a:rPr lang="en-US" sz="1200" b="1" i="0" kern="1200" dirty="0">
                <a:solidFill>
                  <a:schemeClr val="tx1"/>
                </a:solidFill>
                <a:effectLst/>
                <a:latin typeface="+mn-lt"/>
                <a:ea typeface="+mn-ea"/>
                <a:cs typeface="+mn-cs"/>
              </a:rPr>
              <a:t>SIFT descriptor(SDS)</a:t>
            </a:r>
            <a:r>
              <a:rPr lang="en-US" sz="1200" b="0" i="0" kern="1200" dirty="0">
                <a:solidFill>
                  <a:schemeClr val="tx1"/>
                </a:solidFill>
                <a:effectLst/>
                <a:latin typeface="+mn-lt"/>
                <a:ea typeface="+mn-ea"/>
                <a:cs typeface="+mn-cs"/>
              </a:rPr>
              <a:t> is a 3-D spatial histogram of the image gradients in characterizing the appearance of a </a:t>
            </a:r>
            <a:r>
              <a:rPr lang="en-US" sz="1200" b="0" i="0" kern="1200" dirty="0" err="1">
                <a:solidFill>
                  <a:schemeClr val="tx1"/>
                </a:solidFill>
                <a:effectLst/>
                <a:latin typeface="+mn-lt"/>
                <a:ea typeface="+mn-ea"/>
                <a:cs typeface="+mn-cs"/>
              </a:rPr>
              <a:t>keypoint</a:t>
            </a:r>
            <a:r>
              <a:rPr lang="en-US" sz="1200" b="0" i="0" kern="1200" dirty="0">
                <a:solidFill>
                  <a:schemeClr val="tx1"/>
                </a:solidFill>
                <a:effectLst/>
                <a:latin typeface="+mn-lt"/>
                <a:ea typeface="+mn-ea"/>
                <a:cs typeface="+mn-cs"/>
              </a:rPr>
              <a:t>. The gradient at each pixel is regarded as a sample of a three-dimensional elementary feature vector, formed by the pixel location and the gradient orientation.</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SOH</a:t>
            </a:r>
            <a:r>
              <a:rPr lang="en-US" sz="1200" b="0" i="0" kern="1200" baseline="0" dirty="0">
                <a:solidFill>
                  <a:schemeClr val="tx1"/>
                </a:solidFill>
                <a:effectLst/>
                <a:latin typeface="+mn-lt"/>
                <a:ea typeface="+mn-ea"/>
                <a:cs typeface="+mn-cs"/>
              </a:rPr>
              <a:t>: Scale and orientation histogram</a:t>
            </a:r>
          </a:p>
          <a:p>
            <a:r>
              <a:rPr lang="en-US" dirty="0"/>
              <a:t>Wu et</a:t>
            </a:r>
            <a:r>
              <a:rPr lang="en-US" baseline="0" dirty="0"/>
              <a:t> al. </a:t>
            </a:r>
            <a:r>
              <a:rPr lang="en-US" dirty="0"/>
              <a:t>method for automatic offline text-independent writer identification based on SIFT, in which two SIFT features, i.e. SDS and SOH, are extracted from handwriting images to characterize the writer’s individuality</a:t>
            </a:r>
            <a:endParaRPr lang="en-IN" sz="1200" b="1" baseline="0" dirty="0">
              <a:latin typeface="Frank Ruhl Libre" panose="00000500000000000000" pitchFamily="2" charset="-79"/>
              <a:cs typeface="Frank Ruhl Libre" panose="00000500000000000000" pitchFamily="2" charset="-79"/>
            </a:endParaRP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VGG16</a:t>
            </a:r>
            <a:r>
              <a:rPr lang="en-IN" sz="1200" b="0" baseline="0" dirty="0">
                <a:latin typeface="Frank Ruhl Libre" panose="00000500000000000000" pitchFamily="2" charset="-79"/>
                <a:cs typeface="Frank Ruhl Libre" panose="00000500000000000000" pitchFamily="2" charset="-79"/>
              </a:rPr>
              <a:t>: (</a:t>
            </a:r>
            <a:r>
              <a:rPr lang="en-IN" sz="1200" b="0" i="0" kern="1200" dirty="0">
                <a:solidFill>
                  <a:schemeClr val="tx1"/>
                </a:solidFill>
                <a:effectLst/>
                <a:latin typeface="+mn-lt"/>
                <a:ea typeface="+mn-ea"/>
                <a:cs typeface="+mn-cs"/>
              </a:rPr>
              <a:t>Visual Geometry Group) </a:t>
            </a:r>
            <a:r>
              <a:rPr lang="en-IN" sz="1200" b="0" baseline="0" dirty="0">
                <a:latin typeface="Frank Ruhl Libre" panose="00000500000000000000" pitchFamily="2" charset="-79"/>
                <a:cs typeface="Frank Ruhl Libre" panose="00000500000000000000" pitchFamily="2" charset="-79"/>
              </a:rPr>
              <a:t>two layers -&gt; 13 Convolutional base, 3 fully connected layers (dense layer). </a:t>
            </a:r>
            <a:endParaRPr lang="en-IN" b="1"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an unique dataset which contains writings from more than 100 volunteers.</a:t>
            </a:r>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my time, now I will hand over the control to Souporno Ghosh and he will discuss more about Data Set and VGG16</a:t>
            </a:r>
            <a:endParaRPr lang="en-IN" dirty="0"/>
          </a:p>
          <a:p>
            <a:endParaRPr lang="en-IN" dirty="0"/>
          </a:p>
          <a:p>
            <a:endParaRPr lang="en-IN" dirty="0"/>
          </a:p>
          <a:p>
            <a:r>
              <a:rPr lang="en-IN" dirty="0"/>
              <a:t>Souporno:</a:t>
            </a:r>
          </a:p>
          <a:p>
            <a:r>
              <a:rPr lang="en-US" dirty="0"/>
              <a:t>Good evening.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more than 100 volunteers. </a:t>
            </a:r>
          </a:p>
          <a:p>
            <a:r>
              <a:rPr lang="en-US" dirty="0"/>
              <a:t># The dataset had 3 languages: English, Hindi and Bangla. </a:t>
            </a:r>
          </a:p>
          <a:p>
            <a:r>
              <a:rPr lang="en-US" dirty="0"/>
              <a:t># It initially contained handwritten passages. </a:t>
            </a:r>
          </a:p>
          <a:p>
            <a:r>
              <a:rPr lang="en-US" dirty="0"/>
              <a:t># The passages were then scanned into digital images.</a:t>
            </a:r>
          </a:p>
          <a:p>
            <a:r>
              <a:rPr lang="en-IN" dirty="0"/>
              <a:t># Currently, we will be working on Bangla and English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of the handwritten passages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The Exact methodology of additional image preprocessing will be discussed later in the presentation.</a:t>
            </a:r>
          </a:p>
          <a:p>
            <a:endParaRPr lang="en-US" dirty="0"/>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r>
              <a:rPr lang="en-IN" dirty="0" err="1"/>
              <a:t>Tapan</a:t>
            </a:r>
            <a:r>
              <a:rPr lang="en-IN" dirty="0"/>
              <a:t> Mondal, Suraj Ahmed Hossain, </a:t>
            </a:r>
            <a:r>
              <a:rPr lang="en-IN" dirty="0" err="1"/>
              <a:t>Spandan</a:t>
            </a:r>
            <a:r>
              <a:rPr lang="en-IN" dirty="0"/>
              <a:t> Mondal, Raihan </a:t>
            </a:r>
            <a:r>
              <a:rPr lang="en-IN" dirty="0" err="1"/>
              <a:t>Afroz</a:t>
            </a:r>
            <a:r>
              <a:rPr lang="en-IN" dirty="0"/>
              <a:t>, </a:t>
            </a:r>
            <a:r>
              <a:rPr lang="en-IN" dirty="0" err="1"/>
              <a:t>Anowar</a:t>
            </a:r>
            <a:r>
              <a:rPr lang="en-IN" dirty="0"/>
              <a:t> Hossain</a:t>
            </a:r>
            <a:r>
              <a:rPr lang="en-US" dirty="0"/>
              <a:t>]</a:t>
            </a:r>
          </a:p>
          <a:p>
            <a:endParaRPr lang="en-US" dirty="0"/>
          </a:p>
          <a:p>
            <a:r>
              <a:rPr lang="en-US" dirty="0"/>
              <a:t># The segmented images were then organized in the following way.</a:t>
            </a:r>
          </a:p>
          <a:p>
            <a:endParaRPr lang="en-US" dirty="0"/>
          </a:p>
          <a:p>
            <a:r>
              <a:rPr lang="en-US" dirty="0"/>
              <a:t># Every Dataset has 20 subsets. </a:t>
            </a:r>
          </a:p>
          <a:p>
            <a:r>
              <a:rPr lang="en-US" dirty="0"/>
              <a:t># Every subset has data for one writer along with data for another writer that will be used for verification with the former.</a:t>
            </a:r>
          </a:p>
          <a:p>
            <a:r>
              <a:rPr lang="en-US" dirty="0"/>
              <a:t># We have 100 writers for Bangla and 101 for English</a:t>
            </a:r>
          </a:p>
          <a:p>
            <a:r>
              <a:rPr lang="en-US" dirty="0"/>
              <a:t># There are five sets of data for each of the writer.</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Writer Code underscore Set Number underscore Image Number. So the first image of the first set of the first author number is labeled as 0000_01_0.tiff.</a:t>
            </a:r>
          </a:p>
          <a:p>
            <a:r>
              <a:rPr lang="en-US" dirty="0"/>
              <a:t>#</a:t>
            </a:r>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will be predicting and verifying the writers, we will need to extract necessary features such as contours, angles, lines, slopes, curvature, dimensions, et cetera. We will discuss the exact methodology for the feature extraction a little later in the presentation. However, we will discuss the organization of the extracted feature sets now</a:t>
            </a:r>
          </a:p>
          <a:p>
            <a:r>
              <a:rPr lang="en-US" dirty="0"/>
              <a:t># The extracted features will be stored as Comma Separated Values i.e. CSV files.</a:t>
            </a:r>
          </a:p>
          <a:p>
            <a:r>
              <a:rPr lang="en-US" dirty="0"/>
              <a:t># Since we aim to attempt inter-language verification, we have added the language code to the CSV file obtained for the obtained feature matrix corresponding to a writer. </a:t>
            </a:r>
          </a:p>
          <a:p>
            <a:r>
              <a:rPr lang="en-US" dirty="0"/>
              <a:t># Language code for Bangla is 11 and Language code for English is 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t>The format of the File Names of the stored CSV files is Author Code </a:t>
            </a:r>
            <a:r>
              <a:rPr lang="en-US" dirty="0"/>
              <a:t>underscore Language Code underscore Set Number. So, the CSV file for the first set of Bangla Language written by the first writer is 0000_11_0.csv.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2511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Simonyan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2800" b="0" i="0" u="none" dirty="0">
                <a:solidFill>
                  <a:schemeClr val="tx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ImageNet Large Scale Visual Recognition Challenge (ILSVRC</a:t>
            </a:r>
            <a:r>
              <a:rPr lang="en-IN" sz="2800" b="0" i="0" u="none" dirty="0">
                <a:solidFill>
                  <a:srgbClr val="0563C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a:t>
            </a:r>
            <a:r>
              <a:rPr lang="en-IN" sz="2800" b="0" i="0" u="none" dirty="0">
                <a:solidFill>
                  <a:srgbClr val="333333"/>
                </a:solidFill>
                <a:effectLst/>
                <a:latin typeface="Helvetica" panose="020B0604020202020204" pitchFamily="34" charset="0"/>
              </a:rPr>
              <a:t> </a:t>
            </a:r>
            <a:r>
              <a:rPr lang="en-IN" sz="1800" b="0" i="0" u="none" dirty="0">
                <a:solidFill>
                  <a:srgbClr val="333333"/>
                </a:solidFill>
                <a:effectLst/>
                <a:latin typeface="Times New Roman" panose="02020603050405020304" pitchFamily="18" charset="0"/>
              </a:rPr>
              <a:t>subset of </a:t>
            </a:r>
            <a:r>
              <a:rPr lang="en-IN" sz="1800" dirty="0">
                <a:effectLst/>
                <a:latin typeface="Times New Roman" panose="02020603050405020304" pitchFamily="18" charset="0"/>
                <a:ea typeface="Times New Roman" panose="02020603050405020304" pitchFamily="18" charset="0"/>
              </a:rPr>
              <a:t>ImageNet database, which contains </a:t>
            </a:r>
            <a:r>
              <a:rPr lang="en-IN" sz="2800" b="0" i="0" dirty="0">
                <a:solidFill>
                  <a:srgbClr val="666666"/>
                </a:solidFill>
                <a:effectLst/>
                <a:latin typeface="Helvetica" panose="020B0604020202020204" pitchFamily="34" charset="0"/>
              </a:rPr>
              <a:t>150,000 images and </a:t>
            </a:r>
            <a:r>
              <a:rPr lang="en-IN" sz="2800" b="0" i="0" dirty="0">
                <a:effectLst/>
                <a:latin typeface="Inter"/>
              </a:rPr>
              <a:t>1000 object categories</a:t>
            </a:r>
            <a:r>
              <a:rPr lang="en-IN" sz="1800" dirty="0">
                <a:effectLst/>
                <a:latin typeface="Times New Roman" panose="02020603050405020304" pitchFamily="18" charset="0"/>
                <a:ea typeface="Times New Roman" panose="02020603050405020304" pitchFamily="18" charset="0"/>
              </a:rPr>
              <a:t>.</a:t>
            </a:r>
          </a:p>
          <a:p>
            <a:r>
              <a:rPr lang="en-US" sz="2800" dirty="0"/>
              <a:t># This model won the first and second place in 2014 </a:t>
            </a:r>
            <a:r>
              <a:rPr lang="en-IN" sz="4000" dirty="0"/>
              <a:t>ImageNet Large Scale Visual Recognition Challenge, that is ILSVRC 2014</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pixel images in RGB channels as an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56802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07-05-2021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07-05-2021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07-05-2021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100+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100+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and English Text only in our current work</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850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Data Set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Subsets</a:t>
            </a:r>
          </a:p>
          <a:p>
            <a:r>
              <a:rPr lang="en-US" dirty="0">
                <a:latin typeface="Frank Ruhl Libre" panose="00000500000000000000" pitchFamily="2" charset="-79"/>
                <a:cs typeface="Frank Ruhl Libre" panose="00000500000000000000" pitchFamily="2" charset="-79"/>
              </a:rPr>
              <a:t>Every Subset has Data for one Writer; Another writer for verification</a:t>
            </a:r>
          </a:p>
          <a:p>
            <a:r>
              <a:rPr lang="en-IN" dirty="0">
                <a:latin typeface="Frank Ruhl Libre" panose="00000500000000000000" pitchFamily="2" charset="-79"/>
                <a:cs typeface="Frank Ruhl Libre" panose="00000500000000000000" pitchFamily="2" charset="-79"/>
              </a:rPr>
              <a:t>Number of writers: 100 for Bangla, 101 for English</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5 Sets of Data for Each Author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&lt;Writer Code&gt;_&lt;Set Number&gt;_&lt;Image Number&gt;</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3DDD-BCFB-47DD-8E78-FA91AFC52B6D}"/>
              </a:ext>
            </a:extLst>
          </p:cNvPr>
          <p:cNvSpPr>
            <a:spLocks noGrp="1"/>
          </p:cNvSpPr>
          <p:nvPr>
            <p:ph type="title"/>
          </p:nvPr>
        </p:nvSpPr>
        <p:spPr/>
        <p:txBody>
          <a:bodyPr/>
          <a:lstStyle/>
          <a:p>
            <a:r>
              <a:rPr lang="en-US" dirty="0">
                <a:latin typeface="Garamond" panose="02020404030301010803" pitchFamily="18" charset="0"/>
              </a:rPr>
              <a:t>Organization of Extracted Feature Set</a:t>
            </a:r>
            <a:endParaRPr lang="en-IN" dirty="0"/>
          </a:p>
        </p:txBody>
      </p:sp>
      <p:sp>
        <p:nvSpPr>
          <p:cNvPr id="3" name="Content Placeholder 2">
            <a:extLst>
              <a:ext uri="{FF2B5EF4-FFF2-40B4-BE49-F238E27FC236}">
                <a16:creationId xmlns:a16="http://schemas.microsoft.com/office/drawing/2014/main" id="{9AE02E70-B98E-41F3-9DDA-2E830BF97D9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Extracted features stored as CSV files</a:t>
            </a:r>
          </a:p>
          <a:p>
            <a:r>
              <a:rPr lang="en-US" dirty="0">
                <a:latin typeface="Frank Ruhl Libre" panose="00000500000000000000" pitchFamily="2" charset="-79"/>
                <a:cs typeface="Frank Ruhl Libre" panose="00000500000000000000" pitchFamily="2" charset="-79"/>
              </a:rPr>
              <a:t>&lt;Language code&gt; added to the stored feature matrix</a:t>
            </a:r>
          </a:p>
          <a:p>
            <a:pPr lvl="1"/>
            <a:r>
              <a:rPr lang="en-US" dirty="0">
                <a:latin typeface="Frank Ruhl Libre" panose="00000500000000000000" pitchFamily="2" charset="-79"/>
                <a:cs typeface="Frank Ruhl Libre" panose="00000500000000000000" pitchFamily="2" charset="-79"/>
              </a:rPr>
              <a:t>Language Code for Bangla: 11</a:t>
            </a:r>
          </a:p>
          <a:p>
            <a:pPr lvl="1"/>
            <a:r>
              <a:rPr lang="en-US" dirty="0">
                <a:latin typeface="Frank Ruhl Libre" panose="00000500000000000000" pitchFamily="2" charset="-79"/>
                <a:cs typeface="Frank Ruhl Libre" panose="00000500000000000000" pitchFamily="2" charset="-79"/>
              </a:rPr>
              <a:t>Language Code for English: 00</a:t>
            </a:r>
          </a:p>
          <a:p>
            <a:r>
              <a:rPr lang="en-US" dirty="0">
                <a:latin typeface="Frank Ruhl Libre" panose="00000500000000000000" pitchFamily="2" charset="-79"/>
                <a:cs typeface="Frank Ruhl Libre" panose="00000500000000000000" pitchFamily="2" charset="-79"/>
              </a:rPr>
              <a:t>CSV File Name Format: &lt;Writer Code&gt;_&lt;Language Code&gt;_&lt;Set Number&gt;</a:t>
            </a:r>
          </a:p>
          <a:p>
            <a:endParaRPr lang="en-IN" dirty="0"/>
          </a:p>
        </p:txBody>
      </p:sp>
    </p:spTree>
    <p:extLst>
      <p:ext uri="{BB962C8B-B14F-4D97-AF65-F5344CB8AC3E}">
        <p14:creationId xmlns:p14="http://schemas.microsoft.com/office/powerpoint/2010/main" val="74418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ILSVRC subset of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40A-6E0E-49D1-8B2A-DB9902815EC7}"/>
              </a:ext>
            </a:extLst>
          </p:cNvPr>
          <p:cNvSpPr>
            <a:spLocks noGrp="1"/>
          </p:cNvSpPr>
          <p:nvPr>
            <p:ph type="title"/>
          </p:nvPr>
        </p:nvSpPr>
        <p:spPr/>
        <p:txBody>
          <a:bodyPr/>
          <a:lstStyle/>
          <a:p>
            <a:r>
              <a:rPr lang="en-IN" dirty="0">
                <a:latin typeface="Garamond" panose="02020404030301010803" pitchFamily="18" charset="0"/>
              </a:rPr>
              <a:t>Benefits of VGG16</a:t>
            </a:r>
          </a:p>
        </p:txBody>
      </p:sp>
      <p:sp>
        <p:nvSpPr>
          <p:cNvPr id="3" name="Content Placeholder 2">
            <a:extLst>
              <a:ext uri="{FF2B5EF4-FFF2-40B4-BE49-F238E27FC236}">
                <a16:creationId xmlns:a16="http://schemas.microsoft.com/office/drawing/2014/main" id="{016608B8-DD35-4D60-B8AC-7347CB7F42CF}"/>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Very accurate</a:t>
            </a:r>
          </a:p>
          <a:p>
            <a:r>
              <a:rPr lang="en-IN" dirty="0">
                <a:latin typeface="Frank Ruhl Libre" panose="00000500000000000000" pitchFamily="2" charset="-79"/>
                <a:cs typeface="Frank Ruhl Libre" panose="00000500000000000000" pitchFamily="2" charset="-79"/>
              </a:rPr>
              <a:t>Simple and Uniform</a:t>
            </a:r>
          </a:p>
          <a:p>
            <a:r>
              <a:rPr lang="en-IN" dirty="0">
                <a:latin typeface="Frank Ruhl Libre" panose="00000500000000000000" pitchFamily="2" charset="-79"/>
                <a:cs typeface="Frank Ruhl Libre" panose="00000500000000000000" pitchFamily="2" charset="-79"/>
              </a:rPr>
              <a:t>Popular </a:t>
            </a:r>
          </a:p>
          <a:p>
            <a:endParaRPr lang="en-IN" dirty="0"/>
          </a:p>
        </p:txBody>
      </p:sp>
    </p:spTree>
    <p:extLst>
      <p:ext uri="{BB962C8B-B14F-4D97-AF65-F5344CB8AC3E}">
        <p14:creationId xmlns:p14="http://schemas.microsoft.com/office/powerpoint/2010/main" val="196222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a:latin typeface="Garamond" panose="02020404030301010803" pitchFamily="18" charset="0"/>
              </a:rPr>
              <a:t>Next Presenter</a:t>
            </a:r>
            <a:r>
              <a:rPr lang="en-IN" dirty="0">
                <a:latin typeface="Garamond" panose="02020404030301010803" pitchFamily="18" charset="0"/>
              </a:rPr>
              <a:t>: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1250411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2962934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195780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7493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5"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6"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20" presetID="1" presetClass="exit" presetSubtype="0" fill="hold" grpId="7" nodeType="withEffect">
                                  <p:stCondLst>
                                    <p:cond delay="0"/>
                                  </p:stCondLst>
                                  <p:childTnLst>
                                    <p:set>
                                      <p:cBhvr>
                                        <p:cTn id="21"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8" nodeType="clickEffect">
                                  <p:stCondLst>
                                    <p:cond delay="0"/>
                                  </p:stCondLst>
                                  <p:childTnLst>
                                    <p:animMotion origin="layout" path="M 0 -3.33333E-6 L 0.0918 -3.33333E-6 " pathEditMode="relative" rAng="0" ptsTypes="AA">
                                      <p:cBhvr>
                                        <p:cTn id="27" dur="500" fill="hold"/>
                                        <p:tgtEl>
                                          <p:spTgt spid="7">
                                            <p:graphicEl>
                                              <a:dgm id="{A90B5234-9E99-4CF9-B3DE-EECB06B1CB86}"/>
                                            </p:graphicEl>
                                          </p:spTgt>
                                        </p:tgtEl>
                                        <p:attrNameLst>
                                          <p:attrName>ppt_x</p:attrName>
                                          <p:attrName>ppt_y</p:attrName>
                                        </p:attrNameLst>
                                      </p:cBhvr>
                                      <p:rCtr x="4583" y="0"/>
                                    </p:animMotion>
                                  </p:childTnLst>
                                </p:cTn>
                              </p:par>
                              <p:par>
                                <p:cTn id="28" presetID="42" presetClass="path" presetSubtype="0" accel="50000" decel="50000" fill="hold" grpId="8" nodeType="withEffect">
                                  <p:stCondLst>
                                    <p:cond delay="0"/>
                                  </p:stCondLst>
                                  <p:childTnLst>
                                    <p:animMotion origin="layout" path="M 0 -3.33333E-6 L 0.0918 -3.33333E-6 " pathEditMode="relative" rAng="0" ptsTypes="AA">
                                      <p:cBhvr>
                                        <p:cTn id="29" dur="500" fill="hold"/>
                                        <p:tgtEl>
                                          <p:spTgt spid="7">
                                            <p:graphicEl>
                                              <a:dgm id="{49F7626A-BFFE-4DF6-99F2-5D5FD64550D2}"/>
                                            </p:graphicEl>
                                          </p:spTgt>
                                        </p:tgtEl>
                                        <p:attrNameLst>
                                          <p:attrName>ppt_x</p:attrName>
                                          <p:attrName>ppt_y</p:attrName>
                                        </p:attrNameLst>
                                      </p:cBhvr>
                                      <p:rCtr x="4583" y="0"/>
                                    </p:animMotion>
                                  </p:childTnLst>
                                </p:cTn>
                              </p:par>
                              <p:par>
                                <p:cTn id="30" presetID="42" presetClass="path" presetSubtype="0" accel="50000" decel="50000" fill="hold" grpId="8" nodeType="withEffect">
                                  <p:stCondLst>
                                    <p:cond delay="0"/>
                                  </p:stCondLst>
                                  <p:childTnLst>
                                    <p:animMotion origin="layout" path="M 0 -3.33333E-6 L 0.0918 0.0007 " pathEditMode="relative" rAng="0" ptsTypes="AA">
                                      <p:cBhvr>
                                        <p:cTn id="31" dur="500" fill="hold"/>
                                        <p:tgtEl>
                                          <p:spTgt spid="7">
                                            <p:graphicEl>
                                              <a:dgm id="{773C2485-C07B-4416-945B-E0AC8917480F}"/>
                                            </p:graphicEl>
                                          </p:spTgt>
                                        </p:tgtEl>
                                        <p:attrNameLst>
                                          <p:attrName>ppt_x</p:attrName>
                                          <p:attrName>ppt_y</p:attrName>
                                        </p:attrNameLst>
                                      </p:cBhvr>
                                      <p:rCtr x="4583" y="23"/>
                                    </p:animMotion>
                                  </p:childTnLst>
                                </p:cTn>
                              </p:par>
                              <p:par>
                                <p:cTn id="32" presetID="42" presetClass="path" presetSubtype="0" accel="50000" decel="50000" fill="hold" grpId="8" nodeType="withEffect">
                                  <p:stCondLst>
                                    <p:cond delay="0"/>
                                  </p:stCondLst>
                                  <p:childTnLst>
                                    <p:animMotion origin="layout" path="M 0 -3.33333E-6 L 0.0918 0.0007 " pathEditMode="relative" rAng="0" ptsTypes="AA">
                                      <p:cBhvr>
                                        <p:cTn id="33" dur="500" fill="hold"/>
                                        <p:tgtEl>
                                          <p:spTgt spid="7">
                                            <p:graphicEl>
                                              <a:dgm id="{02CECB3B-8336-4FE6-B4CE-C312AAD0F583}"/>
                                            </p:graphicEl>
                                          </p:spTgt>
                                        </p:tgtEl>
                                        <p:attrNameLst>
                                          <p:attrName>ppt_x</p:attrName>
                                          <p:attrName>ppt_y</p:attrName>
                                        </p:attrNameLst>
                                      </p:cBhvr>
                                      <p:rCtr x="4583" y="23"/>
                                    </p:animMotion>
                                  </p:childTnLst>
                                </p:cTn>
                              </p:par>
                              <p:par>
                                <p:cTn id="34" presetID="42" presetClass="path" presetSubtype="0" accel="50000" decel="50000" fill="hold" grpId="8" nodeType="withEffect">
                                  <p:stCondLst>
                                    <p:cond delay="0"/>
                                  </p:stCondLst>
                                  <p:childTnLst>
                                    <p:animMotion origin="layout" path="M 0 -3.33333E-6 L 0.0918 0.0007 " pathEditMode="relative" rAng="0" ptsTypes="AA">
                                      <p:cBhvr>
                                        <p:cTn id="35" dur="500" fill="hold"/>
                                        <p:tgtEl>
                                          <p:spTgt spid="7">
                                            <p:graphicEl>
                                              <a:dgm id="{AD8B0F8D-AAE5-4F60-A41D-93EC1E6ABB5E}"/>
                                            </p:graphicEl>
                                          </p:spTgt>
                                        </p:tgtEl>
                                        <p:attrNameLst>
                                          <p:attrName>ppt_x</p:attrName>
                                          <p:attrName>ppt_y</p:attrName>
                                        </p:attrNameLst>
                                      </p:cBhvr>
                                      <p:rCtr x="4583" y="23"/>
                                    </p:animMotion>
                                  </p:childTnLst>
                                </p:cTn>
                              </p:par>
                              <p:par>
                                <p:cTn id="36" presetID="42" presetClass="path" presetSubtype="0" accel="50000" decel="50000" fill="hold" grpId="8" nodeType="withEffect">
                                  <p:stCondLst>
                                    <p:cond delay="0"/>
                                  </p:stCondLst>
                                  <p:childTnLst>
                                    <p:animMotion origin="layout" path="M 0 -3.33333E-6 L 0.0918 0.00047 " pathEditMode="relative" rAng="0" ptsTypes="AA">
                                      <p:cBhvr>
                                        <p:cTn id="37" dur="500" fill="hold"/>
                                        <p:tgtEl>
                                          <p:spTgt spid="7">
                                            <p:graphicEl>
                                              <a:dgm id="{CD4E6B0E-CFDA-4812-A9AF-D4830B79426A}"/>
                                            </p:graphicEl>
                                          </p:spTgt>
                                        </p:tgtEl>
                                        <p:attrNameLst>
                                          <p:attrName>ppt_x</p:attrName>
                                          <p:attrName>ppt_y</p:attrName>
                                        </p:attrNameLst>
                                      </p:cBhvr>
                                      <p:rCtr x="4583" y="23"/>
                                    </p:animMotion>
                                  </p:childTnLst>
                                </p:cTn>
                              </p:par>
                              <p:par>
                                <p:cTn id="38" presetID="42" presetClass="path" presetSubtype="0" accel="50000" decel="50000" fill="hold" grpId="8" nodeType="withEffect">
                                  <p:stCondLst>
                                    <p:cond delay="0"/>
                                  </p:stCondLst>
                                  <p:childTnLst>
                                    <p:animMotion origin="layout" path="M 0.00273 -0.00231 L 0.09063 -0.00185 " pathEditMode="relative" rAng="0" ptsTypes="AA">
                                      <p:cBhvr>
                                        <p:cTn id="39" dur="500" fill="hold"/>
                                        <p:tgtEl>
                                          <p:spTgt spid="7">
                                            <p:graphicEl>
                                              <a:dgm id="{625ED39A-34F2-4EEA-9FCA-73AB69E87EBE}"/>
                                            </p:graphicEl>
                                          </p:spTgt>
                                        </p:tgtEl>
                                        <p:attrNameLst>
                                          <p:attrName>ppt_x</p:attrName>
                                          <p:attrName>ppt_y</p:attrName>
                                        </p:attrNameLst>
                                      </p:cBhvr>
                                      <p:rCtr x="4388" y="23"/>
                                    </p:animMotion>
                                  </p:childTnLst>
                                </p:cTn>
                              </p:par>
                              <p:par>
                                <p:cTn id="40" presetID="42" presetClass="path" presetSubtype="0" accel="50000" decel="50000" fill="hold" grpId="9" nodeType="withEffect">
                                  <p:stCondLst>
                                    <p:cond delay="0"/>
                                  </p:stCondLst>
                                  <p:childTnLst>
                                    <p:animMotion origin="layout" path="M 0 -3.33333E-6 L 0.0918 0.0007 " pathEditMode="relative" rAng="0" ptsTypes="AA">
                                      <p:cBhvr>
                                        <p:cTn id="41" dur="500" fill="hold"/>
                                        <p:tgtEl>
                                          <p:spTgt spid="7">
                                            <p:graphicEl>
                                              <a:dgm id="{34B7AA53-A65D-427C-AF67-E094BBB0A8A8}"/>
                                            </p:graphicEl>
                                          </p:spTgt>
                                        </p:tgtEl>
                                        <p:attrNameLst>
                                          <p:attrName>ppt_x</p:attrName>
                                          <p:attrName>ppt_y</p:attrName>
                                        </p:attrNameLst>
                                      </p:cBhvr>
                                      <p:rCtr x="4583" y="23"/>
                                    </p:animMotion>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childTnLst>
                                </p:cTn>
                              </p:par>
                              <p:par>
                                <p:cTn id="48" presetID="1" presetClass="exit" presetSubtype="0" fill="hold" grpId="10" nodeType="withEffect">
                                  <p:stCondLst>
                                    <p:cond delay="0"/>
                                  </p:stCondLst>
                                  <p:childTnLst>
                                    <p:set>
                                      <p:cBhvr>
                                        <p:cTn id="49" dur="1" fill="hold">
                                          <p:stCondLst>
                                            <p:cond delay="0"/>
                                          </p:stCondLst>
                                        </p:cTn>
                                        <p:tgtEl>
                                          <p:spTgt spid="7">
                                            <p:graphicEl>
                                              <a:dgm id="{A90B5234-9E99-4CF9-B3DE-EECB06B1CB86}"/>
                                            </p:graphic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0"/>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2" uiExpand="1">
        <p:bldSub>
          <a:bldDgm bld="one"/>
        </p:bldSub>
      </p:bldGraphic>
      <p:bldGraphic spid="7" grpId="5" uiExpand="1">
        <p:bldSub>
          <a:bldDgm bld="one"/>
        </p:bldSub>
      </p:bldGraphic>
      <p:bldGraphic spid="7" grpId="6" uiExpand="1">
        <p:bldSub>
          <a:bldDgm bld="one"/>
        </p:bldSub>
      </p:bldGraphic>
      <p:bldGraphic spid="7" grpId="7" uiExpand="1">
        <p:bldSub>
          <a:bldDgm bld="one"/>
        </p:bldSub>
      </p:bldGraphic>
      <p:bldGraphic spid="7" grpId="8" uiExpand="1">
        <p:bldSub>
          <a:bldDgm bld="one"/>
        </p:bldSub>
      </p:bldGraphic>
      <p:bldGraphic spid="7" grpId="9" uiExpand="1">
        <p:bldSub>
          <a:bldDgm bld="one"/>
        </p:bldSub>
      </p:bldGraphic>
      <p:bldGraphic spid="7" grpId="10" uiExpand="1">
        <p:bldSub>
          <a:bldDgm bld="one"/>
        </p:bldSub>
      </p:bldGraphic>
      <p:bldP spid="10" grpId="0" animBg="1"/>
      <p:bldP spid="10" grpId="1" animBg="1"/>
      <p:bldP spid="11"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F8C-ABA3-4DD3-AA44-CB347DC3305E}"/>
              </a:ext>
            </a:extLst>
          </p:cNvPr>
          <p:cNvSpPr>
            <a:spLocks noGrp="1"/>
          </p:cNvSpPr>
          <p:nvPr>
            <p:ph type="title"/>
          </p:nvPr>
        </p:nvSpPr>
        <p:spPr/>
        <p:txBody>
          <a:bodyPr/>
          <a:lstStyle/>
          <a:p>
            <a:r>
              <a:rPr lang="en-IN" dirty="0">
                <a:latin typeface="Garamond" panose="02020404030301010803" pitchFamily="18" charset="0"/>
              </a:rPr>
              <a:t>Image Pre-processing</a:t>
            </a:r>
          </a:p>
        </p:txBody>
      </p:sp>
      <p:graphicFrame>
        <p:nvGraphicFramePr>
          <p:cNvPr id="4" name="Content Placeholder 3">
            <a:extLst>
              <a:ext uri="{FF2B5EF4-FFF2-40B4-BE49-F238E27FC236}">
                <a16:creationId xmlns:a16="http://schemas.microsoft.com/office/drawing/2014/main" id="{BEFD82BE-A453-4704-A02C-0E30EFC67745}"/>
              </a:ext>
            </a:extLst>
          </p:cNvPr>
          <p:cNvGraphicFramePr>
            <a:graphicFrameLocks noGrp="1"/>
          </p:cNvGraphicFramePr>
          <p:nvPr>
            <p:ph idx="1"/>
            <p:extLst>
              <p:ext uri="{D42A27DB-BD31-4B8C-83A1-F6EECF244321}">
                <p14:modId xmlns:p14="http://schemas.microsoft.com/office/powerpoint/2010/main" val="4293945100"/>
              </p:ext>
            </p:extLst>
          </p:nvPr>
        </p:nvGraphicFramePr>
        <p:xfrm>
          <a:off x="838200" y="142979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7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D39F71D-70C2-41F3-A074-201A632FF01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3CD4C3B-2D52-477D-9FAC-7CFCB8C2668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3639E22-A88A-4BC9-99C1-36A9D9F960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AFB16C15-36BC-49F3-9E0C-816E5F0E95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B400A85-D0D8-45AE-A4C2-F6D3E2AACF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1E5DCC6-093E-4096-8DC3-325AF98294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BD43B6F-9D2F-48C8-BB26-D5ECE430BEA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8D308BC2-5FCD-4B99-B4A5-FD989C4E5AB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B418920-7118-46EB-B44E-DEF18D07DB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140192"/>
            <a:ext cx="10515600" cy="3492486"/>
          </a:xfrm>
        </p:spPr>
        <p:txBody>
          <a:bodyPr>
            <a:normAutofit/>
          </a:bodyPr>
          <a:lstStyle/>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Dimensions: 4096 x 1</a:t>
            </a:r>
            <a:r>
              <a:rPr lang="en-US" dirty="0">
                <a:latin typeface="Frank Ruhl Libre" panose="00000500000000000000" pitchFamily="2" charset="-79"/>
                <a:cs typeface="Frank Ruhl Libre" panose="00000500000000000000" pitchFamily="2" charset="-79"/>
              </a:rPr>
              <a:t> per image</a:t>
            </a:r>
          </a:p>
          <a:p>
            <a:r>
              <a:rPr lang="en-IN" dirty="0">
                <a:latin typeface="Frank Ruhl Libre" panose="00000500000000000000" pitchFamily="2" charset="-79"/>
                <a:cs typeface="Frank Ruhl Libre" panose="00000500000000000000" pitchFamily="2" charset="-79"/>
              </a:rPr>
              <a:t>Consolidated Features for each Set of Images</a:t>
            </a:r>
          </a:p>
          <a:p>
            <a:r>
              <a:rPr lang="en-IN" dirty="0">
                <a:latin typeface="Frank Ruhl Libre" panose="00000500000000000000" pitchFamily="2" charset="-79"/>
                <a:cs typeface="Frank Ruhl Libre" panose="00000500000000000000" pitchFamily="2" charset="-79"/>
              </a:rPr>
              <a:t>5 sets of extracted features for each author</a:t>
            </a:r>
          </a:p>
          <a:p>
            <a:r>
              <a:rPr lang="en-IN" dirty="0">
                <a:latin typeface="Frank Ruhl Libre" panose="00000500000000000000" pitchFamily="2" charset="-79"/>
                <a:cs typeface="Frank Ruhl Libre" panose="00000500000000000000" pitchFamily="2" charset="-79"/>
              </a:rPr>
              <a:t>Dimensions for Each Extracted Feature Matrix for a Set: 4096 x r</a:t>
            </a:r>
          </a:p>
          <a:p>
            <a:pPr lvl="1"/>
            <a:r>
              <a:rPr lang="en-IN" dirty="0">
                <a:latin typeface="Frank Ruhl Libre" panose="00000500000000000000" pitchFamily="2" charset="-79"/>
                <a:cs typeface="Frank Ruhl Libre" panose="00000500000000000000" pitchFamily="2" charset="-79"/>
              </a:rPr>
              <a:t>r = number of rows = number of images in each set</a:t>
            </a:r>
          </a:p>
          <a:p>
            <a:r>
              <a:rPr lang="en-IN" dirty="0">
                <a:latin typeface="Frank Ruhl Libre" panose="00000500000000000000" pitchFamily="2" charset="-79"/>
                <a:cs typeface="Frank Ruhl Libre" panose="00000500000000000000" pitchFamily="2" charset="-79"/>
              </a:rPr>
              <a:t>Feature extraction time = 2 hours 14 minutes 17 seconds (approx.)</a:t>
            </a:r>
          </a:p>
          <a:p>
            <a:endParaRPr lang="en-IN"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Update the model for Handwriting Recognition</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inter-language verification</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Simonyan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1899</TotalTime>
  <Words>3610</Words>
  <Application>Microsoft Office PowerPoint</Application>
  <PresentationFormat>Widescreen</PresentationFormat>
  <Paragraphs>306</Paragraphs>
  <Slides>27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Frank Ruhl Hofshi</vt:lpstr>
      <vt:lpstr>Frank Ruhl Libre</vt:lpstr>
      <vt:lpstr>Garamond</vt:lpstr>
      <vt:lpstr>Helvetica</vt:lpstr>
      <vt:lpstr>Inter</vt:lpstr>
      <vt:lpstr>Times New Roman</vt:lpstr>
      <vt:lpstr>Office Theme</vt:lpstr>
      <vt:lpstr>Writer Verification on Multi-Language Script using Deep Learning</vt:lpstr>
      <vt:lpstr>Next Presenter: Sharanya Saha</vt:lpstr>
      <vt:lpstr>Motivation</vt:lpstr>
      <vt:lpstr>Software Used</vt:lpstr>
      <vt:lpstr>Hardware Used</vt:lpstr>
      <vt:lpstr>Significance of the Hardware</vt:lpstr>
      <vt:lpstr>Next Presenter: Rahul Roy</vt:lpstr>
      <vt:lpstr>Background</vt:lpstr>
      <vt:lpstr>Summary of Related Work</vt:lpstr>
      <vt:lpstr>Our Contribution to Present Work</vt:lpstr>
      <vt:lpstr>Next Presenter: Souporno Ghosh</vt:lpstr>
      <vt:lpstr>Collection of Data Set</vt:lpstr>
      <vt:lpstr>Preparation of Data Set</vt:lpstr>
      <vt:lpstr>Example Data</vt:lpstr>
      <vt:lpstr>Organization of Extracted Feature Set</vt:lpstr>
      <vt:lpstr>About VGG16 Model</vt:lpstr>
      <vt:lpstr>Benefits of VGG16</vt:lpstr>
      <vt:lpstr>Challenges of VGG16</vt:lpstr>
      <vt:lpstr>Next Presenter: Soumya Nasipuri</vt:lpstr>
      <vt:lpstr>Architecture of VGG16 Model</vt:lpstr>
      <vt:lpstr>Feature Extraction</vt:lpstr>
      <vt:lpstr>Image Pre-processing</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692</cp:revision>
  <dcterms:created xsi:type="dcterms:W3CDTF">2021-03-24T18:08:06Z</dcterms:created>
  <dcterms:modified xsi:type="dcterms:W3CDTF">2021-05-07T13:58:48Z</dcterms:modified>
</cp:coreProperties>
</file>