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8"/>
  </p:notesMasterIdLst>
  <p:sldIdLst>
    <p:sldId id="256" r:id="rId2"/>
    <p:sldId id="287" r:id="rId3"/>
    <p:sldId id="257" r:id="rId4"/>
    <p:sldId id="265" r:id="rId5"/>
    <p:sldId id="260" r:id="rId6"/>
    <p:sldId id="266" r:id="rId7"/>
    <p:sldId id="258" r:id="rId8"/>
    <p:sldId id="259" r:id="rId9"/>
    <p:sldId id="283" r:id="rId10"/>
    <p:sldId id="289" r:id="rId11"/>
    <p:sldId id="261" r:id="rId12"/>
    <p:sldId id="267" r:id="rId13"/>
    <p:sldId id="291" r:id="rId14"/>
    <p:sldId id="296" r:id="rId15"/>
    <p:sldId id="262" r:id="rId16"/>
    <p:sldId id="295" r:id="rId17"/>
    <p:sldId id="268" r:id="rId18"/>
    <p:sldId id="290" r:id="rId19"/>
    <p:sldId id="294" r:id="rId20"/>
    <p:sldId id="279" r:id="rId21"/>
    <p:sldId id="270" r:id="rId22"/>
    <p:sldId id="280" r:id="rId23"/>
    <p:sldId id="308" r:id="rId24"/>
    <p:sldId id="309" r:id="rId25"/>
    <p:sldId id="305" r:id="rId26"/>
    <p:sldId id="310" r:id="rId27"/>
    <p:sldId id="311" r:id="rId28"/>
    <p:sldId id="307" r:id="rId29"/>
    <p:sldId id="300" r:id="rId30"/>
    <p:sldId id="301" r:id="rId31"/>
    <p:sldId id="302" r:id="rId32"/>
    <p:sldId id="303" r:id="rId33"/>
    <p:sldId id="292" r:id="rId34"/>
    <p:sldId id="293" r:id="rId35"/>
    <p:sldId id="306"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2" autoAdjust="0"/>
    <p:restoredTop sz="74706" autoAdjust="0"/>
  </p:normalViewPr>
  <p:slideViewPr>
    <p:cSldViewPr snapToGrid="0">
      <p:cViewPr varScale="1">
        <p:scale>
          <a:sx n="68" d="100"/>
          <a:sy n="68" d="100"/>
        </p:scale>
        <p:origin x="178" y="67"/>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ScaleY="100215"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2590"/>
          <a:ext cx="1118052" cy="1744277"/>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7169"/>
        <a:ext cx="1008894" cy="1635119"/>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12-07-2021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1</a:t>
            </a:fld>
            <a:endParaRPr lang="en-IN"/>
          </a:p>
        </p:txBody>
      </p:sp>
    </p:spTree>
    <p:extLst>
      <p:ext uri="{BB962C8B-B14F-4D97-AF65-F5344CB8AC3E}">
        <p14:creationId xmlns:p14="http://schemas.microsoft.com/office/powerpoint/2010/main" val="84396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evening.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more than 100 volunteers. </a:t>
            </a:r>
          </a:p>
          <a:p>
            <a:r>
              <a:rPr lang="en-US" dirty="0"/>
              <a:t># The dataset had 2 languages: English and Bangla. </a:t>
            </a:r>
          </a:p>
          <a:p>
            <a:r>
              <a:rPr lang="en-US" dirty="0"/>
              <a:t># It initially contained handwritten passages. </a:t>
            </a:r>
          </a:p>
          <a:p>
            <a:r>
              <a:rPr lang="en-US" dirty="0"/>
              <a:t># The passages were then scanned into digital images. </a:t>
            </a:r>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of the handwritten passages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The Exact methodology of additional image preprocessing will be discussed later in the presentation.</a:t>
            </a:r>
          </a:p>
          <a:p>
            <a:endParaRPr lang="en-US" dirty="0"/>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Dataset has 20 subsets. </a:t>
            </a:r>
          </a:p>
          <a:p>
            <a:r>
              <a:rPr lang="en-US" dirty="0"/>
              <a:t># Every subset has data for one writer along with data for another writer that will be used for verification with the former.</a:t>
            </a:r>
          </a:p>
          <a:p>
            <a:r>
              <a:rPr lang="en-US" dirty="0"/>
              <a:t># We have 100 writers for Bangla and 101 for English</a:t>
            </a:r>
          </a:p>
          <a:p>
            <a:r>
              <a:rPr lang="en-US" dirty="0"/>
              <a:t># There are five sets of data for each of the writer.</a:t>
            </a:r>
          </a:p>
          <a:p>
            <a:r>
              <a:rPr lang="en-US" dirty="0"/>
              <a:t># The five sets are divided into three training sets and two testing sets.</a:t>
            </a:r>
          </a:p>
          <a:p>
            <a:r>
              <a:rPr lang="en-US" dirty="0"/>
              <a:t># Each set has an average of 43 images.</a:t>
            </a:r>
          </a:p>
          <a:p>
            <a:r>
              <a:rPr lang="en-US" dirty="0"/>
              <a:t># The images are stored as dot TIFF files, that is Tag Image File Format.</a:t>
            </a:r>
          </a:p>
          <a:p>
            <a:r>
              <a:rPr lang="en-US" dirty="0"/>
              <a:t># The format of labels of images is Writer Code underscore Set Number underscore Image Number. So the first image of the first set of the first author number is labeled as 0000_01_0.tiff.</a:t>
            </a:r>
          </a:p>
          <a:p>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will be predicting and verifying the writers, we will need to extract necessary features such as contours, angles, lines, slopes, curvature, dimensions, et cetera. We will discuss the exact methodology for the feature extraction a little later in the presentation. However, we will discuss the organization of the extracted feature sets now</a:t>
            </a:r>
          </a:p>
          <a:p>
            <a:r>
              <a:rPr lang="en-US" dirty="0"/>
              <a:t># The extracted features will be stored as Comma Separated Values i.e. CSV files.</a:t>
            </a:r>
          </a:p>
          <a:p>
            <a:r>
              <a:rPr lang="en-US" dirty="0"/>
              <a:t># Since we aim to attempt inter-language verification, we have added the language code to the CSV file obtained for the obtained feature matrix corresponding to a writer. </a:t>
            </a:r>
          </a:p>
          <a:p>
            <a:r>
              <a:rPr lang="en-US" dirty="0"/>
              <a:t># Language code for Bangla is 11 and Language code for English is 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format of the File Names of the stored CSV files is Author Code </a:t>
            </a:r>
            <a:r>
              <a:rPr lang="en-US" dirty="0"/>
              <a:t>underscore Language Code underscore Set Number. So, the CSV file for the first set of Bangla Language written by the first writer is 0000_11_0.csv.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2511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Simonyan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sng"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sng"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sng"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a:effectLst/>
                <a:latin typeface="Times New Roman" panose="02020603050405020304" pitchFamily="18" charset="0"/>
                <a:ea typeface="Times New Roman" panose="02020603050405020304" pitchFamily="18" charset="0"/>
              </a:rPr>
              <a:t>ImageNet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pixel images in RGB channels as an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as our primary model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go-to model for image recognition problems, including handwriting recognition.</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35618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 It is for the same reason that it took more than 2 hours to extract features for handwriting recognition on our laptops that lack a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I would have handed over the control to Soumya, but he is absent due to medical reasons. He will be discussing more on </a:t>
            </a:r>
            <a:r>
              <a:rPr lang="en-IN" sz="1200" dirty="0">
                <a:effectLst/>
                <a:latin typeface="Times New Roman" panose="02020603050405020304" pitchFamily="18" charset="0"/>
                <a:ea typeface="Times New Roman" panose="02020603050405020304" pitchFamily="18" charset="0"/>
              </a:rPr>
              <a:t>the model’s architecture, extracting features and what we will have to do after this on a later date. Thank you for sitting down with us and listening to our presentation.</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207479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2</a:t>
            </a:fld>
            <a:endParaRPr lang="en-IN"/>
          </a:p>
        </p:txBody>
      </p:sp>
    </p:spTree>
    <p:extLst>
      <p:ext uri="{BB962C8B-B14F-4D97-AF65-F5344CB8AC3E}">
        <p14:creationId xmlns:p14="http://schemas.microsoft.com/office/powerpoint/2010/main" val="954955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3378114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25</a:t>
            </a:fld>
            <a:endParaRPr lang="en-IN"/>
          </a:p>
        </p:txBody>
      </p:sp>
    </p:spTree>
    <p:extLst>
      <p:ext uri="{BB962C8B-B14F-4D97-AF65-F5344CB8AC3E}">
        <p14:creationId xmlns:p14="http://schemas.microsoft.com/office/powerpoint/2010/main" val="168140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29</a:t>
            </a:fld>
            <a:endParaRPr lang="en-IN"/>
          </a:p>
        </p:txBody>
      </p:sp>
    </p:spTree>
    <p:extLst>
      <p:ext uri="{BB962C8B-B14F-4D97-AF65-F5344CB8AC3E}">
        <p14:creationId xmlns:p14="http://schemas.microsoft.com/office/powerpoint/2010/main" val="342864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30</a:t>
            </a:fld>
            <a:endParaRPr lang="en-IN"/>
          </a:p>
        </p:txBody>
      </p:sp>
    </p:spTree>
    <p:extLst>
      <p:ext uri="{BB962C8B-B14F-4D97-AF65-F5344CB8AC3E}">
        <p14:creationId xmlns:p14="http://schemas.microsoft.com/office/powerpoint/2010/main" val="2330548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31</a:t>
            </a:fld>
            <a:endParaRPr lang="en-IN"/>
          </a:p>
        </p:txBody>
      </p:sp>
    </p:spTree>
    <p:extLst>
      <p:ext uri="{BB962C8B-B14F-4D97-AF65-F5344CB8AC3E}">
        <p14:creationId xmlns:p14="http://schemas.microsoft.com/office/powerpoint/2010/main" val="2771665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32</a:t>
            </a:fld>
            <a:endParaRPr lang="en-IN"/>
          </a:p>
        </p:txBody>
      </p:sp>
    </p:spTree>
    <p:extLst>
      <p:ext uri="{BB962C8B-B14F-4D97-AF65-F5344CB8AC3E}">
        <p14:creationId xmlns:p14="http://schemas.microsoft.com/office/powerpoint/2010/main" val="948948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33</a:t>
            </a:fld>
            <a:endParaRPr lang="en-IN"/>
          </a:p>
        </p:txBody>
      </p:sp>
    </p:spTree>
    <p:extLst>
      <p:ext uri="{BB962C8B-B14F-4D97-AF65-F5344CB8AC3E}">
        <p14:creationId xmlns:p14="http://schemas.microsoft.com/office/powerpoint/2010/main" val="819484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34</a:t>
            </a:fld>
            <a:endParaRPr lang="en-IN"/>
          </a:p>
        </p:txBody>
      </p:sp>
    </p:spTree>
    <p:extLst>
      <p:ext uri="{BB962C8B-B14F-4D97-AF65-F5344CB8AC3E}">
        <p14:creationId xmlns:p14="http://schemas.microsoft.com/office/powerpoint/2010/main" val="224529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a:t>
            </a:fld>
            <a:endParaRPr lang="en-IN"/>
          </a:p>
        </p:txBody>
      </p:sp>
    </p:spTree>
    <p:extLst>
      <p:ext uri="{BB962C8B-B14F-4D97-AF65-F5344CB8AC3E}">
        <p14:creationId xmlns:p14="http://schemas.microsoft.com/office/powerpoint/2010/main" val="3112489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36</a:t>
            </a:fld>
            <a:endParaRPr lang="en-IN"/>
          </a:p>
        </p:txBody>
      </p:sp>
    </p:spTree>
    <p:extLst>
      <p:ext uri="{BB962C8B-B14F-4D97-AF65-F5344CB8AC3E}">
        <p14:creationId xmlns:p14="http://schemas.microsoft.com/office/powerpoint/2010/main" val="324336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4</a:t>
            </a:fld>
            <a:endParaRPr lang="en-IN"/>
          </a:p>
        </p:txBody>
      </p:sp>
    </p:spTree>
    <p:extLst>
      <p:ext uri="{BB962C8B-B14F-4D97-AF65-F5344CB8AC3E}">
        <p14:creationId xmlns:p14="http://schemas.microsoft.com/office/powerpoint/2010/main" val="234063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5</a:t>
            </a:fld>
            <a:endParaRPr lang="en-IN"/>
          </a:p>
        </p:txBody>
      </p:sp>
    </p:spTree>
    <p:extLst>
      <p:ext uri="{BB962C8B-B14F-4D97-AF65-F5344CB8AC3E}">
        <p14:creationId xmlns:p14="http://schemas.microsoft.com/office/powerpoint/2010/main" val="18948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460530-21AB-4667-8DDF-0CFD1A19A456}" type="slidenum">
              <a:rPr lang="en-IN" smtClean="0"/>
              <a:t>6</a:t>
            </a:fld>
            <a:endParaRPr lang="en-IN"/>
          </a:p>
        </p:txBody>
      </p:sp>
    </p:spTree>
    <p:extLst>
      <p:ext uri="{BB962C8B-B14F-4D97-AF65-F5344CB8AC3E}">
        <p14:creationId xmlns:p14="http://schemas.microsoft.com/office/powerpoint/2010/main" val="140137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7</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more than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387852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12-07-2021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12-07-2021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12-07-2021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12-07-2021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arxiv.org/abs/1409.1556"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c/dogs-vs-cats/data" TargetMode="External"/><Relationship Id="rId2" Type="http://schemas.openxmlformats.org/officeDocument/2006/relationships/hyperlink" Target="https://towardsdatascience.com/step-by-step-vgg16-implementation-in-keras-for-beginners-a833c686ae6c" TargetMode="External"/><Relationship Id="rId1" Type="http://schemas.openxmlformats.org/officeDocument/2006/relationships/slideLayout" Target="../slideLayouts/slideLayout2.xml"/><Relationship Id="rId6" Type="http://schemas.openxmlformats.org/officeDocument/2006/relationships/hyperlink" Target="https://image-net.org/challenges/LSVRC/2012/results.html" TargetMode="External"/><Relationship Id="rId5" Type="http://schemas.openxmlformats.org/officeDocument/2006/relationships/hyperlink" Target="https://qz.com/1034972/the-data-that-changed-the-direction-of-ai-research-and-possibly-the-world/" TargetMode="External"/><Relationship Id="rId4" Type="http://schemas.openxmlformats.org/officeDocument/2006/relationships/hyperlink" Target="https://arxiv.org/abs/1512.0338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2 Language: English,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775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Writer; Another writer for verification</a:t>
            </a:r>
          </a:p>
          <a:p>
            <a:r>
              <a:rPr lang="en-IN" dirty="0">
                <a:latin typeface="Frank Ruhl Libre" panose="00000500000000000000" pitchFamily="2" charset="-79"/>
                <a:cs typeface="Frank Ruhl Libre" panose="00000500000000000000" pitchFamily="2" charset="-79"/>
              </a:rPr>
              <a:t>Number of writers: 100 for Bangla, 101 for English</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Average 43 images per Set</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&lt;Writer Code&gt;_&lt;Set Number&gt;_&lt;Image Number&gt;</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sp>
        <p:nvSpPr>
          <p:cNvPr id="7" name="TextBox 6">
            <a:extLst>
              <a:ext uri="{FF2B5EF4-FFF2-40B4-BE49-F238E27FC236}">
                <a16:creationId xmlns:a16="http://schemas.microsoft.com/office/drawing/2014/main" id="{0459E266-0F98-4222-B171-72A35AE46F00}"/>
              </a:ext>
            </a:extLst>
          </p:cNvPr>
          <p:cNvSpPr txBox="1"/>
          <p:nvPr/>
        </p:nvSpPr>
        <p:spPr>
          <a:xfrm>
            <a:off x="4050630" y="4111532"/>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pic>
        <p:nvPicPr>
          <p:cNvPr id="8" name="Content Placeholder 7">
            <a:extLst>
              <a:ext uri="{FF2B5EF4-FFF2-40B4-BE49-F238E27FC236}">
                <a16:creationId xmlns:a16="http://schemas.microsoft.com/office/drawing/2014/main" id="{AD947015-261E-4CB5-8847-27BCAAF65B7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62448" y="2532856"/>
            <a:ext cx="3467100" cy="896144"/>
          </a:xfrm>
          <a:prstGeom prst="rect">
            <a:avLst/>
          </a:prstGeom>
          <a:noFill/>
          <a:ln>
            <a:solidFill>
              <a:schemeClr val="tx1"/>
            </a:solidFill>
          </a:ln>
        </p:spPr>
      </p:pic>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3DDD-BCFB-47DD-8E78-FA91AFC52B6D}"/>
              </a:ext>
            </a:extLst>
          </p:cNvPr>
          <p:cNvSpPr>
            <a:spLocks noGrp="1"/>
          </p:cNvSpPr>
          <p:nvPr>
            <p:ph type="title"/>
          </p:nvPr>
        </p:nvSpPr>
        <p:spPr/>
        <p:txBody>
          <a:bodyPr/>
          <a:lstStyle/>
          <a:p>
            <a:r>
              <a:rPr lang="en-US" dirty="0">
                <a:latin typeface="Garamond" panose="02020404030301010803" pitchFamily="18" charset="0"/>
              </a:rPr>
              <a:t>Organization of Extracted Feature Set</a:t>
            </a:r>
            <a:endParaRPr lang="en-IN" dirty="0"/>
          </a:p>
        </p:txBody>
      </p:sp>
      <p:sp>
        <p:nvSpPr>
          <p:cNvPr id="3" name="Content Placeholder 2">
            <a:extLst>
              <a:ext uri="{FF2B5EF4-FFF2-40B4-BE49-F238E27FC236}">
                <a16:creationId xmlns:a16="http://schemas.microsoft.com/office/drawing/2014/main" id="{9AE02E70-B98E-41F3-9DDA-2E830BF97D9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Extracted features stored as CSV files</a:t>
            </a:r>
          </a:p>
          <a:p>
            <a:r>
              <a:rPr lang="en-US" dirty="0">
                <a:latin typeface="Frank Ruhl Libre" panose="00000500000000000000" pitchFamily="2" charset="-79"/>
                <a:cs typeface="Frank Ruhl Libre" panose="00000500000000000000" pitchFamily="2" charset="-79"/>
              </a:rPr>
              <a:t>&lt;Language code&gt; added to the stored feature matrix</a:t>
            </a:r>
          </a:p>
          <a:p>
            <a:pPr lvl="1"/>
            <a:r>
              <a:rPr lang="en-US" dirty="0">
                <a:latin typeface="Frank Ruhl Libre" panose="00000500000000000000" pitchFamily="2" charset="-79"/>
                <a:cs typeface="Frank Ruhl Libre" panose="00000500000000000000" pitchFamily="2" charset="-79"/>
              </a:rPr>
              <a:t>Language Code for Bangla: 11</a:t>
            </a:r>
          </a:p>
          <a:p>
            <a:pPr lvl="1"/>
            <a:r>
              <a:rPr lang="en-US" dirty="0">
                <a:latin typeface="Frank Ruhl Libre" panose="00000500000000000000" pitchFamily="2" charset="-79"/>
                <a:cs typeface="Frank Ruhl Libre" panose="00000500000000000000" pitchFamily="2" charset="-79"/>
              </a:rPr>
              <a:t>Language Code for English: 00</a:t>
            </a:r>
          </a:p>
          <a:p>
            <a:r>
              <a:rPr lang="en-US" dirty="0">
                <a:latin typeface="Frank Ruhl Libre" panose="00000500000000000000" pitchFamily="2" charset="-79"/>
                <a:cs typeface="Frank Ruhl Libre" panose="00000500000000000000" pitchFamily="2" charset="-79"/>
              </a:rPr>
              <a:t>CSV File Name Format: &lt;Writer Code&gt;_&lt;Language Code&gt;_&lt;Set Number&gt;</a:t>
            </a:r>
          </a:p>
          <a:p>
            <a:endParaRPr lang="en-IN" dirty="0"/>
          </a:p>
        </p:txBody>
      </p:sp>
    </p:spTree>
    <p:extLst>
      <p:ext uri="{BB962C8B-B14F-4D97-AF65-F5344CB8AC3E}">
        <p14:creationId xmlns:p14="http://schemas.microsoft.com/office/powerpoint/2010/main" val="7441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a:latin typeface="Garamond" panose="02020404030301010803" pitchFamily="18" charset="0"/>
              </a:rPr>
              <a:t>Next Presenter</a:t>
            </a:r>
            <a:r>
              <a:rPr lang="en-IN" dirty="0">
                <a:latin typeface="Garamond" panose="02020404030301010803" pitchFamily="18" charset="0"/>
              </a:rPr>
              <a:t>: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 Background, Summary of Present Work, Our Contribution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1250411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962934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2"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3"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4"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0 -3.33333E-6 L 0.0918 -3.33333E-6 " pathEditMode="relative" rAng="0" ptsTypes="AA">
                                      <p:cBhvr>
                                        <p:cTn id="27" dur="500" fill="hold"/>
                                        <p:tgtEl>
                                          <p:spTgt spid="7">
                                            <p:graphicEl>
                                              <a:dgm id="{A90B5234-9E99-4CF9-B3DE-EECB06B1CB86}"/>
                                            </p:graphicEl>
                                          </p:spTgt>
                                        </p:tgtEl>
                                        <p:attrNameLst>
                                          <p:attrName>ppt_x</p:attrName>
                                          <p:attrName>ppt_y</p:attrName>
                                        </p:attrNameLst>
                                      </p:cBhvr>
                                      <p:rCtr x="4583" y="0"/>
                                    </p:animMotion>
                                  </p:childTnLst>
                                </p:cTn>
                              </p:par>
                              <p:par>
                                <p:cTn id="28" presetID="42" presetClass="path" presetSubtype="0" accel="50000" decel="50000" fill="hold" grpId="5" nodeType="withEffect">
                                  <p:stCondLst>
                                    <p:cond delay="0"/>
                                  </p:stCondLst>
                                  <p:childTnLst>
                                    <p:animMotion origin="layout" path="M 0 -3.33333E-6 L 0.0918 -3.33333E-6 " pathEditMode="relative" rAng="0" ptsTypes="AA">
                                      <p:cBhvr>
                                        <p:cTn id="29" dur="500" fill="hold"/>
                                        <p:tgtEl>
                                          <p:spTgt spid="7">
                                            <p:graphicEl>
                                              <a:dgm id="{49F7626A-BFFE-4DF6-99F2-5D5FD64550D2}"/>
                                            </p:graphicEl>
                                          </p:spTgt>
                                        </p:tgtEl>
                                        <p:attrNameLst>
                                          <p:attrName>ppt_x</p:attrName>
                                          <p:attrName>ppt_y</p:attrName>
                                        </p:attrNameLst>
                                      </p:cBhvr>
                                      <p:rCtr x="4583" y="0"/>
                                    </p:animMotion>
                                  </p:childTnLst>
                                </p:cTn>
                              </p:par>
                              <p:par>
                                <p:cTn id="30" presetID="42" presetClass="path" presetSubtype="0" accel="50000" decel="50000" fill="hold" grpId="5" nodeType="withEffect">
                                  <p:stCondLst>
                                    <p:cond delay="0"/>
                                  </p:stCondLst>
                                  <p:childTnLst>
                                    <p:animMotion origin="layout" path="M 0 -3.33333E-6 L 0.0918 0.0007 " pathEditMode="relative" rAng="0" ptsTypes="AA">
                                      <p:cBhvr>
                                        <p:cTn id="31" dur="500" fill="hold"/>
                                        <p:tgtEl>
                                          <p:spTgt spid="7">
                                            <p:graphicEl>
                                              <a:dgm id="{773C2485-C07B-4416-945B-E0AC8917480F}"/>
                                            </p:graphicEl>
                                          </p:spTgt>
                                        </p:tgtEl>
                                        <p:attrNameLst>
                                          <p:attrName>ppt_x</p:attrName>
                                          <p:attrName>ppt_y</p:attrName>
                                        </p:attrNameLst>
                                      </p:cBhvr>
                                      <p:rCtr x="4583" y="23"/>
                                    </p:animMotion>
                                  </p:childTnLst>
                                </p:cTn>
                              </p:par>
                              <p:par>
                                <p:cTn id="32" presetID="42" presetClass="path" presetSubtype="0" accel="50000" decel="50000" fill="hold" grpId="5" nodeType="withEffect">
                                  <p:stCondLst>
                                    <p:cond delay="0"/>
                                  </p:stCondLst>
                                  <p:childTnLst>
                                    <p:animMotion origin="layout" path="M 0 -3.33333E-6 L 0.0918 0.0007 " pathEditMode="relative" rAng="0" ptsTypes="AA">
                                      <p:cBhvr>
                                        <p:cTn id="33" dur="500" fill="hold"/>
                                        <p:tgtEl>
                                          <p:spTgt spid="7">
                                            <p:graphicEl>
                                              <a:dgm id="{02CECB3B-8336-4FE6-B4CE-C312AAD0F583}"/>
                                            </p:graphicEl>
                                          </p:spTgt>
                                        </p:tgtEl>
                                        <p:attrNameLst>
                                          <p:attrName>ppt_x</p:attrName>
                                          <p:attrName>ppt_y</p:attrName>
                                        </p:attrNameLst>
                                      </p:cBhvr>
                                      <p:rCtr x="4583" y="23"/>
                                    </p:animMotion>
                                  </p:childTnLst>
                                </p:cTn>
                              </p:par>
                              <p:par>
                                <p:cTn id="34" presetID="42" presetClass="path" presetSubtype="0" accel="50000" decel="50000" fill="hold" grpId="5" nodeType="withEffect">
                                  <p:stCondLst>
                                    <p:cond delay="0"/>
                                  </p:stCondLst>
                                  <p:childTnLst>
                                    <p:animMotion origin="layout" path="M 0 -3.33333E-6 L 0.0918 0.0007 " pathEditMode="relative" rAng="0" ptsTypes="AA">
                                      <p:cBhvr>
                                        <p:cTn id="35" dur="500" fill="hold"/>
                                        <p:tgtEl>
                                          <p:spTgt spid="7">
                                            <p:graphicEl>
                                              <a:dgm id="{AD8B0F8D-AAE5-4F60-A41D-93EC1E6ABB5E}"/>
                                            </p:graphicEl>
                                          </p:spTgt>
                                        </p:tgtEl>
                                        <p:attrNameLst>
                                          <p:attrName>ppt_x</p:attrName>
                                          <p:attrName>ppt_y</p:attrName>
                                        </p:attrNameLst>
                                      </p:cBhvr>
                                      <p:rCtr x="4583" y="23"/>
                                    </p:animMotion>
                                  </p:childTnLst>
                                </p:cTn>
                              </p:par>
                              <p:par>
                                <p:cTn id="36" presetID="42" presetClass="path" presetSubtype="0" accel="50000" decel="50000" fill="hold" grpId="5" nodeType="withEffect">
                                  <p:stCondLst>
                                    <p:cond delay="0"/>
                                  </p:stCondLst>
                                  <p:childTnLst>
                                    <p:animMotion origin="layout" path="M 0 -3.33333E-6 L 0.0918 0.00047 " pathEditMode="relative" rAng="0" ptsTypes="AA">
                                      <p:cBhvr>
                                        <p:cTn id="37" dur="500" fill="hold"/>
                                        <p:tgtEl>
                                          <p:spTgt spid="7">
                                            <p:graphicEl>
                                              <a:dgm id="{CD4E6B0E-CFDA-4812-A9AF-D4830B79426A}"/>
                                            </p:graphicEl>
                                          </p:spTgt>
                                        </p:tgtEl>
                                        <p:attrNameLst>
                                          <p:attrName>ppt_x</p:attrName>
                                          <p:attrName>ppt_y</p:attrName>
                                        </p:attrNameLst>
                                      </p:cBhvr>
                                      <p:rCtr x="4583" y="23"/>
                                    </p:animMotion>
                                  </p:childTnLst>
                                </p:cTn>
                              </p:par>
                              <p:par>
                                <p:cTn id="38" presetID="42" presetClass="path" presetSubtype="0" accel="50000" decel="50000" fill="hold" grpId="5" nodeType="withEffect">
                                  <p:stCondLst>
                                    <p:cond delay="0"/>
                                  </p:stCondLst>
                                  <p:childTnLst>
                                    <p:animMotion origin="layout" path="M 0.00273 -0.00231 L 0.09063 -0.00185 " pathEditMode="relative" rAng="0" ptsTypes="AA">
                                      <p:cBhvr>
                                        <p:cTn id="39" dur="500" fill="hold"/>
                                        <p:tgtEl>
                                          <p:spTgt spid="7">
                                            <p:graphicEl>
                                              <a:dgm id="{625ED39A-34F2-4EEA-9FCA-73AB69E87EBE}"/>
                                            </p:graphicEl>
                                          </p:spTgt>
                                        </p:tgtEl>
                                        <p:attrNameLst>
                                          <p:attrName>ppt_x</p:attrName>
                                          <p:attrName>ppt_y</p:attrName>
                                        </p:attrNameLst>
                                      </p:cBhvr>
                                      <p:rCtr x="4388" y="23"/>
                                    </p:animMotion>
                                  </p:childTnLst>
                                </p:cTn>
                              </p:par>
                              <p:par>
                                <p:cTn id="40" presetID="42" presetClass="path" presetSubtype="0" accel="50000" decel="50000" fill="hold" grpId="6" nodeType="withEffect">
                                  <p:stCondLst>
                                    <p:cond delay="0"/>
                                  </p:stCondLst>
                                  <p:childTnLst>
                                    <p:animMotion origin="layout" path="M 0 -3.33333E-6 L 0.0918 0.0007 " pathEditMode="relative" rAng="0" ptsTypes="AA">
                                      <p:cBhvr>
                                        <p:cTn id="41" dur="500" fill="hold"/>
                                        <p:tgtEl>
                                          <p:spTgt spid="7">
                                            <p:graphicEl>
                                              <a:dgm id="{34B7AA53-A65D-427C-AF67-E094BBB0A8A8}"/>
                                            </p:graphicEl>
                                          </p:spTgt>
                                        </p:tgtEl>
                                        <p:attrNameLst>
                                          <p:attrName>ppt_x</p:attrName>
                                          <p:attrName>ppt_y</p:attrName>
                                        </p:attrNameLst>
                                      </p:cBhvr>
                                      <p:rCtr x="4583" y="23"/>
                                    </p:animMotion>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par>
                                <p:cTn id="48" presetID="1" presetClass="exit" presetSubtype="0" fill="hold" grpId="7" nodeType="withEffect">
                                  <p:stCondLst>
                                    <p:cond delay="0"/>
                                  </p:stCondLst>
                                  <p:childTnLst>
                                    <p:set>
                                      <p:cBhvr>
                                        <p:cTn id="49"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1" uiExpand="1">
        <p:bldSub>
          <a:bldDgm bld="one"/>
        </p:bldSub>
      </p:bldGraphic>
      <p:bldGraphic spid="7" grpId="2" uiExpand="1">
        <p:bldSub>
          <a:bldDgm bld="one"/>
        </p:bldSub>
      </p:bldGraphic>
      <p:bldGraphic spid="7" grpId="3" uiExpand="1">
        <p:bldSub>
          <a:bldDgm bld="one"/>
        </p:bldSub>
      </p:bldGraphic>
      <p:bldGraphic spid="7" grpId="4"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Dimensions: 4096 x 1</a:t>
            </a:r>
            <a:r>
              <a:rPr lang="en-US" dirty="0">
                <a:latin typeface="Frank Ruhl Libre" panose="00000500000000000000" pitchFamily="2" charset="-79"/>
                <a:cs typeface="Frank Ruhl Libre" panose="00000500000000000000" pitchFamily="2" charset="-79"/>
              </a:rPr>
              <a:t> per image</a:t>
            </a:r>
          </a:p>
          <a:p>
            <a:r>
              <a:rPr lang="en-IN" dirty="0">
                <a:latin typeface="Frank Ruhl Libre" panose="00000500000000000000" pitchFamily="2" charset="-79"/>
                <a:cs typeface="Frank Ruhl Libre" panose="00000500000000000000" pitchFamily="2" charset="-79"/>
              </a:rPr>
              <a:t>Consolidated Features for each Set of Images</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Dimensions for Each Extracted Feature Matrix for a Set: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698B-58EA-4235-9658-F3DB6BC086FE}"/>
              </a:ext>
            </a:extLst>
          </p:cNvPr>
          <p:cNvSpPr>
            <a:spLocks noGrp="1"/>
          </p:cNvSpPr>
          <p:nvPr>
            <p:ph type="title"/>
          </p:nvPr>
        </p:nvSpPr>
        <p:spPr/>
        <p:txBody>
          <a:bodyPr/>
          <a:lstStyle/>
          <a:p>
            <a:r>
              <a:rPr lang="en-US" sz="4400" dirty="0">
                <a:latin typeface="Garamond" panose="02020404030301010803" pitchFamily="18" charset="0"/>
              </a:rPr>
              <a:t>Handwriting Verification</a:t>
            </a:r>
            <a:endParaRPr lang="en-IN" dirty="0"/>
          </a:p>
        </p:txBody>
      </p:sp>
      <p:sp>
        <p:nvSpPr>
          <p:cNvPr id="3" name="Content Placeholder 2">
            <a:extLst>
              <a:ext uri="{FF2B5EF4-FFF2-40B4-BE49-F238E27FC236}">
                <a16:creationId xmlns:a16="http://schemas.microsoft.com/office/drawing/2014/main" id="{A95D83A6-1E6F-4B1D-8551-BBA2BEF8ADF1}"/>
              </a:ext>
            </a:extLst>
          </p:cNvPr>
          <p:cNvSpPr>
            <a:spLocks noGrp="1"/>
          </p:cNvSpPr>
          <p:nvPr>
            <p:ph idx="1"/>
          </p:nvPr>
        </p:nvSpPr>
        <p:spPr/>
        <p:txBody>
          <a:bodyPr/>
          <a:lstStyle/>
          <a:p>
            <a:pPr marL="285750" indent="-285750">
              <a:buFont typeface="Arial" panose="020B0604020202020204" pitchFamily="34" charset="0"/>
              <a:buChar char="•"/>
            </a:pPr>
            <a:r>
              <a:rPr lang="en-US" sz="2800" dirty="0">
                <a:latin typeface="Frank Ruhl Libre" panose="00000500000000000000" pitchFamily="2" charset="-79"/>
                <a:cs typeface="Frank Ruhl Libre" panose="00000500000000000000" pitchFamily="2" charset="-79"/>
              </a:rPr>
              <a:t>Updated the last layer of VGG16 Model</a:t>
            </a:r>
          </a:p>
          <a:p>
            <a:pPr marL="285750" indent="-285750">
              <a:buFont typeface="Arial" panose="020B0604020202020204" pitchFamily="34" charset="0"/>
              <a:buChar char="•"/>
            </a:pPr>
            <a:r>
              <a:rPr lang="en-IN" sz="2800" dirty="0">
                <a:latin typeface="Frank Ruhl Libre" panose="00000500000000000000" pitchFamily="2" charset="-79"/>
                <a:cs typeface="Frank Ruhl Libre" panose="00000500000000000000" pitchFamily="2" charset="-79"/>
              </a:rPr>
              <a:t>Trained the model with every writer pair</a:t>
            </a:r>
          </a:p>
          <a:p>
            <a:pPr marL="285750" indent="-285750">
              <a:buFont typeface="Arial" panose="020B0604020202020204" pitchFamily="34" charset="0"/>
              <a:buChar char="•"/>
            </a:pPr>
            <a:r>
              <a:rPr lang="en-IN" sz="2800" dirty="0">
                <a:latin typeface="Frank Ruhl Libre" panose="00000500000000000000" pitchFamily="2" charset="-79"/>
                <a:cs typeface="Frank Ruhl Libre" panose="00000500000000000000" pitchFamily="2" charset="-79"/>
              </a:rPr>
              <a:t>Distinguish between the handwriting of the primary writer pair and the other writer pairs.</a:t>
            </a:r>
          </a:p>
          <a:p>
            <a:endParaRPr lang="en-IN" dirty="0"/>
          </a:p>
        </p:txBody>
      </p:sp>
    </p:spTree>
    <p:extLst>
      <p:ext uri="{BB962C8B-B14F-4D97-AF65-F5344CB8AC3E}">
        <p14:creationId xmlns:p14="http://schemas.microsoft.com/office/powerpoint/2010/main" val="6463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E941-A14E-4CEC-B1E4-F6306ADBE132}"/>
              </a:ext>
            </a:extLst>
          </p:cNvPr>
          <p:cNvSpPr>
            <a:spLocks noGrp="1"/>
          </p:cNvSpPr>
          <p:nvPr>
            <p:ph type="title"/>
          </p:nvPr>
        </p:nvSpPr>
        <p:spPr/>
        <p:txBody>
          <a:bodyPr/>
          <a:lstStyle/>
          <a:p>
            <a:r>
              <a:rPr lang="en-US" sz="4400" dirty="0">
                <a:latin typeface="Garamond" panose="02020404030301010803" pitchFamily="18" charset="0"/>
              </a:rPr>
              <a:t>Last layer of VGG16</a:t>
            </a:r>
            <a:endParaRPr lang="en-IN" dirty="0"/>
          </a:p>
        </p:txBody>
      </p:sp>
      <p:sp>
        <p:nvSpPr>
          <p:cNvPr id="3" name="Content Placeholder 2">
            <a:extLst>
              <a:ext uri="{FF2B5EF4-FFF2-40B4-BE49-F238E27FC236}">
                <a16:creationId xmlns:a16="http://schemas.microsoft.com/office/drawing/2014/main" id="{24B6E325-EE50-4412-A441-C25E66787EC0}"/>
              </a:ext>
            </a:extLst>
          </p:cNvPr>
          <p:cNvSpPr>
            <a:spLocks noGrp="1"/>
          </p:cNvSpPr>
          <p:nvPr>
            <p:ph idx="1"/>
          </p:nvPr>
        </p:nvSpPr>
        <p:spPr/>
        <p:txBody>
          <a:bodyPr/>
          <a:lstStyle/>
          <a:p>
            <a:pPr marL="285750" indent="-285750">
              <a:buFont typeface="Arial" panose="020B0604020202020204" pitchFamily="34" charset="0"/>
              <a:buChar char="•"/>
            </a:pPr>
            <a:r>
              <a:rPr lang="en-US" sz="2800" dirty="0">
                <a:latin typeface="Frank Ruhl Libre" panose="00000500000000000000" pitchFamily="2" charset="-79"/>
                <a:cs typeface="Frank Ruhl Libre" panose="00000500000000000000" pitchFamily="2" charset="-79"/>
              </a:rPr>
              <a:t>Updated the last layer of VGG16 Model</a:t>
            </a:r>
          </a:p>
          <a:p>
            <a:pPr marL="285750" indent="-285750">
              <a:buFont typeface="Arial" panose="020B0604020202020204" pitchFamily="34" charset="0"/>
              <a:buChar char="•"/>
            </a:pPr>
            <a:r>
              <a:rPr lang="en-IN" sz="2800" dirty="0">
                <a:latin typeface="Frank Ruhl Libre" panose="00000500000000000000" pitchFamily="2" charset="-79"/>
                <a:cs typeface="Frank Ruhl Libre" panose="00000500000000000000" pitchFamily="2" charset="-79"/>
              </a:rPr>
              <a:t>Trained the model with every writer pair</a:t>
            </a:r>
          </a:p>
          <a:p>
            <a:pPr marL="285750" indent="-285750">
              <a:buFont typeface="Arial" panose="020B0604020202020204" pitchFamily="34" charset="0"/>
              <a:buChar char="•"/>
            </a:pPr>
            <a:r>
              <a:rPr lang="en-IN" sz="2800" dirty="0">
                <a:latin typeface="Frank Ruhl Libre" panose="00000500000000000000" pitchFamily="2" charset="-79"/>
                <a:cs typeface="Frank Ruhl Libre" panose="00000500000000000000" pitchFamily="2" charset="-79"/>
              </a:rPr>
              <a:t>Distinguish between the handwriting of the primary writer pair and the other writer pairs.</a:t>
            </a:r>
          </a:p>
          <a:p>
            <a:endParaRPr lang="en-IN" dirty="0"/>
          </a:p>
        </p:txBody>
      </p:sp>
    </p:spTree>
    <p:extLst>
      <p:ext uri="{BB962C8B-B14F-4D97-AF65-F5344CB8AC3E}">
        <p14:creationId xmlns:p14="http://schemas.microsoft.com/office/powerpoint/2010/main" val="287393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Next 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Accuracy, Conclusion, References</a:t>
            </a:r>
          </a:p>
        </p:txBody>
      </p:sp>
    </p:spTree>
    <p:extLst>
      <p:ext uri="{BB962C8B-B14F-4D97-AF65-F5344CB8AC3E}">
        <p14:creationId xmlns:p14="http://schemas.microsoft.com/office/powerpoint/2010/main" val="370511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FD75-B588-4675-A24D-3E6FECEEE2DE}"/>
              </a:ext>
            </a:extLst>
          </p:cNvPr>
          <p:cNvSpPr>
            <a:spLocks noGrp="1"/>
          </p:cNvSpPr>
          <p:nvPr>
            <p:ph type="title"/>
          </p:nvPr>
        </p:nvSpPr>
        <p:spPr/>
        <p:txBody>
          <a:bodyPr/>
          <a:lstStyle/>
          <a:p>
            <a:r>
              <a:rPr lang="en-US" sz="4400" dirty="0">
                <a:latin typeface="Garamond" panose="02020404030301010803" pitchFamily="18" charset="0"/>
              </a:rPr>
              <a:t>Additional Models</a:t>
            </a:r>
            <a:endParaRPr lang="en-IN" dirty="0"/>
          </a:p>
        </p:txBody>
      </p:sp>
      <p:sp>
        <p:nvSpPr>
          <p:cNvPr id="3" name="Content Placeholder 2">
            <a:extLst>
              <a:ext uri="{FF2B5EF4-FFF2-40B4-BE49-F238E27FC236}">
                <a16:creationId xmlns:a16="http://schemas.microsoft.com/office/drawing/2014/main" id="{7C7716DD-10A0-43CF-8630-EEABF645A5E6}"/>
              </a:ext>
            </a:extLst>
          </p:cNvPr>
          <p:cNvSpPr>
            <a:spLocks noGrp="1"/>
          </p:cNvSpPr>
          <p:nvPr>
            <p:ph idx="1"/>
          </p:nvPr>
        </p:nvSpPr>
        <p:spPr/>
        <p:txBody>
          <a:bodyPr/>
          <a:lstStyle/>
          <a:p>
            <a:pPr marL="285750" indent="-285750">
              <a:buFont typeface="Arial" panose="020B0604020202020204" pitchFamily="34" charset="0"/>
              <a:buChar char="•"/>
            </a:pPr>
            <a:r>
              <a:rPr lang="en-US" sz="2800" dirty="0" err="1">
                <a:latin typeface="Frank Ruhl Libre" panose="00000500000000000000" pitchFamily="2" charset="-79"/>
                <a:cs typeface="Frank Ruhl Libre" panose="00000500000000000000" pitchFamily="2" charset="-79"/>
              </a:rPr>
              <a:t>ResNet</a:t>
            </a:r>
            <a:endParaRPr lang="en-US" sz="2800" dirty="0">
              <a:latin typeface="Frank Ruhl Libre" panose="00000500000000000000" pitchFamily="2" charset="-79"/>
              <a:cs typeface="Frank Ruhl Libre" panose="00000500000000000000" pitchFamily="2" charset="-79"/>
            </a:endParaRPr>
          </a:p>
          <a:p>
            <a:pPr marL="285750" indent="-285750">
              <a:buFont typeface="Arial" panose="020B0604020202020204" pitchFamily="34" charset="0"/>
              <a:buChar char="•"/>
            </a:pPr>
            <a:r>
              <a:rPr lang="en-US" sz="2800" dirty="0" err="1">
                <a:latin typeface="Frank Ruhl Libre" panose="00000500000000000000" pitchFamily="2" charset="-79"/>
                <a:cs typeface="Frank Ruhl Libre" panose="00000500000000000000" pitchFamily="2" charset="-79"/>
              </a:rPr>
              <a:t>AlexNet</a:t>
            </a:r>
            <a:endParaRPr lang="en-IN" sz="2800" dirty="0">
              <a:latin typeface="Frank Ruhl Libre" panose="00000500000000000000" pitchFamily="2" charset="-79"/>
              <a:cs typeface="Frank Ruhl Libre" panose="00000500000000000000" pitchFamily="2" charset="-79"/>
            </a:endParaRPr>
          </a:p>
          <a:p>
            <a:endParaRPr lang="en-IN" dirty="0"/>
          </a:p>
          <a:p>
            <a:pPr marL="0" indent="0">
              <a:buNone/>
            </a:pPr>
            <a:r>
              <a:rPr lang="en-US" sz="2800" dirty="0">
                <a:latin typeface="Frank Ruhl Libre" panose="00000500000000000000" pitchFamily="2" charset="-79"/>
                <a:cs typeface="Frank Ruhl Libre" panose="00000500000000000000" pitchFamily="2" charset="-79"/>
              </a:rPr>
              <a:t>In both the models, the output size were reduced to two from their original.</a:t>
            </a:r>
            <a:endParaRPr lang="en-IN" sz="2800" dirty="0">
              <a:latin typeface="Frank Ruhl Libre" panose="00000500000000000000" pitchFamily="2" charset="-79"/>
              <a:cs typeface="Frank Ruhl Libre" panose="00000500000000000000" pitchFamily="2" charset="-79"/>
            </a:endParaRPr>
          </a:p>
          <a:p>
            <a:endParaRPr lang="en-IN" dirty="0"/>
          </a:p>
        </p:txBody>
      </p:sp>
    </p:spTree>
    <p:extLst>
      <p:ext uri="{BB962C8B-B14F-4D97-AF65-F5344CB8AC3E}">
        <p14:creationId xmlns:p14="http://schemas.microsoft.com/office/powerpoint/2010/main" val="350837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0244-3275-493E-8986-FD02EE38098F}"/>
              </a:ext>
            </a:extLst>
          </p:cNvPr>
          <p:cNvSpPr>
            <a:spLocks noGrp="1"/>
          </p:cNvSpPr>
          <p:nvPr>
            <p:ph type="title"/>
          </p:nvPr>
        </p:nvSpPr>
        <p:spPr/>
        <p:txBody>
          <a:bodyPr/>
          <a:lstStyle/>
          <a:p>
            <a:r>
              <a:rPr lang="en-US" dirty="0">
                <a:latin typeface="Garamond" panose="02020404030301010803" pitchFamily="18" charset="0"/>
              </a:rPr>
              <a:t>Structure of </a:t>
            </a:r>
            <a:r>
              <a:rPr lang="en-US" dirty="0" err="1">
                <a:latin typeface="Garamond" panose="02020404030301010803" pitchFamily="18" charset="0"/>
              </a:rPr>
              <a:t>ResNet</a:t>
            </a:r>
            <a:endParaRPr lang="en-IN" dirty="0"/>
          </a:p>
        </p:txBody>
      </p:sp>
      <p:pic>
        <p:nvPicPr>
          <p:cNvPr id="1028" name="Picture 4" descr="ResNet Paper Notes – Rohan Varma – Software Engineer @ Facebook">
            <a:extLst>
              <a:ext uri="{FF2B5EF4-FFF2-40B4-BE49-F238E27FC236}">
                <a16:creationId xmlns:a16="http://schemas.microsoft.com/office/drawing/2014/main" id="{107AB3B5-1789-456B-911D-7EB3DA8996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5088138" y="-2508223"/>
            <a:ext cx="2015724" cy="1187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9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976C-8291-4CC3-91D3-555B2A0BB3D5}"/>
              </a:ext>
            </a:extLst>
          </p:cNvPr>
          <p:cNvSpPr>
            <a:spLocks noGrp="1"/>
          </p:cNvSpPr>
          <p:nvPr>
            <p:ph type="title"/>
          </p:nvPr>
        </p:nvSpPr>
        <p:spPr/>
        <p:txBody>
          <a:bodyPr/>
          <a:lstStyle/>
          <a:p>
            <a:r>
              <a:rPr lang="en-US" dirty="0">
                <a:latin typeface="Garamond" panose="02020404030301010803" pitchFamily="18" charset="0"/>
              </a:rPr>
              <a:t>Structure of </a:t>
            </a:r>
            <a:r>
              <a:rPr lang="en-US" dirty="0" err="1">
                <a:latin typeface="Garamond" panose="02020404030301010803" pitchFamily="18" charset="0"/>
              </a:rPr>
              <a:t>AlexNet</a:t>
            </a:r>
            <a:endParaRPr lang="en-IN" dirty="0">
              <a:latin typeface="Garamond" panose="02020404030301010803" pitchFamily="18" charset="0"/>
            </a:endParaRPr>
          </a:p>
        </p:txBody>
      </p:sp>
      <p:pic>
        <p:nvPicPr>
          <p:cNvPr id="2050" name="Picture 2" descr="title">
            <a:extLst>
              <a:ext uri="{FF2B5EF4-FFF2-40B4-BE49-F238E27FC236}">
                <a16:creationId xmlns:a16="http://schemas.microsoft.com/office/drawing/2014/main" id="{E5846E0E-7815-4589-8147-D57C404A41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87079"/>
            <a:ext cx="10515600" cy="36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21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C92ED-B4E6-4A3A-AE38-4E373287E8BC}"/>
              </a:ext>
            </a:extLst>
          </p:cNvPr>
          <p:cNvSpPr txBox="1"/>
          <p:nvPr/>
        </p:nvSpPr>
        <p:spPr>
          <a:xfrm>
            <a:off x="1054100" y="711200"/>
            <a:ext cx="4800600" cy="1046440"/>
          </a:xfrm>
          <a:prstGeom prst="rect">
            <a:avLst/>
          </a:prstGeom>
          <a:noFill/>
        </p:spPr>
        <p:txBody>
          <a:bodyPr wrap="square" rtlCol="0">
            <a:spAutoFit/>
          </a:bodyPr>
          <a:lstStyle/>
          <a:p>
            <a:r>
              <a:rPr lang="en-US" sz="4400" dirty="0">
                <a:latin typeface="Garamond" panose="02020404030301010803" pitchFamily="18" charset="0"/>
              </a:rPr>
              <a:t>Accuracy</a:t>
            </a:r>
          </a:p>
          <a:p>
            <a:endParaRPr lang="en-IN" dirty="0"/>
          </a:p>
        </p:txBody>
      </p:sp>
      <p:sp>
        <p:nvSpPr>
          <p:cNvPr id="3" name="TextBox 2">
            <a:extLst>
              <a:ext uri="{FF2B5EF4-FFF2-40B4-BE49-F238E27FC236}">
                <a16:creationId xmlns:a16="http://schemas.microsoft.com/office/drawing/2014/main" id="{48FEFB79-DDEA-4EA8-9618-384BA59C8E41}"/>
              </a:ext>
            </a:extLst>
          </p:cNvPr>
          <p:cNvSpPr txBox="1"/>
          <p:nvPr/>
        </p:nvSpPr>
        <p:spPr>
          <a:xfrm>
            <a:off x="1206500" y="1757640"/>
            <a:ext cx="8483600" cy="830997"/>
          </a:xfrm>
          <a:prstGeom prst="rect">
            <a:avLst/>
          </a:prstGeom>
          <a:noFill/>
        </p:spPr>
        <p:txBody>
          <a:bodyPr wrap="square" rtlCol="0">
            <a:spAutoFit/>
          </a:bodyPr>
          <a:lstStyle/>
          <a:p>
            <a:r>
              <a:rPr lang="en-US" sz="2400" dirty="0">
                <a:latin typeface="Frank Ruhl Libre" panose="00000500000000000000" pitchFamily="2" charset="-79"/>
                <a:cs typeface="Frank Ruhl Libre" panose="00000500000000000000" pitchFamily="2" charset="-79"/>
              </a:rPr>
              <a:t>Final Accuracy:  The average accuracy of the obtained accuracies</a:t>
            </a:r>
            <a:endParaRPr lang="en-IN" sz="2400" dirty="0">
              <a:latin typeface="Frank Ruhl Libre" panose="00000500000000000000" pitchFamily="2" charset="-79"/>
              <a:cs typeface="Frank Ruhl Libre" panose="00000500000000000000" pitchFamily="2" charset="-79"/>
            </a:endParaRPr>
          </a:p>
        </p:txBody>
      </p:sp>
      <p:graphicFrame>
        <p:nvGraphicFramePr>
          <p:cNvPr id="5" name="Table 5">
            <a:extLst>
              <a:ext uri="{FF2B5EF4-FFF2-40B4-BE49-F238E27FC236}">
                <a16:creationId xmlns:a16="http://schemas.microsoft.com/office/drawing/2014/main" id="{A536A579-EFF2-4C98-90A3-57A912219CC6}"/>
              </a:ext>
            </a:extLst>
          </p:cNvPr>
          <p:cNvGraphicFramePr>
            <a:graphicFrameLocks noGrp="1"/>
          </p:cNvGraphicFramePr>
          <p:nvPr>
            <p:extLst>
              <p:ext uri="{D42A27DB-BD31-4B8C-83A1-F6EECF244321}">
                <p14:modId xmlns:p14="http://schemas.microsoft.com/office/powerpoint/2010/main" val="3041789883"/>
              </p:ext>
            </p:extLst>
          </p:nvPr>
        </p:nvGraphicFramePr>
        <p:xfrm>
          <a:off x="3454400" y="2804080"/>
          <a:ext cx="5283200" cy="1828800"/>
        </p:xfrm>
        <a:graphic>
          <a:graphicData uri="http://schemas.openxmlformats.org/drawingml/2006/table">
            <a:tbl>
              <a:tblPr firstRow="1" bandRow="1">
                <a:tableStyleId>{073A0DAA-6AF3-43AB-8588-CEC1D06C72B9}</a:tableStyleId>
              </a:tblPr>
              <a:tblGrid>
                <a:gridCol w="2575560">
                  <a:extLst>
                    <a:ext uri="{9D8B030D-6E8A-4147-A177-3AD203B41FA5}">
                      <a16:colId xmlns:a16="http://schemas.microsoft.com/office/drawing/2014/main" val="439393240"/>
                    </a:ext>
                  </a:extLst>
                </a:gridCol>
                <a:gridCol w="2707640">
                  <a:extLst>
                    <a:ext uri="{9D8B030D-6E8A-4147-A177-3AD203B41FA5}">
                      <a16:colId xmlns:a16="http://schemas.microsoft.com/office/drawing/2014/main" val="2339784358"/>
                    </a:ext>
                  </a:extLst>
                </a:gridCol>
              </a:tblGrid>
              <a:tr h="446022">
                <a:tc>
                  <a:txBody>
                    <a:bodyPr/>
                    <a:lstStyle/>
                    <a:p>
                      <a:pPr algn="ctr"/>
                      <a:r>
                        <a:rPr lang="en-US" sz="2400" dirty="0">
                          <a:latin typeface="Frank Ruhl Libre" panose="00000500000000000000" pitchFamily="2" charset="-79"/>
                          <a:cs typeface="Frank Ruhl Libre" panose="00000500000000000000" pitchFamily="2" charset="-79"/>
                        </a:rPr>
                        <a:t>Model</a:t>
                      </a:r>
                      <a:endParaRPr lang="en-IN" sz="2400" dirty="0">
                        <a:latin typeface="Frank Ruhl Libre" panose="00000500000000000000" pitchFamily="2" charset="-79"/>
                        <a:cs typeface="Frank Ruhl Libre" panose="00000500000000000000" pitchFamily="2" charset="-79"/>
                      </a:endParaRPr>
                    </a:p>
                  </a:txBody>
                  <a:tcPr/>
                </a:tc>
                <a:tc>
                  <a:txBody>
                    <a:bodyPr/>
                    <a:lstStyle/>
                    <a:p>
                      <a:pPr algn="ctr"/>
                      <a:r>
                        <a:rPr lang="en-US" sz="2400" dirty="0">
                          <a:latin typeface="Frank Ruhl Libre" panose="00000500000000000000" pitchFamily="2" charset="-79"/>
                          <a:cs typeface="Frank Ruhl Libre" panose="00000500000000000000" pitchFamily="2" charset="-79"/>
                        </a:rPr>
                        <a:t>Final Accuracy</a:t>
                      </a:r>
                      <a:endParaRPr lang="en-IN" sz="2400" dirty="0">
                        <a:latin typeface="Frank Ruhl Libre" panose="00000500000000000000" pitchFamily="2" charset="-79"/>
                        <a:cs typeface="Frank Ruhl Libre" panose="00000500000000000000" pitchFamily="2" charset="-79"/>
                      </a:endParaRPr>
                    </a:p>
                  </a:txBody>
                  <a:tcPr/>
                </a:tc>
                <a:extLst>
                  <a:ext uri="{0D108BD9-81ED-4DB2-BD59-A6C34878D82A}">
                    <a16:rowId xmlns:a16="http://schemas.microsoft.com/office/drawing/2014/main" val="3474275413"/>
                  </a:ext>
                </a:extLst>
              </a:tr>
              <a:tr h="422826">
                <a:tc>
                  <a:txBody>
                    <a:bodyPr/>
                    <a:lstStyle/>
                    <a:p>
                      <a:pPr algn="ctr"/>
                      <a:r>
                        <a:rPr lang="en-US" sz="2400" dirty="0">
                          <a:latin typeface="Frank Ruhl Libre" panose="00000500000000000000" pitchFamily="2" charset="-79"/>
                          <a:cs typeface="Frank Ruhl Libre" panose="00000500000000000000" pitchFamily="2" charset="-79"/>
                        </a:rPr>
                        <a:t>VGG 16</a:t>
                      </a:r>
                      <a:endParaRPr lang="en-IN" sz="2400" dirty="0">
                        <a:latin typeface="Frank Ruhl Libre" panose="00000500000000000000" pitchFamily="2" charset="-79"/>
                        <a:cs typeface="Frank Ruhl Libre" panose="00000500000000000000" pitchFamily="2" charset="-79"/>
                      </a:endParaRPr>
                    </a:p>
                  </a:txBody>
                  <a:tcPr/>
                </a:tc>
                <a:tc>
                  <a:txBody>
                    <a:bodyPr/>
                    <a:lstStyle/>
                    <a:p>
                      <a:pPr algn="ctr"/>
                      <a:r>
                        <a:rPr lang="en-IN" sz="2400" kern="1200" dirty="0">
                          <a:solidFill>
                            <a:schemeClr val="dk1"/>
                          </a:solidFill>
                          <a:effectLst/>
                          <a:latin typeface="Frank Ruhl Libre" panose="00000500000000000000" pitchFamily="2" charset="-79"/>
                          <a:cs typeface="Frank Ruhl Libre" panose="00000500000000000000" pitchFamily="2" charset="-79"/>
                        </a:rPr>
                        <a:t>62.75%</a:t>
                      </a:r>
                      <a:endParaRPr lang="en-IN" sz="2400" dirty="0">
                        <a:latin typeface="Frank Ruhl Libre" panose="00000500000000000000" pitchFamily="2" charset="-79"/>
                        <a:cs typeface="Frank Ruhl Libre" panose="00000500000000000000" pitchFamily="2" charset="-79"/>
                      </a:endParaRPr>
                    </a:p>
                  </a:txBody>
                  <a:tcPr/>
                </a:tc>
                <a:extLst>
                  <a:ext uri="{0D108BD9-81ED-4DB2-BD59-A6C34878D82A}">
                    <a16:rowId xmlns:a16="http://schemas.microsoft.com/office/drawing/2014/main" val="1931003613"/>
                  </a:ext>
                </a:extLst>
              </a:tr>
              <a:tr h="422826">
                <a:tc>
                  <a:txBody>
                    <a:bodyPr/>
                    <a:lstStyle/>
                    <a:p>
                      <a:pPr algn="ctr"/>
                      <a:r>
                        <a:rPr lang="en-US" sz="2400" dirty="0" err="1">
                          <a:latin typeface="Frank Ruhl Libre" panose="00000500000000000000" pitchFamily="2" charset="-79"/>
                          <a:cs typeface="Frank Ruhl Libre" panose="00000500000000000000" pitchFamily="2" charset="-79"/>
                        </a:rPr>
                        <a:t>ResNet</a:t>
                      </a:r>
                      <a:endParaRPr lang="en-IN" sz="2400" dirty="0">
                        <a:latin typeface="Frank Ruhl Libre" panose="00000500000000000000" pitchFamily="2" charset="-79"/>
                        <a:cs typeface="Frank Ruhl Libre" panose="00000500000000000000" pitchFamily="2" charset="-79"/>
                      </a:endParaRPr>
                    </a:p>
                  </a:txBody>
                  <a:tcPr/>
                </a:tc>
                <a:tc>
                  <a:txBody>
                    <a:bodyPr/>
                    <a:lstStyle/>
                    <a:p>
                      <a:pPr algn="ctr"/>
                      <a:r>
                        <a:rPr lang="en-IN" sz="2400" kern="1200" dirty="0">
                          <a:solidFill>
                            <a:schemeClr val="dk1"/>
                          </a:solidFill>
                          <a:effectLst/>
                          <a:latin typeface="Frank Ruhl Libre" panose="00000500000000000000" pitchFamily="2" charset="-79"/>
                          <a:cs typeface="Frank Ruhl Libre" panose="00000500000000000000" pitchFamily="2" charset="-79"/>
                        </a:rPr>
                        <a:t>72.09%</a:t>
                      </a:r>
                      <a:endParaRPr lang="en-IN" sz="2400" dirty="0">
                        <a:latin typeface="Frank Ruhl Libre" panose="00000500000000000000" pitchFamily="2" charset="-79"/>
                        <a:cs typeface="Frank Ruhl Libre" panose="00000500000000000000" pitchFamily="2" charset="-79"/>
                      </a:endParaRPr>
                    </a:p>
                  </a:txBody>
                  <a:tcPr/>
                </a:tc>
                <a:extLst>
                  <a:ext uri="{0D108BD9-81ED-4DB2-BD59-A6C34878D82A}">
                    <a16:rowId xmlns:a16="http://schemas.microsoft.com/office/drawing/2014/main" val="2239403763"/>
                  </a:ext>
                </a:extLst>
              </a:tr>
              <a:tr h="0">
                <a:tc>
                  <a:txBody>
                    <a:bodyPr/>
                    <a:lstStyle/>
                    <a:p>
                      <a:pPr algn="ctr"/>
                      <a:r>
                        <a:rPr lang="en-US" sz="2400" dirty="0" err="1">
                          <a:latin typeface="Frank Ruhl Libre" panose="00000500000000000000" pitchFamily="2" charset="-79"/>
                          <a:cs typeface="Frank Ruhl Libre" panose="00000500000000000000" pitchFamily="2" charset="-79"/>
                        </a:rPr>
                        <a:t>AlexNet</a:t>
                      </a:r>
                      <a:endParaRPr lang="en-IN" sz="2400" dirty="0">
                        <a:latin typeface="Frank Ruhl Libre" panose="00000500000000000000" pitchFamily="2" charset="-79"/>
                        <a:cs typeface="Frank Ruhl Libre" panose="00000500000000000000" pitchFamily="2" charset="-79"/>
                      </a:endParaRPr>
                    </a:p>
                  </a:txBody>
                  <a:tcPr/>
                </a:tc>
                <a:tc>
                  <a:txBody>
                    <a:bodyPr/>
                    <a:lstStyle/>
                    <a:p>
                      <a:pPr algn="ctr"/>
                      <a:r>
                        <a:rPr lang="en-IN" sz="2400" kern="1200" dirty="0">
                          <a:solidFill>
                            <a:schemeClr val="dk1"/>
                          </a:solidFill>
                          <a:effectLst/>
                          <a:latin typeface="Frank Ruhl Libre" panose="00000500000000000000" pitchFamily="2" charset="-79"/>
                          <a:cs typeface="Frank Ruhl Libre" panose="00000500000000000000" pitchFamily="2" charset="-79"/>
                        </a:rPr>
                        <a:t>74.45%</a:t>
                      </a:r>
                      <a:endParaRPr lang="en-IN" sz="2400" dirty="0">
                        <a:latin typeface="Frank Ruhl Libre" panose="00000500000000000000" pitchFamily="2" charset="-79"/>
                        <a:cs typeface="Frank Ruhl Libre" panose="00000500000000000000" pitchFamily="2" charset="-79"/>
                      </a:endParaRPr>
                    </a:p>
                  </a:txBody>
                  <a:tcPr/>
                </a:tc>
                <a:extLst>
                  <a:ext uri="{0D108BD9-81ED-4DB2-BD59-A6C34878D82A}">
                    <a16:rowId xmlns:a16="http://schemas.microsoft.com/office/drawing/2014/main" val="3847816406"/>
                  </a:ext>
                </a:extLst>
              </a:tr>
            </a:tbl>
          </a:graphicData>
        </a:graphic>
      </p:graphicFrame>
      <p:sp>
        <p:nvSpPr>
          <p:cNvPr id="4" name="TextBox 3">
            <a:extLst>
              <a:ext uri="{FF2B5EF4-FFF2-40B4-BE49-F238E27FC236}">
                <a16:creationId xmlns:a16="http://schemas.microsoft.com/office/drawing/2014/main" id="{D7CA725E-625B-4F9F-AB89-F903489FFA38}"/>
              </a:ext>
            </a:extLst>
          </p:cNvPr>
          <p:cNvSpPr txBox="1"/>
          <p:nvPr/>
        </p:nvSpPr>
        <p:spPr>
          <a:xfrm>
            <a:off x="3466605" y="5192889"/>
            <a:ext cx="5270995" cy="369332"/>
          </a:xfrm>
          <a:prstGeom prst="rect">
            <a:avLst/>
          </a:prstGeom>
          <a:noFill/>
        </p:spPr>
        <p:txBody>
          <a:bodyPr wrap="none" rtlCol="0">
            <a:spAutoFit/>
          </a:bodyPr>
          <a:lstStyle/>
          <a:p>
            <a:pPr algn="ctr"/>
            <a:r>
              <a:rPr lang="en-US" i="1" dirty="0">
                <a:latin typeface="Frank Ruhl Libre" panose="00000500000000000000" pitchFamily="2" charset="-79"/>
                <a:cs typeface="Frank Ruhl Libre" panose="00000500000000000000" pitchFamily="2" charset="-79"/>
              </a:rPr>
              <a:t>Table 2. Comparing accuracies of different models</a:t>
            </a:r>
            <a:endParaRPr lang="en-IN"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19800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79AAF-7D3F-44D2-8832-9A13CE37C98B}"/>
              </a:ext>
            </a:extLst>
          </p:cNvPr>
          <p:cNvSpPr txBox="1"/>
          <p:nvPr/>
        </p:nvSpPr>
        <p:spPr>
          <a:xfrm>
            <a:off x="1130300" y="342900"/>
            <a:ext cx="4546600" cy="769441"/>
          </a:xfrm>
          <a:prstGeom prst="rect">
            <a:avLst/>
          </a:prstGeom>
          <a:noFill/>
        </p:spPr>
        <p:txBody>
          <a:bodyPr wrap="square" rtlCol="0">
            <a:spAutoFit/>
          </a:bodyPr>
          <a:lstStyle/>
          <a:p>
            <a:r>
              <a:rPr lang="en-US" sz="4400" dirty="0">
                <a:latin typeface="Garamond" panose="02020404030301010803" pitchFamily="18" charset="0"/>
              </a:rPr>
              <a:t>VGG-16</a:t>
            </a:r>
            <a:endParaRPr lang="en-IN" sz="4400" dirty="0">
              <a:latin typeface="Garamond" panose="02020404030301010803" pitchFamily="18" charset="0"/>
            </a:endParaRPr>
          </a:p>
        </p:txBody>
      </p:sp>
      <p:pic>
        <p:nvPicPr>
          <p:cNvPr id="4" name="Picture 3">
            <a:extLst>
              <a:ext uri="{FF2B5EF4-FFF2-40B4-BE49-F238E27FC236}">
                <a16:creationId xmlns:a16="http://schemas.microsoft.com/office/drawing/2014/main" id="{F7A426DD-766D-4346-99CB-11959B81B0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06900" y="1431290"/>
            <a:ext cx="5940000" cy="3456000"/>
          </a:xfrm>
          <a:prstGeom prst="rect">
            <a:avLst/>
          </a:prstGeom>
          <a:noFill/>
          <a:ln>
            <a:noFill/>
          </a:ln>
        </p:spPr>
      </p:pic>
      <p:sp>
        <p:nvSpPr>
          <p:cNvPr id="5" name="TextBox 4">
            <a:extLst>
              <a:ext uri="{FF2B5EF4-FFF2-40B4-BE49-F238E27FC236}">
                <a16:creationId xmlns:a16="http://schemas.microsoft.com/office/drawing/2014/main" id="{18FD00C9-FF6E-45DE-AAF4-CBC4DE7278AF}"/>
              </a:ext>
            </a:extLst>
          </p:cNvPr>
          <p:cNvSpPr txBox="1"/>
          <p:nvPr/>
        </p:nvSpPr>
        <p:spPr>
          <a:xfrm>
            <a:off x="1892300" y="5206239"/>
            <a:ext cx="7569200" cy="830997"/>
          </a:xfrm>
          <a:prstGeom prst="rect">
            <a:avLst/>
          </a:prstGeom>
          <a:noFill/>
        </p:spPr>
        <p:txBody>
          <a:bodyPr wrap="square" rtlCol="0">
            <a:spAutoFit/>
          </a:bodyPr>
          <a:lstStyle/>
          <a:p>
            <a:pPr algn="ctr"/>
            <a:r>
              <a:rPr lang="en-US" sz="2400" dirty="0">
                <a:latin typeface="Frank Ruhl Libre" panose="00000500000000000000" pitchFamily="2" charset="-79"/>
                <a:cs typeface="Frank Ruhl Libre" panose="00000500000000000000" pitchFamily="2" charset="-79"/>
              </a:rPr>
              <a:t>Fig 2. </a:t>
            </a:r>
            <a:r>
              <a:rPr lang="en-IN" sz="2400" dirty="0">
                <a:effectLst/>
                <a:latin typeface="Frank Ruhl Libre" panose="00000500000000000000" pitchFamily="2" charset="-79"/>
                <a:ea typeface="Times New Roman" panose="02020603050405020304" pitchFamily="18" charset="0"/>
                <a:cs typeface="Frank Ruhl Libre" panose="00000500000000000000" pitchFamily="2" charset="-79"/>
              </a:rPr>
              <a:t>Graph depicting accuracy, validation accuracy, loss and validation loss over multiple epochs</a:t>
            </a:r>
            <a:endParaRPr lang="en-IN" sz="2400"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208227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18B5D-C5EC-48EF-B23D-EDC1FC6FC833}"/>
              </a:ext>
            </a:extLst>
          </p:cNvPr>
          <p:cNvSpPr txBox="1"/>
          <p:nvPr/>
        </p:nvSpPr>
        <p:spPr>
          <a:xfrm>
            <a:off x="850900" y="533400"/>
            <a:ext cx="3543300" cy="769441"/>
          </a:xfrm>
          <a:prstGeom prst="rect">
            <a:avLst/>
          </a:prstGeom>
          <a:noFill/>
        </p:spPr>
        <p:txBody>
          <a:bodyPr wrap="square" rtlCol="0">
            <a:spAutoFit/>
          </a:bodyPr>
          <a:lstStyle/>
          <a:p>
            <a:r>
              <a:rPr lang="en-US" sz="4400" dirty="0" err="1">
                <a:latin typeface="Garamond" panose="02020404030301010803" pitchFamily="18" charset="0"/>
              </a:rPr>
              <a:t>ResNet</a:t>
            </a:r>
            <a:endParaRPr lang="en-IN" sz="4400" dirty="0">
              <a:latin typeface="Garamond" panose="02020404030301010803" pitchFamily="18" charset="0"/>
            </a:endParaRPr>
          </a:p>
        </p:txBody>
      </p:sp>
      <p:pic>
        <p:nvPicPr>
          <p:cNvPr id="3" name="Picture 2">
            <a:extLst>
              <a:ext uri="{FF2B5EF4-FFF2-40B4-BE49-F238E27FC236}">
                <a16:creationId xmlns:a16="http://schemas.microsoft.com/office/drawing/2014/main" id="{B7D7A251-6EDA-477B-B95F-DD3EFF7424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2400" y="1302841"/>
            <a:ext cx="6807200" cy="3611880"/>
          </a:xfrm>
          <a:prstGeom prst="rect">
            <a:avLst/>
          </a:prstGeom>
          <a:noFill/>
          <a:ln>
            <a:noFill/>
          </a:ln>
        </p:spPr>
      </p:pic>
      <p:sp>
        <p:nvSpPr>
          <p:cNvPr id="4" name="TextBox 3">
            <a:extLst>
              <a:ext uri="{FF2B5EF4-FFF2-40B4-BE49-F238E27FC236}">
                <a16:creationId xmlns:a16="http://schemas.microsoft.com/office/drawing/2014/main" id="{F8A1EC8C-E8F2-43BE-AF09-C10427D07D44}"/>
              </a:ext>
            </a:extLst>
          </p:cNvPr>
          <p:cNvSpPr txBox="1"/>
          <p:nvPr/>
        </p:nvSpPr>
        <p:spPr>
          <a:xfrm>
            <a:off x="2355850" y="5298902"/>
            <a:ext cx="7480300" cy="1107996"/>
          </a:xfrm>
          <a:prstGeom prst="rect">
            <a:avLst/>
          </a:prstGeom>
          <a:noFill/>
        </p:spPr>
        <p:txBody>
          <a:bodyPr wrap="square" rtlCol="0">
            <a:spAutoFit/>
          </a:bodyPr>
          <a:lstStyle/>
          <a:p>
            <a:pPr algn="ctr"/>
            <a:r>
              <a:rPr lang="en-IN" sz="2400" dirty="0">
                <a:effectLst/>
                <a:latin typeface="Frank Ruhl Libre" panose="00000500000000000000" pitchFamily="2" charset="-79"/>
                <a:ea typeface="Times New Roman" panose="02020603050405020304" pitchFamily="18" charset="0"/>
                <a:cs typeface="Frank Ruhl Libre" panose="00000500000000000000" pitchFamily="2" charset="-79"/>
              </a:rPr>
              <a:t>Fig 3. Graph depicting accuracy, validation accuracy, loss and validation loss over multiple epochs</a:t>
            </a:r>
          </a:p>
          <a:p>
            <a:pPr algn="ctr"/>
            <a:endParaRPr lang="en-IN" dirty="0"/>
          </a:p>
        </p:txBody>
      </p:sp>
    </p:spTree>
    <p:extLst>
      <p:ext uri="{BB962C8B-B14F-4D97-AF65-F5344CB8AC3E}">
        <p14:creationId xmlns:p14="http://schemas.microsoft.com/office/powerpoint/2010/main" val="3823212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65F8A-BCAF-4A10-8C0A-11B7973FBB6F}"/>
              </a:ext>
            </a:extLst>
          </p:cNvPr>
          <p:cNvSpPr txBox="1"/>
          <p:nvPr/>
        </p:nvSpPr>
        <p:spPr>
          <a:xfrm>
            <a:off x="1016000" y="571500"/>
            <a:ext cx="5080000" cy="769441"/>
          </a:xfrm>
          <a:prstGeom prst="rect">
            <a:avLst/>
          </a:prstGeom>
          <a:noFill/>
        </p:spPr>
        <p:txBody>
          <a:bodyPr wrap="square" rtlCol="0">
            <a:spAutoFit/>
          </a:bodyPr>
          <a:lstStyle/>
          <a:p>
            <a:r>
              <a:rPr lang="en-US" sz="4400" dirty="0" err="1">
                <a:latin typeface="Garamond" panose="02020404030301010803" pitchFamily="18" charset="0"/>
              </a:rPr>
              <a:t>AlexNet</a:t>
            </a:r>
            <a:endParaRPr lang="en-IN" sz="4400" dirty="0">
              <a:latin typeface="Garamond" panose="02020404030301010803" pitchFamily="18" charset="0"/>
            </a:endParaRPr>
          </a:p>
        </p:txBody>
      </p:sp>
      <p:pic>
        <p:nvPicPr>
          <p:cNvPr id="3" name="Picture 2">
            <a:extLst>
              <a:ext uri="{FF2B5EF4-FFF2-40B4-BE49-F238E27FC236}">
                <a16:creationId xmlns:a16="http://schemas.microsoft.com/office/drawing/2014/main" id="{25055AB6-E11A-49ED-ADCF-7F4CE558FE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15926"/>
            <a:ext cx="7162800" cy="3781743"/>
          </a:xfrm>
          <a:prstGeom prst="rect">
            <a:avLst/>
          </a:prstGeom>
          <a:noFill/>
          <a:ln>
            <a:noFill/>
          </a:ln>
        </p:spPr>
      </p:pic>
      <p:sp>
        <p:nvSpPr>
          <p:cNvPr id="4" name="TextBox 3">
            <a:extLst>
              <a:ext uri="{FF2B5EF4-FFF2-40B4-BE49-F238E27FC236}">
                <a16:creationId xmlns:a16="http://schemas.microsoft.com/office/drawing/2014/main" id="{566B0CA8-879E-4972-96B4-A97E5D30C889}"/>
              </a:ext>
            </a:extLst>
          </p:cNvPr>
          <p:cNvSpPr txBox="1"/>
          <p:nvPr/>
        </p:nvSpPr>
        <p:spPr>
          <a:xfrm>
            <a:off x="2540000" y="5428081"/>
            <a:ext cx="7112000" cy="1046440"/>
          </a:xfrm>
          <a:prstGeom prst="rect">
            <a:avLst/>
          </a:prstGeom>
          <a:noFill/>
        </p:spPr>
        <p:txBody>
          <a:bodyPr wrap="square" rtlCol="0">
            <a:spAutoFit/>
          </a:bodyPr>
          <a:lstStyle/>
          <a:p>
            <a:pPr algn="ctr"/>
            <a:r>
              <a:rPr lang="en-IN" sz="2200" dirty="0">
                <a:effectLst/>
                <a:latin typeface="Frank Ruhl Libre" panose="00000500000000000000" pitchFamily="2" charset="-79"/>
                <a:ea typeface="Times New Roman" panose="02020603050405020304" pitchFamily="18" charset="0"/>
                <a:cs typeface="Frank Ruhl Libre" panose="00000500000000000000" pitchFamily="2" charset="-79"/>
              </a:rPr>
              <a:t>Fig 4. Graph depicting accuracy, validation accuracy, loss and validation loss over multiple epochs</a:t>
            </a:r>
          </a:p>
          <a:p>
            <a:endParaRPr lang="en-IN" dirty="0"/>
          </a:p>
        </p:txBody>
      </p:sp>
    </p:spTree>
    <p:extLst>
      <p:ext uri="{BB962C8B-B14F-4D97-AF65-F5344CB8AC3E}">
        <p14:creationId xmlns:p14="http://schemas.microsoft.com/office/powerpoint/2010/main" val="1183473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Simonyan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3"/>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3CC9-B1E6-4F70-801D-6DB0B9863E21}"/>
              </a:ext>
            </a:extLst>
          </p:cNvPr>
          <p:cNvSpPr>
            <a:spLocks noGrp="1"/>
          </p:cNvSpPr>
          <p:nvPr>
            <p:ph type="title"/>
          </p:nvPr>
        </p:nvSpPr>
        <p:spPr/>
        <p:txBody>
          <a:bodyPr/>
          <a:lstStyle/>
          <a:p>
            <a:r>
              <a:rPr lang="en-US" dirty="0">
                <a:latin typeface="Frank Ruhl Libre" panose="00000500000000000000" pitchFamily="2" charset="-79"/>
                <a:cs typeface="Frank Ruhl Libre" panose="00000500000000000000" pitchFamily="2" charset="-79"/>
              </a:rPr>
              <a:t>References</a:t>
            </a:r>
            <a:endParaRPr lang="en-IN" dirty="0">
              <a:latin typeface="Frank Ruhl Libre" panose="00000500000000000000" pitchFamily="2" charset="-79"/>
              <a:cs typeface="Frank Ruhl Libre" panose="00000500000000000000" pitchFamily="2" charset="-79"/>
            </a:endParaRPr>
          </a:p>
        </p:txBody>
      </p:sp>
      <p:sp>
        <p:nvSpPr>
          <p:cNvPr id="3" name="Content Placeholder 2">
            <a:extLst>
              <a:ext uri="{FF2B5EF4-FFF2-40B4-BE49-F238E27FC236}">
                <a16:creationId xmlns:a16="http://schemas.microsoft.com/office/drawing/2014/main" id="{E6A3BFB3-24E0-4293-8E3F-B5295814679E}"/>
              </a:ext>
            </a:extLst>
          </p:cNvPr>
          <p:cNvSpPr>
            <a:spLocks noGrp="1"/>
          </p:cNvSpPr>
          <p:nvPr>
            <p:ph idx="1"/>
          </p:nvPr>
        </p:nvSpPr>
        <p:spPr/>
        <p:txBody>
          <a:bodyPr>
            <a:normAutofit fontScale="92500" lnSpcReduction="10000"/>
          </a:bodyPr>
          <a:lstStyle/>
          <a:p>
            <a:pPr marL="0" lvl="0" indent="0" algn="just">
              <a:lnSpc>
                <a:spcPct val="107000"/>
              </a:lnSpc>
              <a:buNone/>
            </a:pPr>
            <a:r>
              <a:rPr lang="en-US" sz="1800" dirty="0">
                <a:effectLst/>
                <a:latin typeface="Times New Roman" panose="02020603050405020304" pitchFamily="18" charset="0"/>
                <a:ea typeface="Times New Roman" panose="02020603050405020304" pitchFamily="18" charset="0"/>
              </a:rPr>
              <a:t>[13]	R. Thakur, “Step by step VGG16 implementation in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for beginners”, </a:t>
            </a:r>
            <a:r>
              <a:rPr lang="en-US" sz="1800" i="1" dirty="0">
                <a:effectLst/>
                <a:latin typeface="Times New Roman" panose="02020603050405020304" pitchFamily="18" charset="0"/>
                <a:ea typeface="Times New Roman" panose="02020603050405020304" pitchFamily="18" charset="0"/>
              </a:rPr>
              <a:t>towardsdatascience.com</a:t>
            </a:r>
            <a:r>
              <a:rPr lang="en-US" sz="1800" dirty="0">
                <a:effectLst/>
                <a:latin typeface="Times New Roman" panose="02020603050405020304" pitchFamily="18" charset="0"/>
                <a:ea typeface="Times New Roman" panose="02020603050405020304" pitchFamily="18" charset="0"/>
              </a:rPr>
              <a:t>, Aug. 6, 2019. [Online]. Available: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https://towardsdatascience.com/step-by-step-vgg16-implementation-in-keras-for-beginners-a833c686ae6c</a:t>
            </a:r>
            <a:r>
              <a:rPr lang="en-US" sz="1800" dirty="0">
                <a:effectLst/>
                <a:latin typeface="Times New Roman" panose="02020603050405020304" pitchFamily="18" charset="0"/>
                <a:ea typeface="Times New Roman" panose="02020603050405020304" pitchFamily="18" charset="0"/>
              </a:rPr>
              <a:t> [Accessed Mar. 3, 2021].</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07000"/>
              </a:lnSpc>
              <a:buNone/>
            </a:pPr>
            <a:r>
              <a:rPr lang="en-IN" sz="1800" dirty="0">
                <a:effectLst/>
                <a:latin typeface="Times New Roman" panose="02020603050405020304" pitchFamily="18" charset="0"/>
                <a:ea typeface="Times New Roman" panose="02020603050405020304" pitchFamily="18" charset="0"/>
              </a:rPr>
              <a:t>[14]	Kaggle, Inc., “Dogs vs. Cats: Create an algorithm to distinguish dogs from cats”, Kaggle, Inc., Available: </a:t>
            </a:r>
            <a:r>
              <a:rPr lang="en-IN" sz="1800" u="sng" dirty="0">
                <a:solidFill>
                  <a:srgbClr val="0563C1"/>
                </a:solidFill>
                <a:effectLst/>
                <a:latin typeface="Times New Roman" panose="02020603050405020304" pitchFamily="18" charset="0"/>
                <a:ea typeface="Times New Roman" panose="02020603050405020304" pitchFamily="18" charset="0"/>
                <a:hlinkClick r:id="rId3"/>
              </a:rPr>
              <a:t>https://www.kaggle.com/c/dogs-vs-cats/data</a:t>
            </a:r>
            <a:r>
              <a:rPr lang="en-IN" sz="1800" u="sng"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07000"/>
              </a:lnSpc>
              <a:buNone/>
            </a:pPr>
            <a:r>
              <a:rPr lang="en-IN" sz="1800" u="sng" dirty="0">
                <a:solidFill>
                  <a:srgbClr val="000000"/>
                </a:solidFill>
                <a:effectLst/>
                <a:latin typeface="Times New Roman" panose="02020603050405020304" pitchFamily="18" charset="0"/>
                <a:ea typeface="Times New Roman" panose="02020603050405020304" pitchFamily="18" charset="0"/>
              </a:rPr>
              <a:t>[15]</a:t>
            </a:r>
            <a:r>
              <a:rPr lang="en-IN" sz="1800" dirty="0">
                <a:solidFill>
                  <a:srgbClr val="000000"/>
                </a:solidFill>
                <a:effectLst/>
                <a:latin typeface="Times New Roman" panose="02020603050405020304" pitchFamily="18" charset="0"/>
                <a:ea typeface="Times New Roman" panose="02020603050405020304" pitchFamily="18" charset="0"/>
              </a:rPr>
              <a:t>	K. He, X. Zhang, S. Ren and J. Sun, “Deep Residual Learning for Image Recognition”, in </a:t>
            </a:r>
            <a:r>
              <a:rPr lang="en-IN" sz="1800" i="1" dirty="0">
                <a:solidFill>
                  <a:srgbClr val="000000"/>
                </a:solidFill>
                <a:effectLst/>
                <a:latin typeface="Times New Roman" panose="02020603050405020304" pitchFamily="18" charset="0"/>
                <a:ea typeface="Times New Roman" panose="02020603050405020304" pitchFamily="18" charset="0"/>
              </a:rPr>
              <a:t>Proc. IEEE conference on computer vision and pattern recognition 2016</a:t>
            </a:r>
            <a:r>
              <a:rPr lang="en-IN" sz="1800" dirty="0">
                <a:solidFill>
                  <a:srgbClr val="000000"/>
                </a:solidFill>
                <a:effectLst/>
                <a:latin typeface="Times New Roman" panose="02020603050405020304" pitchFamily="18" charset="0"/>
                <a:ea typeface="Times New Roman" panose="02020603050405020304" pitchFamily="18" charset="0"/>
              </a:rPr>
              <a:t>, 2016, pp. 770-778, [Online], Available: </a:t>
            </a:r>
            <a:r>
              <a:rPr lang="en-IN" sz="1800" dirty="0">
                <a:solidFill>
                  <a:srgbClr val="0563C1"/>
                </a:solidFill>
                <a:effectLst/>
                <a:latin typeface="Times New Roman" panose="02020603050405020304" pitchFamily="18" charset="0"/>
                <a:ea typeface="Times New Roman" panose="02020603050405020304" pitchFamily="18" charset="0"/>
                <a:hlinkClick r:id="rId4"/>
              </a:rPr>
              <a:t>https://arxiv.org/abs/1512.03385</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07000"/>
              </a:lnSpc>
              <a:buNone/>
            </a:pPr>
            <a:r>
              <a:rPr lang="en-IN" sz="1800" dirty="0">
                <a:effectLst/>
                <a:latin typeface="Times New Roman" panose="02020603050405020304" pitchFamily="18" charset="0"/>
                <a:ea typeface="Times New Roman" panose="02020603050405020304" pitchFamily="18" charset="0"/>
              </a:rPr>
              <a:t>[16]	D. </a:t>
            </a:r>
            <a:r>
              <a:rPr lang="en-IN" sz="1800" dirty="0" err="1">
                <a:effectLst/>
                <a:latin typeface="Times New Roman" panose="02020603050405020304" pitchFamily="18" charset="0"/>
                <a:ea typeface="Times New Roman" panose="02020603050405020304" pitchFamily="18" charset="0"/>
              </a:rPr>
              <a:t>Gershgorn</a:t>
            </a:r>
            <a:r>
              <a:rPr lang="en-IN" sz="1800" dirty="0">
                <a:effectLst/>
                <a:latin typeface="Times New Roman" panose="02020603050405020304" pitchFamily="18" charset="0"/>
                <a:ea typeface="Times New Roman" panose="02020603050405020304" pitchFamily="18" charset="0"/>
              </a:rPr>
              <a:t>, “The data that transformed AI research—and possibly the world”, </a:t>
            </a:r>
            <a:r>
              <a:rPr lang="en-IN" sz="1800" i="1" dirty="0">
                <a:effectLst/>
                <a:latin typeface="Times New Roman" panose="02020603050405020304" pitchFamily="18" charset="0"/>
                <a:ea typeface="Times New Roman" panose="02020603050405020304" pitchFamily="18" charset="0"/>
              </a:rPr>
              <a:t>The Quartz</a:t>
            </a:r>
            <a:r>
              <a:rPr lang="en-IN" sz="1800" dirty="0">
                <a:effectLst/>
                <a:latin typeface="Times New Roman" panose="02020603050405020304" pitchFamily="18" charset="0"/>
                <a:ea typeface="Times New Roman" panose="02020603050405020304" pitchFamily="18" charset="0"/>
              </a:rPr>
              <a:t>, para. 38, July 26, 2017, [Online], Available: </a:t>
            </a:r>
            <a:r>
              <a:rPr lang="en-IN" sz="1800" u="sng" dirty="0">
                <a:solidFill>
                  <a:srgbClr val="0563C1"/>
                </a:solidFill>
                <a:effectLst/>
                <a:latin typeface="Times New Roman" panose="02020603050405020304" pitchFamily="18" charset="0"/>
                <a:ea typeface="Times New Roman" panose="02020603050405020304" pitchFamily="18" charset="0"/>
                <a:hlinkClick r:id="rId5"/>
              </a:rPr>
              <a:t>https://qz.com/1034972/the-data-that-changed-the-direction-of-ai-research-and-possibly-the-world/</a:t>
            </a:r>
            <a:r>
              <a:rPr lang="en-IN" sz="1800" dirty="0">
                <a:effectLst/>
                <a:latin typeface="Times New Roman" panose="02020603050405020304" pitchFamily="18" charset="0"/>
                <a:ea typeface="Times New Roman" panose="02020603050405020304" pitchFamily="18" charset="0"/>
              </a:rPr>
              <a:t>, [Accessed June, 7, 2021].</a:t>
            </a:r>
          </a:p>
          <a:p>
            <a:pPr marL="0" lvl="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rPr>
              <a:t>[17]	Stanford Vision Lab, Stanford University, Princeton University, “Large Scale Visual Recognition Challenge 2012 (ILSVRC2012)”, </a:t>
            </a:r>
            <a:r>
              <a:rPr lang="en-IN" sz="1800" i="1" dirty="0">
                <a:effectLst/>
                <a:latin typeface="Times New Roman" panose="02020603050405020304" pitchFamily="18" charset="0"/>
                <a:ea typeface="Times New Roman" panose="02020603050405020304" pitchFamily="18" charset="0"/>
              </a:rPr>
              <a:t>Stanford Vision Lab, Stanford University, Princeton University</a:t>
            </a:r>
            <a:r>
              <a:rPr lang="en-IN" sz="1800" dirty="0">
                <a:effectLst/>
                <a:latin typeface="Times New Roman" panose="02020603050405020304" pitchFamily="18" charset="0"/>
                <a:ea typeface="Times New Roman" panose="02020603050405020304" pitchFamily="18" charset="0"/>
              </a:rPr>
              <a:t>, [Online], Available: </a:t>
            </a:r>
            <a:r>
              <a:rPr lang="en-IN" sz="1800" u="sng" dirty="0">
                <a:solidFill>
                  <a:srgbClr val="0563C1"/>
                </a:solidFill>
                <a:effectLst/>
                <a:latin typeface="Times New Roman" panose="02020603050405020304" pitchFamily="18" charset="0"/>
                <a:ea typeface="Times New Roman" panose="02020603050405020304" pitchFamily="18" charset="0"/>
                <a:hlinkClick r:id="rId6"/>
              </a:rPr>
              <a:t>https://image-net.org/challenges/LSVRC/2012/results.html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8849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through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TotalTime>
  <Words>4001</Words>
  <Application>Microsoft Office PowerPoint</Application>
  <PresentationFormat>Widescreen</PresentationFormat>
  <Paragraphs>350</Paragraphs>
  <Slides>36</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Next Presenter: Sharanya Saha</vt:lpstr>
      <vt:lpstr>Motivation</vt:lpstr>
      <vt:lpstr>Software Used</vt:lpstr>
      <vt:lpstr>Hardware Used</vt:lpstr>
      <vt:lpstr>Significance of the Hardware</vt:lpstr>
      <vt:lpstr>Background</vt:lpstr>
      <vt:lpstr>Summary of Related Work</vt:lpstr>
      <vt:lpstr>Our Contribution through Present Work</vt:lpstr>
      <vt:lpstr>Next Presenter: Souporno Ghosh</vt:lpstr>
      <vt:lpstr>Collection of Data Set</vt:lpstr>
      <vt:lpstr>Preparation of Data Set</vt:lpstr>
      <vt:lpstr>Example Data</vt:lpstr>
      <vt:lpstr>Organization of Extracted Feature Set</vt:lpstr>
      <vt:lpstr>About VGG16 Model</vt:lpstr>
      <vt:lpstr>Benefits of VGG16</vt:lpstr>
      <vt:lpstr>Challenges of VGG16</vt:lpstr>
      <vt:lpstr>Next Presenter: Soumya Nasipuri</vt:lpstr>
      <vt:lpstr>Image Pre-processing</vt:lpstr>
      <vt:lpstr>Architecture of VGG16 Model</vt:lpstr>
      <vt:lpstr>Feature Extraction</vt:lpstr>
      <vt:lpstr>Extracted Features</vt:lpstr>
      <vt:lpstr>Handwriting Verification</vt:lpstr>
      <vt:lpstr>Last layer of VGG16</vt:lpstr>
      <vt:lpstr>Next Presenter: Rahul Roy</vt:lpstr>
      <vt:lpstr>Additional Models</vt:lpstr>
      <vt:lpstr>Structure of ResNet</vt:lpstr>
      <vt:lpstr>Structure of AlexNet</vt:lpstr>
      <vt:lpstr>PowerPoint Presentation</vt:lpstr>
      <vt:lpstr>PowerPoint Presentation</vt:lpstr>
      <vt:lpstr>PowerPoint Presentation</vt:lpstr>
      <vt:lpstr>PowerPoint Presentation</vt:lpstr>
      <vt:lpstr>References</vt:lpstr>
      <vt:lpstr>Reference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741</cp:revision>
  <cp:lastPrinted>2021-07-10T11:58:57Z</cp:lastPrinted>
  <dcterms:created xsi:type="dcterms:W3CDTF">2021-03-24T18:08:06Z</dcterms:created>
  <dcterms:modified xsi:type="dcterms:W3CDTF">2021-07-12T17:02:30Z</dcterms:modified>
</cp:coreProperties>
</file>