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8"/>
  </p:notesMasterIdLst>
  <p:sldIdLst>
    <p:sldId id="256" r:id="rId2"/>
    <p:sldId id="287" r:id="rId3"/>
    <p:sldId id="257" r:id="rId4"/>
    <p:sldId id="265" r:id="rId5"/>
    <p:sldId id="260" r:id="rId6"/>
    <p:sldId id="266" r:id="rId7"/>
    <p:sldId id="288" r:id="rId8"/>
    <p:sldId id="258" r:id="rId9"/>
    <p:sldId id="259" r:id="rId10"/>
    <p:sldId id="283" r:id="rId11"/>
    <p:sldId id="289" r:id="rId12"/>
    <p:sldId id="261" r:id="rId13"/>
    <p:sldId id="267" r:id="rId14"/>
    <p:sldId id="291" r:id="rId15"/>
    <p:sldId id="262" r:id="rId16"/>
    <p:sldId id="295" r:id="rId17"/>
    <p:sldId id="268" r:id="rId18"/>
    <p:sldId id="290" r:id="rId19"/>
    <p:sldId id="279" r:id="rId20"/>
    <p:sldId id="270" r:id="rId21"/>
    <p:sldId id="294" r:id="rId22"/>
    <p:sldId id="280" r:id="rId23"/>
    <p:sldId id="263" r:id="rId24"/>
    <p:sldId id="292" r:id="rId25"/>
    <p:sldId id="293"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77835" autoAdjust="0"/>
  </p:normalViewPr>
  <p:slideViewPr>
    <p:cSldViewPr snapToGrid="0">
      <p:cViewPr varScale="1">
        <p:scale>
          <a:sx n="60" d="100"/>
          <a:sy n="60" d="100"/>
        </p:scale>
        <p:origin x="9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301E78-9D88-413A-9E63-0A418F3FDA7C}" type="doc">
      <dgm:prSet loTypeId="urn:microsoft.com/office/officeart/2005/8/layout/process1" loCatId="process" qsTypeId="urn:microsoft.com/office/officeart/2005/8/quickstyle/simple1" qsCatId="simple" csTypeId="urn:microsoft.com/office/officeart/2005/8/colors/accent3_2" csCatId="accent3" phldr="1"/>
      <dgm:spPr/>
    </dgm:pt>
    <dgm:pt modelId="{6F26262C-3B11-4EDD-BFCC-705D34CB650C}">
      <dgm:prSet phldrT="[Text]" custT="1"/>
      <dgm:spPr>
        <a:solidFill>
          <a:schemeClr val="bg2">
            <a:lumMod val="1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Raw Tiff Images</a:t>
          </a:r>
        </a:p>
      </dgm:t>
    </dgm:pt>
    <dgm:pt modelId="{EEE759E7-F891-42E1-B177-3816F8C4ED44}" type="parTrans" cxnId="{5B206A2B-C787-4B96-BF09-FAD783D5ABE9}">
      <dgm:prSet/>
      <dgm:spPr/>
      <dgm:t>
        <a:bodyPr/>
        <a:lstStyle/>
        <a:p>
          <a:endParaRPr lang="en-IN"/>
        </a:p>
      </dgm:t>
    </dgm:pt>
    <dgm:pt modelId="{2541A299-355D-49FF-AD8B-084A413CE0BF}" type="sibTrans" cxnId="{5B206A2B-C787-4B96-BF09-FAD783D5ABE9}">
      <dgm:prSet/>
      <dgm:spPr/>
      <dgm:t>
        <a:bodyPr/>
        <a:lstStyle/>
        <a:p>
          <a:endParaRPr lang="en-IN"/>
        </a:p>
      </dgm:t>
    </dgm:pt>
    <dgm:pt modelId="{83CD00CD-F99C-470C-AD53-83777B118B9B}">
      <dgm:prSet phldrT="[Text]" custT="1"/>
      <dgm:spPr>
        <a:solidFill>
          <a:schemeClr val="bg2">
            <a:lumMod val="50000"/>
          </a:schemeClr>
        </a:solidFill>
        <a:ln>
          <a:solidFill>
            <a:schemeClr val="tx1"/>
          </a:solidFill>
        </a:ln>
      </dgm:spPr>
      <dgm:t>
        <a:bodyPr/>
        <a:lstStyle/>
        <a:p>
          <a:r>
            <a:rPr lang="en-IN" sz="2800" dirty="0">
              <a:latin typeface="Frank Ruhl Libre" panose="00000500000000000000" pitchFamily="2" charset="-79"/>
              <a:cs typeface="Frank Ruhl Libre" panose="00000500000000000000" pitchFamily="2" charset="-79"/>
            </a:rPr>
            <a:t>Normalisation</a:t>
          </a:r>
          <a:endParaRPr lang="en-IN" sz="1800" dirty="0">
            <a:latin typeface="Frank Ruhl Libre" panose="00000500000000000000" pitchFamily="2" charset="-79"/>
            <a:cs typeface="Frank Ruhl Libre" panose="00000500000000000000" pitchFamily="2" charset="-79"/>
          </a:endParaRPr>
        </a:p>
      </dgm:t>
    </dgm:pt>
    <dgm:pt modelId="{7A79AEBE-57A7-4F74-B2AE-A24EC1B2FE09}" type="parTrans" cxnId="{3BA6B986-DBE6-47AD-835E-682142B38BC7}">
      <dgm:prSet/>
      <dgm:spPr/>
      <dgm:t>
        <a:bodyPr/>
        <a:lstStyle/>
        <a:p>
          <a:endParaRPr lang="en-IN"/>
        </a:p>
      </dgm:t>
    </dgm:pt>
    <dgm:pt modelId="{6A6E6F89-5CB2-454D-B7F4-D68C21911F5D}" type="sibTrans" cxnId="{3BA6B986-DBE6-47AD-835E-682142B38BC7}">
      <dgm:prSet/>
      <dgm:spPr/>
      <dgm:t>
        <a:bodyPr/>
        <a:lstStyle/>
        <a:p>
          <a:endParaRPr lang="en-IN"/>
        </a:p>
      </dgm:t>
    </dgm:pt>
    <dgm:pt modelId="{203CDC8F-B6D4-4DB1-9981-A5D1ECC22911}">
      <dgm:prSet phldrT="[Text]" custT="1"/>
      <dgm:spPr>
        <a:solidFill>
          <a:schemeClr val="bg2">
            <a:lumMod val="50000"/>
          </a:schemeClr>
        </a:solidFill>
        <a:ln>
          <a:solidFill>
            <a:schemeClr val="tx1"/>
          </a:solidFill>
        </a:ln>
      </dgm:spPr>
      <dgm:t>
        <a:bodyPr/>
        <a:lstStyle/>
        <a:p>
          <a:r>
            <a:rPr lang="en-IN" sz="1800" dirty="0">
              <a:latin typeface="Frank Ruhl Libre" panose="00000500000000000000" pitchFamily="2" charset="-79"/>
              <a:cs typeface="Frank Ruhl Libre" panose="00000500000000000000" pitchFamily="2" charset="-79"/>
            </a:rPr>
            <a:t>Expansion of dimensions from 3D array to 2D array</a:t>
          </a:r>
        </a:p>
      </dgm:t>
    </dgm:pt>
    <dgm:pt modelId="{3CD7475B-37B4-404B-81E9-A1C64CF0F584}" type="parTrans" cxnId="{F40994E2-FD9C-45BF-8D09-F7337FC8CAC6}">
      <dgm:prSet/>
      <dgm:spPr/>
      <dgm:t>
        <a:bodyPr/>
        <a:lstStyle/>
        <a:p>
          <a:endParaRPr lang="en-IN"/>
        </a:p>
      </dgm:t>
    </dgm:pt>
    <dgm:pt modelId="{3FBA3F25-A64B-4BE8-AF43-9A6C6E9DA7FB}" type="sibTrans" cxnId="{F40994E2-FD9C-45BF-8D09-F7337FC8CAC6}">
      <dgm:prSet/>
      <dgm:spPr/>
      <dgm:t>
        <a:bodyPr/>
        <a:lstStyle/>
        <a:p>
          <a:endParaRPr lang="en-IN"/>
        </a:p>
      </dgm:t>
    </dgm:pt>
    <dgm:pt modelId="{5B40DB01-3F1B-4CCC-B8FF-5C01B04A0C77}">
      <dgm:prSet phldrT="[Text]" custT="1"/>
      <dgm:spPr>
        <a:solidFill>
          <a:schemeClr val="bg2">
            <a:lumMod val="50000"/>
          </a:schemeClr>
        </a:solidFill>
        <a:ln>
          <a:solidFill>
            <a:schemeClr val="tx1"/>
          </a:solidFill>
        </a:ln>
      </dgm:spPr>
      <dgm:t>
        <a:bodyPr/>
        <a:lstStyle/>
        <a:p>
          <a:r>
            <a:rPr lang="en-IN" sz="2400" dirty="0">
              <a:latin typeface="Frank Ruhl Libre" panose="00000500000000000000" pitchFamily="2" charset="-79"/>
              <a:cs typeface="Frank Ruhl Libre" panose="00000500000000000000" pitchFamily="2" charset="-79"/>
            </a:rPr>
            <a:t>Resizing</a:t>
          </a:r>
          <a:endParaRPr lang="en-IN" sz="1800" dirty="0">
            <a:latin typeface="Frank Ruhl Libre" panose="00000500000000000000" pitchFamily="2" charset="-79"/>
            <a:cs typeface="Frank Ruhl Libre" panose="00000500000000000000" pitchFamily="2" charset="-79"/>
          </a:endParaRPr>
        </a:p>
      </dgm:t>
    </dgm:pt>
    <dgm:pt modelId="{4B777E40-1FAE-439A-A7F2-484A8478193B}" type="parTrans" cxnId="{5859D19E-FCCB-4582-AEBC-0FF45D222571}">
      <dgm:prSet/>
      <dgm:spPr/>
      <dgm:t>
        <a:bodyPr/>
        <a:lstStyle/>
        <a:p>
          <a:endParaRPr lang="en-IN"/>
        </a:p>
      </dgm:t>
    </dgm:pt>
    <dgm:pt modelId="{26036FA2-FE3E-42B9-85B5-F5BEF970CF10}" type="sibTrans" cxnId="{5859D19E-FCCB-4582-AEBC-0FF45D222571}">
      <dgm:prSet/>
      <dgm:spPr/>
      <dgm:t>
        <a:bodyPr/>
        <a:lstStyle/>
        <a:p>
          <a:endParaRPr lang="en-IN"/>
        </a:p>
      </dgm:t>
    </dgm:pt>
    <dgm:pt modelId="{D2E7E420-AB7B-4ED9-B455-AA5366CB0930}">
      <dgm:prSet phldrT="[Text]" custT="1"/>
      <dgm:spPr>
        <a:solidFill>
          <a:schemeClr val="bg2">
            <a:lumMod val="10000"/>
          </a:schemeClr>
        </a:solidFill>
        <a:ln>
          <a:solidFill>
            <a:schemeClr val="tx1"/>
          </a:solidFill>
        </a:ln>
      </dgm:spPr>
      <dgm:t>
        <a:bodyPr/>
        <a:lstStyle/>
        <a:p>
          <a:r>
            <a:rPr lang="en-IN" sz="2000" dirty="0">
              <a:latin typeface="Frank Ruhl Libre" panose="00000500000000000000" pitchFamily="2" charset="-79"/>
              <a:cs typeface="Frank Ruhl Libre" panose="00000500000000000000" pitchFamily="2" charset="-79"/>
            </a:rPr>
            <a:t>224 x 222 RGB Image</a:t>
          </a:r>
        </a:p>
      </dgm:t>
    </dgm:pt>
    <dgm:pt modelId="{1D670FC0-F9D8-4AE5-AA0F-3F5E34DBA1A1}" type="sibTrans" cxnId="{38130618-48F1-4497-8503-5E64372E030B}">
      <dgm:prSet/>
      <dgm:spPr/>
      <dgm:t>
        <a:bodyPr/>
        <a:lstStyle/>
        <a:p>
          <a:endParaRPr lang="en-IN"/>
        </a:p>
      </dgm:t>
    </dgm:pt>
    <dgm:pt modelId="{ADD2B275-D655-4BE8-B3EC-DA38CDF19005}" type="parTrans" cxnId="{38130618-48F1-4497-8503-5E64372E030B}">
      <dgm:prSet/>
      <dgm:spPr/>
      <dgm:t>
        <a:bodyPr/>
        <a:lstStyle/>
        <a:p>
          <a:endParaRPr lang="en-IN"/>
        </a:p>
      </dgm:t>
    </dgm:pt>
    <dgm:pt modelId="{560001B6-A50D-4A3A-AA50-FF951BFD5EF4}" type="pres">
      <dgm:prSet presAssocID="{04301E78-9D88-413A-9E63-0A418F3FDA7C}" presName="Name0" presStyleCnt="0">
        <dgm:presLayoutVars>
          <dgm:dir/>
          <dgm:resizeHandles val="exact"/>
        </dgm:presLayoutVars>
      </dgm:prSet>
      <dgm:spPr/>
    </dgm:pt>
    <dgm:pt modelId="{8D39F71D-70C2-41F3-A074-201A632FF019}" type="pres">
      <dgm:prSet presAssocID="{6F26262C-3B11-4EDD-BFCC-705D34CB650C}" presName="node" presStyleLbl="node1" presStyleIdx="0" presStyleCnt="5" custScaleY="180266">
        <dgm:presLayoutVars>
          <dgm:bulletEnabled val="1"/>
        </dgm:presLayoutVars>
      </dgm:prSet>
      <dgm:spPr/>
    </dgm:pt>
    <dgm:pt modelId="{83CD4C3B-2D52-477D-9FAC-7CFCB8C2668B}" type="pres">
      <dgm:prSet presAssocID="{2541A299-355D-49FF-AD8B-084A413CE0BF}" presName="sibTrans" presStyleLbl="sibTrans2D1" presStyleIdx="0" presStyleCnt="4"/>
      <dgm:spPr/>
    </dgm:pt>
    <dgm:pt modelId="{3CF2DAC5-BA81-4814-83B5-845CB653E40B}" type="pres">
      <dgm:prSet presAssocID="{2541A299-355D-49FF-AD8B-084A413CE0BF}" presName="connectorText" presStyleLbl="sibTrans2D1" presStyleIdx="0" presStyleCnt="4"/>
      <dgm:spPr/>
    </dgm:pt>
    <dgm:pt modelId="{93639E22-A88A-4BC9-99C1-36A9D9F960B5}" type="pres">
      <dgm:prSet presAssocID="{83CD00CD-F99C-470C-AD53-83777B118B9B}" presName="node" presStyleLbl="node1" presStyleIdx="1" presStyleCnt="5" custScaleY="180266">
        <dgm:presLayoutVars>
          <dgm:bulletEnabled val="1"/>
        </dgm:presLayoutVars>
      </dgm:prSet>
      <dgm:spPr/>
    </dgm:pt>
    <dgm:pt modelId="{AFB16C15-36BC-49F3-9E0C-816E5F0E95D1}" type="pres">
      <dgm:prSet presAssocID="{6A6E6F89-5CB2-454D-B7F4-D68C21911F5D}" presName="sibTrans" presStyleLbl="sibTrans2D1" presStyleIdx="1" presStyleCnt="4"/>
      <dgm:spPr/>
    </dgm:pt>
    <dgm:pt modelId="{0AC887F7-930C-42DF-A944-240B85E73FB5}" type="pres">
      <dgm:prSet presAssocID="{6A6E6F89-5CB2-454D-B7F4-D68C21911F5D}" presName="connectorText" presStyleLbl="sibTrans2D1" presStyleIdx="1" presStyleCnt="4"/>
      <dgm:spPr/>
    </dgm:pt>
    <dgm:pt modelId="{8B400A85-D0D8-45AE-A4C2-F6D3E2AACFB4}" type="pres">
      <dgm:prSet presAssocID="{5B40DB01-3F1B-4CCC-B8FF-5C01B04A0C77}" presName="node" presStyleLbl="node1" presStyleIdx="2" presStyleCnt="5" custScaleY="180266">
        <dgm:presLayoutVars>
          <dgm:bulletEnabled val="1"/>
        </dgm:presLayoutVars>
      </dgm:prSet>
      <dgm:spPr/>
    </dgm:pt>
    <dgm:pt modelId="{01E5DCC6-093E-4096-8DC3-325AF9829412}" type="pres">
      <dgm:prSet presAssocID="{26036FA2-FE3E-42B9-85B5-F5BEF970CF10}" presName="sibTrans" presStyleLbl="sibTrans2D1" presStyleIdx="2" presStyleCnt="4"/>
      <dgm:spPr/>
    </dgm:pt>
    <dgm:pt modelId="{EE1C2EC5-B11E-483D-A935-73350507AEDA}" type="pres">
      <dgm:prSet presAssocID="{26036FA2-FE3E-42B9-85B5-F5BEF970CF10}" presName="connectorText" presStyleLbl="sibTrans2D1" presStyleIdx="2" presStyleCnt="4"/>
      <dgm:spPr/>
    </dgm:pt>
    <dgm:pt modelId="{FBD43B6F-9D2F-48C8-BB26-D5ECE430BEA5}" type="pres">
      <dgm:prSet presAssocID="{203CDC8F-B6D4-4DB1-9981-A5D1ECC22911}" presName="node" presStyleLbl="node1" presStyleIdx="3" presStyleCnt="5" custScaleY="180266">
        <dgm:presLayoutVars>
          <dgm:bulletEnabled val="1"/>
        </dgm:presLayoutVars>
      </dgm:prSet>
      <dgm:spPr/>
    </dgm:pt>
    <dgm:pt modelId="{8D308BC2-5FCD-4B99-B4A5-FD989C4E5ABA}" type="pres">
      <dgm:prSet presAssocID="{3FBA3F25-A64B-4BE8-AF43-9A6C6E9DA7FB}" presName="sibTrans" presStyleLbl="sibTrans2D1" presStyleIdx="3" presStyleCnt="4"/>
      <dgm:spPr/>
    </dgm:pt>
    <dgm:pt modelId="{4A859896-CA5F-4BB7-96C3-521D19554421}" type="pres">
      <dgm:prSet presAssocID="{3FBA3F25-A64B-4BE8-AF43-9A6C6E9DA7FB}" presName="connectorText" presStyleLbl="sibTrans2D1" presStyleIdx="3" presStyleCnt="4"/>
      <dgm:spPr/>
    </dgm:pt>
    <dgm:pt modelId="{EB418920-7118-46EB-B44E-DEF18D07DB66}" type="pres">
      <dgm:prSet presAssocID="{D2E7E420-AB7B-4ED9-B455-AA5366CB0930}" presName="node" presStyleLbl="node1" presStyleIdx="4" presStyleCnt="5" custScaleY="180266">
        <dgm:presLayoutVars>
          <dgm:bulletEnabled val="1"/>
        </dgm:presLayoutVars>
      </dgm:prSet>
      <dgm:spPr/>
    </dgm:pt>
  </dgm:ptLst>
  <dgm:cxnLst>
    <dgm:cxn modelId="{A5488D0F-A048-4608-9792-01F7D1BB7D73}" type="presOf" srcId="{6A6E6F89-5CB2-454D-B7F4-D68C21911F5D}" destId="{AFB16C15-36BC-49F3-9E0C-816E5F0E95D1}" srcOrd="0" destOrd="0" presId="urn:microsoft.com/office/officeart/2005/8/layout/process1"/>
    <dgm:cxn modelId="{38130618-48F1-4497-8503-5E64372E030B}" srcId="{04301E78-9D88-413A-9E63-0A418F3FDA7C}" destId="{D2E7E420-AB7B-4ED9-B455-AA5366CB0930}" srcOrd="4" destOrd="0" parTransId="{ADD2B275-D655-4BE8-B3EC-DA38CDF19005}" sibTransId="{1D670FC0-F9D8-4AE5-AA0F-3F5E34DBA1A1}"/>
    <dgm:cxn modelId="{546F151D-039B-4B45-99CB-E719D2A7C82B}" type="presOf" srcId="{D2E7E420-AB7B-4ED9-B455-AA5366CB0930}" destId="{EB418920-7118-46EB-B44E-DEF18D07DB66}" srcOrd="0" destOrd="0" presId="urn:microsoft.com/office/officeart/2005/8/layout/process1"/>
    <dgm:cxn modelId="{CAB28C2A-669C-4C33-8A32-88A503254F7E}" type="presOf" srcId="{3FBA3F25-A64B-4BE8-AF43-9A6C6E9DA7FB}" destId="{4A859896-CA5F-4BB7-96C3-521D19554421}" srcOrd="1" destOrd="0" presId="urn:microsoft.com/office/officeart/2005/8/layout/process1"/>
    <dgm:cxn modelId="{581B9D2A-DA46-42D9-BF89-6EAABA1FC29F}" type="presOf" srcId="{04301E78-9D88-413A-9E63-0A418F3FDA7C}" destId="{560001B6-A50D-4A3A-AA50-FF951BFD5EF4}" srcOrd="0" destOrd="0" presId="urn:microsoft.com/office/officeart/2005/8/layout/process1"/>
    <dgm:cxn modelId="{5B206A2B-C787-4B96-BF09-FAD783D5ABE9}" srcId="{04301E78-9D88-413A-9E63-0A418F3FDA7C}" destId="{6F26262C-3B11-4EDD-BFCC-705D34CB650C}" srcOrd="0" destOrd="0" parTransId="{EEE759E7-F891-42E1-B177-3816F8C4ED44}" sibTransId="{2541A299-355D-49FF-AD8B-084A413CE0BF}"/>
    <dgm:cxn modelId="{57F1E732-6005-4032-9065-06702D628DFF}" type="presOf" srcId="{203CDC8F-B6D4-4DB1-9981-A5D1ECC22911}" destId="{FBD43B6F-9D2F-48C8-BB26-D5ECE430BEA5}" srcOrd="0" destOrd="0" presId="urn:microsoft.com/office/officeart/2005/8/layout/process1"/>
    <dgm:cxn modelId="{A7C58D46-45A9-46C1-A69F-278BAB62C105}" type="presOf" srcId="{26036FA2-FE3E-42B9-85B5-F5BEF970CF10}" destId="{EE1C2EC5-B11E-483D-A935-73350507AEDA}" srcOrd="1" destOrd="0" presId="urn:microsoft.com/office/officeart/2005/8/layout/process1"/>
    <dgm:cxn modelId="{6E6FAD6A-F2CE-452D-AF7D-41F0863FA517}" type="presOf" srcId="{2541A299-355D-49FF-AD8B-084A413CE0BF}" destId="{3CF2DAC5-BA81-4814-83B5-845CB653E40B}" srcOrd="1" destOrd="0" presId="urn:microsoft.com/office/officeart/2005/8/layout/process1"/>
    <dgm:cxn modelId="{D7A58E50-9433-4DD7-8E50-E486156ECBB9}" type="presOf" srcId="{83CD00CD-F99C-470C-AD53-83777B118B9B}" destId="{93639E22-A88A-4BC9-99C1-36A9D9F960B5}" srcOrd="0" destOrd="0" presId="urn:microsoft.com/office/officeart/2005/8/layout/process1"/>
    <dgm:cxn modelId="{B3BB3155-7A6F-429A-B5E0-D2F8E5217356}" type="presOf" srcId="{2541A299-355D-49FF-AD8B-084A413CE0BF}" destId="{83CD4C3B-2D52-477D-9FAC-7CFCB8C2668B}" srcOrd="0" destOrd="0" presId="urn:microsoft.com/office/officeart/2005/8/layout/process1"/>
    <dgm:cxn modelId="{3BA6B986-DBE6-47AD-835E-682142B38BC7}" srcId="{04301E78-9D88-413A-9E63-0A418F3FDA7C}" destId="{83CD00CD-F99C-470C-AD53-83777B118B9B}" srcOrd="1" destOrd="0" parTransId="{7A79AEBE-57A7-4F74-B2AE-A24EC1B2FE09}" sibTransId="{6A6E6F89-5CB2-454D-B7F4-D68C21911F5D}"/>
    <dgm:cxn modelId="{0973E288-0612-4A63-8253-EB9A55A0E57C}" type="presOf" srcId="{6F26262C-3B11-4EDD-BFCC-705D34CB650C}" destId="{8D39F71D-70C2-41F3-A074-201A632FF019}" srcOrd="0" destOrd="0" presId="urn:microsoft.com/office/officeart/2005/8/layout/process1"/>
    <dgm:cxn modelId="{53391599-E3C0-4BD8-A1DC-59C1C884B0CD}" type="presOf" srcId="{3FBA3F25-A64B-4BE8-AF43-9A6C6E9DA7FB}" destId="{8D308BC2-5FCD-4B99-B4A5-FD989C4E5ABA}" srcOrd="0" destOrd="0" presId="urn:microsoft.com/office/officeart/2005/8/layout/process1"/>
    <dgm:cxn modelId="{5859D19E-FCCB-4582-AEBC-0FF45D222571}" srcId="{04301E78-9D88-413A-9E63-0A418F3FDA7C}" destId="{5B40DB01-3F1B-4CCC-B8FF-5C01B04A0C77}" srcOrd="2" destOrd="0" parTransId="{4B777E40-1FAE-439A-A7F2-484A8478193B}" sibTransId="{26036FA2-FE3E-42B9-85B5-F5BEF970CF10}"/>
    <dgm:cxn modelId="{1F33B4C5-FD13-4F5C-97B5-4923121F871E}" type="presOf" srcId="{5B40DB01-3F1B-4CCC-B8FF-5C01B04A0C77}" destId="{8B400A85-D0D8-45AE-A4C2-F6D3E2AACFB4}" srcOrd="0" destOrd="0" presId="urn:microsoft.com/office/officeart/2005/8/layout/process1"/>
    <dgm:cxn modelId="{CC92CFCC-CEBC-4AA9-A665-6D6FA6CEA9E8}" type="presOf" srcId="{26036FA2-FE3E-42B9-85B5-F5BEF970CF10}" destId="{01E5DCC6-093E-4096-8DC3-325AF9829412}" srcOrd="0" destOrd="0" presId="urn:microsoft.com/office/officeart/2005/8/layout/process1"/>
    <dgm:cxn modelId="{66A325DC-7041-4545-B758-14AFCA07D770}" type="presOf" srcId="{6A6E6F89-5CB2-454D-B7F4-D68C21911F5D}" destId="{0AC887F7-930C-42DF-A944-240B85E73FB5}" srcOrd="1" destOrd="0" presId="urn:microsoft.com/office/officeart/2005/8/layout/process1"/>
    <dgm:cxn modelId="{F40994E2-FD9C-45BF-8D09-F7337FC8CAC6}" srcId="{04301E78-9D88-413A-9E63-0A418F3FDA7C}" destId="{203CDC8F-B6D4-4DB1-9981-A5D1ECC22911}" srcOrd="3" destOrd="0" parTransId="{3CD7475B-37B4-404B-81E9-A1C64CF0F584}" sibTransId="{3FBA3F25-A64B-4BE8-AF43-9A6C6E9DA7FB}"/>
    <dgm:cxn modelId="{B5F8E576-F335-40EC-85BF-A02069FCF3A5}" type="presParOf" srcId="{560001B6-A50D-4A3A-AA50-FF951BFD5EF4}" destId="{8D39F71D-70C2-41F3-A074-201A632FF019}" srcOrd="0" destOrd="0" presId="urn:microsoft.com/office/officeart/2005/8/layout/process1"/>
    <dgm:cxn modelId="{B81F951C-1A63-4D43-971A-3BB384DB7C14}" type="presParOf" srcId="{560001B6-A50D-4A3A-AA50-FF951BFD5EF4}" destId="{83CD4C3B-2D52-477D-9FAC-7CFCB8C2668B}" srcOrd="1" destOrd="0" presId="urn:microsoft.com/office/officeart/2005/8/layout/process1"/>
    <dgm:cxn modelId="{AD815AE1-8599-497C-9878-FDD510598445}" type="presParOf" srcId="{83CD4C3B-2D52-477D-9FAC-7CFCB8C2668B}" destId="{3CF2DAC5-BA81-4814-83B5-845CB653E40B}" srcOrd="0" destOrd="0" presId="urn:microsoft.com/office/officeart/2005/8/layout/process1"/>
    <dgm:cxn modelId="{679954FD-491A-4726-9EE8-447A11B756F8}" type="presParOf" srcId="{560001B6-A50D-4A3A-AA50-FF951BFD5EF4}" destId="{93639E22-A88A-4BC9-99C1-36A9D9F960B5}" srcOrd="2" destOrd="0" presId="urn:microsoft.com/office/officeart/2005/8/layout/process1"/>
    <dgm:cxn modelId="{205CB566-1DF0-486C-B1D0-D8FE34885185}" type="presParOf" srcId="{560001B6-A50D-4A3A-AA50-FF951BFD5EF4}" destId="{AFB16C15-36BC-49F3-9E0C-816E5F0E95D1}" srcOrd="3" destOrd="0" presId="urn:microsoft.com/office/officeart/2005/8/layout/process1"/>
    <dgm:cxn modelId="{70BB78A2-2944-429E-8AE9-00DF2E69843B}" type="presParOf" srcId="{AFB16C15-36BC-49F3-9E0C-816E5F0E95D1}" destId="{0AC887F7-930C-42DF-A944-240B85E73FB5}" srcOrd="0" destOrd="0" presId="urn:microsoft.com/office/officeart/2005/8/layout/process1"/>
    <dgm:cxn modelId="{3553C1B7-4212-46F4-BCF5-76CEA05870F6}" type="presParOf" srcId="{560001B6-A50D-4A3A-AA50-FF951BFD5EF4}" destId="{8B400A85-D0D8-45AE-A4C2-F6D3E2AACFB4}" srcOrd="4" destOrd="0" presId="urn:microsoft.com/office/officeart/2005/8/layout/process1"/>
    <dgm:cxn modelId="{DDFFEC55-98D0-4185-B470-E4619F62B035}" type="presParOf" srcId="{560001B6-A50D-4A3A-AA50-FF951BFD5EF4}" destId="{01E5DCC6-093E-4096-8DC3-325AF9829412}" srcOrd="5" destOrd="0" presId="urn:microsoft.com/office/officeart/2005/8/layout/process1"/>
    <dgm:cxn modelId="{CABEDE99-1231-4E46-A8A6-25B1F7FCAD14}" type="presParOf" srcId="{01E5DCC6-093E-4096-8DC3-325AF9829412}" destId="{EE1C2EC5-B11E-483D-A935-73350507AEDA}" srcOrd="0" destOrd="0" presId="urn:microsoft.com/office/officeart/2005/8/layout/process1"/>
    <dgm:cxn modelId="{BD172C57-10DC-47BB-827F-2B4EA380DB46}" type="presParOf" srcId="{560001B6-A50D-4A3A-AA50-FF951BFD5EF4}" destId="{FBD43B6F-9D2F-48C8-BB26-D5ECE430BEA5}" srcOrd="6" destOrd="0" presId="urn:microsoft.com/office/officeart/2005/8/layout/process1"/>
    <dgm:cxn modelId="{C5E9E193-1C1B-4696-BDE6-91362A7CBD9F}" type="presParOf" srcId="{560001B6-A50D-4A3A-AA50-FF951BFD5EF4}" destId="{8D308BC2-5FCD-4B99-B4A5-FD989C4E5ABA}" srcOrd="7" destOrd="0" presId="urn:microsoft.com/office/officeart/2005/8/layout/process1"/>
    <dgm:cxn modelId="{A2A5ACB8-7C04-480E-90C6-C4C016F05CE2}" type="presParOf" srcId="{8D308BC2-5FCD-4B99-B4A5-FD989C4E5ABA}" destId="{4A859896-CA5F-4BB7-96C3-521D19554421}" srcOrd="0" destOrd="0" presId="urn:microsoft.com/office/officeart/2005/8/layout/process1"/>
    <dgm:cxn modelId="{EE8E1249-0CF4-4BFB-B770-02BB04D6B87D}" type="presParOf" srcId="{560001B6-A50D-4A3A-AA50-FF951BFD5EF4}" destId="{EB418920-7118-46EB-B44E-DEF18D07DB66}"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9F71D-70C2-41F3-A074-201A632FF019}">
      <dsp:nvSpPr>
        <dsp:cNvPr id="0" name=""/>
        <dsp:cNvSpPr/>
      </dsp:nvSpPr>
      <dsp:spPr>
        <a:xfrm>
          <a:off x="10264"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Raw Tiff Images</a:t>
          </a:r>
        </a:p>
      </dsp:txBody>
      <dsp:txXfrm>
        <a:off x="56838" y="789909"/>
        <a:ext cx="1497014" cy="2771519"/>
      </dsp:txXfrm>
    </dsp:sp>
    <dsp:sp modelId="{83CD4C3B-2D52-477D-9FAC-7CFCB8C2668B}">
      <dsp:nvSpPr>
        <dsp:cNvPr id="0" name=""/>
        <dsp:cNvSpPr/>
      </dsp:nvSpPr>
      <dsp:spPr>
        <a:xfrm>
          <a:off x="1759442"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759442" y="2057360"/>
        <a:ext cx="235980" cy="236616"/>
      </dsp:txXfrm>
    </dsp:sp>
    <dsp:sp modelId="{93639E22-A88A-4BC9-99C1-36A9D9F960B5}">
      <dsp:nvSpPr>
        <dsp:cNvPr id="0" name=""/>
        <dsp:cNvSpPr/>
      </dsp:nvSpPr>
      <dsp:spPr>
        <a:xfrm>
          <a:off x="2236491"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Frank Ruhl Libre" panose="00000500000000000000" pitchFamily="2" charset="-79"/>
              <a:cs typeface="Frank Ruhl Libre" panose="00000500000000000000" pitchFamily="2" charset="-79"/>
            </a:rPr>
            <a:t>Normalisation</a:t>
          </a:r>
          <a:endParaRPr lang="en-IN" sz="1800" kern="1200" dirty="0">
            <a:latin typeface="Frank Ruhl Libre" panose="00000500000000000000" pitchFamily="2" charset="-79"/>
            <a:cs typeface="Frank Ruhl Libre" panose="00000500000000000000" pitchFamily="2" charset="-79"/>
          </a:endParaRPr>
        </a:p>
      </dsp:txBody>
      <dsp:txXfrm>
        <a:off x="2283065" y="789909"/>
        <a:ext cx="1497014" cy="2771519"/>
      </dsp:txXfrm>
    </dsp:sp>
    <dsp:sp modelId="{AFB16C15-36BC-49F3-9E0C-816E5F0E95D1}">
      <dsp:nvSpPr>
        <dsp:cNvPr id="0" name=""/>
        <dsp:cNvSpPr/>
      </dsp:nvSpPr>
      <dsp:spPr>
        <a:xfrm>
          <a:off x="3985670"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985670" y="2057360"/>
        <a:ext cx="235980" cy="236616"/>
      </dsp:txXfrm>
    </dsp:sp>
    <dsp:sp modelId="{8B400A85-D0D8-45AE-A4C2-F6D3E2AACFB4}">
      <dsp:nvSpPr>
        <dsp:cNvPr id="0" name=""/>
        <dsp:cNvSpPr/>
      </dsp:nvSpPr>
      <dsp:spPr>
        <a:xfrm>
          <a:off x="4462718"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Frank Ruhl Libre" panose="00000500000000000000" pitchFamily="2" charset="-79"/>
              <a:cs typeface="Frank Ruhl Libre" panose="00000500000000000000" pitchFamily="2" charset="-79"/>
            </a:rPr>
            <a:t>Resizing</a:t>
          </a:r>
          <a:endParaRPr lang="en-IN" sz="1800" kern="1200" dirty="0">
            <a:latin typeface="Frank Ruhl Libre" panose="00000500000000000000" pitchFamily="2" charset="-79"/>
            <a:cs typeface="Frank Ruhl Libre" panose="00000500000000000000" pitchFamily="2" charset="-79"/>
          </a:endParaRPr>
        </a:p>
      </dsp:txBody>
      <dsp:txXfrm>
        <a:off x="4509292" y="789909"/>
        <a:ext cx="1497014" cy="2771519"/>
      </dsp:txXfrm>
    </dsp:sp>
    <dsp:sp modelId="{01E5DCC6-093E-4096-8DC3-325AF9829412}">
      <dsp:nvSpPr>
        <dsp:cNvPr id="0" name=""/>
        <dsp:cNvSpPr/>
      </dsp:nvSpPr>
      <dsp:spPr>
        <a:xfrm>
          <a:off x="6211897"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211897" y="2057360"/>
        <a:ext cx="235980" cy="236616"/>
      </dsp:txXfrm>
    </dsp:sp>
    <dsp:sp modelId="{FBD43B6F-9D2F-48C8-BB26-D5ECE430BEA5}">
      <dsp:nvSpPr>
        <dsp:cNvPr id="0" name=""/>
        <dsp:cNvSpPr/>
      </dsp:nvSpPr>
      <dsp:spPr>
        <a:xfrm>
          <a:off x="6688946" y="743335"/>
          <a:ext cx="1590162" cy="2864667"/>
        </a:xfrm>
        <a:prstGeom prst="roundRect">
          <a:avLst>
            <a:gd name="adj" fmla="val 10000"/>
          </a:avLst>
        </a:prstGeom>
        <a:solidFill>
          <a:schemeClr val="bg2">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Frank Ruhl Libre" panose="00000500000000000000" pitchFamily="2" charset="-79"/>
              <a:cs typeface="Frank Ruhl Libre" panose="00000500000000000000" pitchFamily="2" charset="-79"/>
            </a:rPr>
            <a:t>Expansion of dimensions from 3D array to 2D array</a:t>
          </a:r>
        </a:p>
      </dsp:txBody>
      <dsp:txXfrm>
        <a:off x="6735520" y="789909"/>
        <a:ext cx="1497014" cy="2771519"/>
      </dsp:txXfrm>
    </dsp:sp>
    <dsp:sp modelId="{8D308BC2-5FCD-4B99-B4A5-FD989C4E5ABA}">
      <dsp:nvSpPr>
        <dsp:cNvPr id="0" name=""/>
        <dsp:cNvSpPr/>
      </dsp:nvSpPr>
      <dsp:spPr>
        <a:xfrm>
          <a:off x="8438124" y="1978488"/>
          <a:ext cx="337114" cy="39436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8438124" y="2057360"/>
        <a:ext cx="235980" cy="236616"/>
      </dsp:txXfrm>
    </dsp:sp>
    <dsp:sp modelId="{EB418920-7118-46EB-B44E-DEF18D07DB66}">
      <dsp:nvSpPr>
        <dsp:cNvPr id="0" name=""/>
        <dsp:cNvSpPr/>
      </dsp:nvSpPr>
      <dsp:spPr>
        <a:xfrm>
          <a:off x="8915173" y="743335"/>
          <a:ext cx="1590162" cy="2864667"/>
        </a:xfrm>
        <a:prstGeom prst="roundRect">
          <a:avLst>
            <a:gd name="adj" fmla="val 10000"/>
          </a:avLst>
        </a:prstGeom>
        <a:solidFill>
          <a:schemeClr val="bg2">
            <a:lumMod val="1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Frank Ruhl Libre" panose="00000500000000000000" pitchFamily="2" charset="-79"/>
              <a:cs typeface="Frank Ruhl Libre" panose="00000500000000000000" pitchFamily="2" charset="-79"/>
            </a:rPr>
            <a:t>224 x 222 RGB Image</a:t>
          </a:r>
        </a:p>
      </dsp:txBody>
      <dsp:txXfrm>
        <a:off x="8961747" y="789909"/>
        <a:ext cx="1497014" cy="277151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30-03-2021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image-net.org/challenges/LSVRC/index"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decide what approach we should take to recognize the writer from the handwriting, we decided to survey related articles.</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a:t>
            </a:r>
          </a:p>
          <a:p>
            <a:r>
              <a:rPr lang="en-US" dirty="0"/>
              <a:t>-Additionally, we </a:t>
            </a:r>
            <a:r>
              <a:rPr lang="en-US" dirty="0" err="1"/>
              <a:t>refered</a:t>
            </a:r>
            <a:r>
              <a:rPr lang="en-US" dirty="0"/>
              <a:t> the original article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Rehman et all, which is about Arabic Character Recognition.</a:t>
            </a:r>
          </a:p>
          <a:p>
            <a:r>
              <a:rPr lang="en-US" dirty="0"/>
              <a:t>-we also referred to John et al, which is about south Indian script recognition.</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classification, Hidden Markov Model (HMM) was used.</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attempted author recognition with Convolutional Neural Network.</a:t>
            </a:r>
          </a:p>
          <a:p>
            <a:r>
              <a:rPr lang="en-US" dirty="0"/>
              <a:t>-</a:t>
            </a:r>
            <a:r>
              <a:rPr lang="en-US" dirty="0" err="1"/>
              <a:t>Schlapbache</a:t>
            </a:r>
            <a:r>
              <a:rPr lang="en-US" dirty="0"/>
              <a:t>  et al.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attempted writer identification on English and Chinese languages</a:t>
            </a:r>
          </a:p>
          <a:p>
            <a:endParaRPr lang="en-US" dirty="0"/>
          </a:p>
          <a:p>
            <a:r>
              <a:rPr lang="en-US" dirty="0"/>
              <a:t>While the works are different from what we are trying achieve, they help us find an appropriate way to approach our problem. </a:t>
            </a:r>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despite VGG16 model’s high accuracy, simplicity and popularity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twenty eight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65493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Now, I’ll hand over control to Soumya. He will discuss more on the model’s architecture, extracting features and what we will have to do after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18</a:t>
            </a:fld>
            <a:endParaRPr lang="en-IN"/>
          </a:p>
        </p:txBody>
      </p:sp>
    </p:spTree>
    <p:extLst>
      <p:ext uri="{BB962C8B-B14F-4D97-AF65-F5344CB8AC3E}">
        <p14:creationId xmlns:p14="http://schemas.microsoft.com/office/powerpoint/2010/main" val="125998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20</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23</a:t>
            </a:fld>
            <a:endParaRPr lang="en-IN"/>
          </a:p>
        </p:txBody>
      </p:sp>
    </p:spTree>
    <p:extLst>
      <p:ext uri="{BB962C8B-B14F-4D97-AF65-F5344CB8AC3E}">
        <p14:creationId xmlns:p14="http://schemas.microsoft.com/office/powerpoint/2010/main" val="630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works which we are referring.</a:t>
            </a:r>
            <a:endParaRPr lang="en-US" dirty="0"/>
          </a:p>
          <a:p>
            <a:endParaRPr lang="en-US" dirty="0"/>
          </a:p>
          <a:p>
            <a:r>
              <a:rPr lang="en-US" dirty="0"/>
              <a:t>#As mentioned earlier, the work done in the field of Bangla character recognition is very limited. For reference and guidance, we looked into the works bellow in a tabular form.</a:t>
            </a:r>
          </a:p>
          <a:p>
            <a:endParaRPr lang="en-US" dirty="0"/>
          </a:p>
          <a:p>
            <a:r>
              <a:rPr lang="en-US" dirty="0"/>
              <a:t>#As it is visible that, these are the authors we took reference of and these are the models they have used,</a:t>
            </a:r>
            <a:r>
              <a:rPr lang="en-US" baseline="0" dirty="0"/>
              <a:t> </a:t>
            </a:r>
            <a:r>
              <a:rPr lang="en-US" baseline="0" dirty="0" err="1"/>
              <a:t>Cristlein</a:t>
            </a:r>
            <a:r>
              <a:rPr lang="en-US" baseline="0" dirty="0"/>
              <a:t> et al., </a:t>
            </a:r>
            <a:r>
              <a:rPr lang="en-US" baseline="0" dirty="0" err="1"/>
              <a:t>Schlapbach</a:t>
            </a:r>
            <a:r>
              <a:rPr lang="en-US" baseline="0" dirty="0"/>
              <a:t> et al., and Wu et al. have worked on Identification of Authors and only Adak et al. have worked on verification of Author, but the scope of our project was verification, so we are using the VGG16 model as used by Adak et al and try to improvise it.</a:t>
            </a:r>
            <a:br>
              <a:rPr lang="en-US" dirty="0"/>
            </a:br>
            <a:br>
              <a:rPr lang="en-US" dirty="0"/>
            </a:br>
            <a:r>
              <a:rPr lang="en-US" b="1" dirty="0"/>
              <a:t>CNN</a:t>
            </a:r>
            <a:r>
              <a:rPr lang="en-US" dirty="0"/>
              <a:t>:</a:t>
            </a:r>
            <a:r>
              <a:rPr lang="en-US" baseline="0" dirty="0"/>
              <a:t>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Convolutional Neural Network also</a:t>
            </a:r>
            <a:r>
              <a:rPr lang="en-US" sz="1200" b="1" i="0" kern="1200" baseline="0" dirty="0">
                <a:solidFill>
                  <a:schemeClr val="tx1"/>
                </a:solidFill>
                <a:effectLst/>
                <a:latin typeface="+mn-lt"/>
                <a:ea typeface="+mn-ea"/>
                <a:cs typeface="+mn-cs"/>
              </a:rPr>
              <a:t> known as </a:t>
            </a:r>
            <a:r>
              <a:rPr lang="en-US" sz="1200" b="1" i="0" kern="1200" dirty="0" err="1">
                <a:solidFill>
                  <a:schemeClr val="tx1"/>
                </a:solidFill>
                <a:effectLst/>
                <a:latin typeface="+mn-lt"/>
                <a:ea typeface="+mn-ea"/>
                <a:cs typeface="+mn-cs"/>
              </a:rPr>
              <a:t>ConvNet</a:t>
            </a:r>
            <a:r>
              <a:rPr lang="en-US" sz="1200" b="0" i="0" kern="1200" dirty="0">
                <a:solidFill>
                  <a:schemeClr val="tx1"/>
                </a:solidFill>
                <a:effectLst/>
                <a:latin typeface="+mn-lt"/>
                <a:ea typeface="+mn-ea"/>
                <a:cs typeface="+mn-cs"/>
              </a:rPr>
              <a:t> is a Deep Learning algorithm which can take in an input image, assign importance to various aspects</a:t>
            </a:r>
            <a:r>
              <a:rPr lang="en-US" sz="1200" b="0" i="0" kern="1200" baseline="0" dirty="0">
                <a:solidFill>
                  <a:schemeClr val="tx1"/>
                </a:solidFill>
                <a:effectLst/>
                <a:latin typeface="+mn-lt"/>
                <a:ea typeface="+mn-ea"/>
                <a:cs typeface="+mn-cs"/>
              </a:rPr>
              <a:t> or </a:t>
            </a:r>
            <a:r>
              <a:rPr lang="en-US" sz="1200" b="0" i="0" kern="1200" dirty="0">
                <a:solidFill>
                  <a:schemeClr val="tx1"/>
                </a:solidFill>
                <a:effectLst/>
                <a:latin typeface="+mn-lt"/>
                <a:ea typeface="+mn-ea"/>
                <a:cs typeface="+mn-cs"/>
              </a:rPr>
              <a:t>objects in the image and be able to differentiate one from the other. Pattern recognition, age detection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Super vector</a:t>
            </a:r>
            <a:r>
              <a:rPr lang="en-US" sz="1200" b="0" i="0" kern="1200" dirty="0">
                <a:solidFill>
                  <a:schemeClr val="tx1"/>
                </a:solidFill>
                <a:effectLst/>
                <a:latin typeface="+mn-lt"/>
                <a:ea typeface="+mn-ea"/>
                <a:cs typeface="+mn-cs"/>
              </a:rPr>
              <a:t>: Used</a:t>
            </a:r>
            <a:r>
              <a:rPr lang="en-US" sz="1200" b="0" i="0" kern="1200" baseline="0" dirty="0">
                <a:solidFill>
                  <a:schemeClr val="tx1"/>
                </a:solidFill>
                <a:effectLst/>
                <a:latin typeface="+mn-lt"/>
                <a:ea typeface="+mn-ea"/>
                <a:cs typeface="+mn-cs"/>
              </a:rPr>
              <a:t> for</a:t>
            </a:r>
            <a:r>
              <a:rPr lang="en-US" dirty="0"/>
              <a:t> more large-scale image categorization. Super vector encoding methods have obtained the state of-the-art performance in several tasks.</a:t>
            </a:r>
            <a:r>
              <a:rPr lang="en-US" baseline="0" dirty="0"/>
              <a:t> </a:t>
            </a:r>
            <a:r>
              <a:rPr lang="en-US" dirty="0"/>
              <a:t>super vector encoding helps</a:t>
            </a:r>
            <a:r>
              <a:rPr lang="en-US" baseline="0" dirty="0"/>
              <a:t> us </a:t>
            </a:r>
            <a:r>
              <a:rPr lang="en-US" dirty="0"/>
              <a:t>to achieve the powerful performance on computer vision task.</a:t>
            </a:r>
          </a:p>
          <a:p>
            <a:endParaRPr lang="en-US" dirty="0"/>
          </a:p>
          <a:p>
            <a:r>
              <a:rPr lang="en-IN" sz="1200" b="1" dirty="0">
                <a:latin typeface="Frank Ruhl Libre" panose="00000500000000000000" pitchFamily="2" charset="-79"/>
                <a:cs typeface="Frank Ruhl Libre" panose="00000500000000000000" pitchFamily="2" charset="-79"/>
              </a:rPr>
              <a:t>Hidden Markov Model</a:t>
            </a:r>
            <a:r>
              <a:rPr lang="en-IN" sz="1200" b="0" dirty="0">
                <a:latin typeface="Frank Ruhl Libre" panose="00000500000000000000" pitchFamily="2" charset="-79"/>
                <a:cs typeface="Frank Ruhl Libre" panose="00000500000000000000" pitchFamily="2" charset="-79"/>
              </a:rPr>
              <a:t>:</a:t>
            </a:r>
            <a:r>
              <a:rPr lang="en-IN" sz="1200" b="1" dirty="0">
                <a:latin typeface="Frank Ruhl Libre" panose="00000500000000000000" pitchFamily="2" charset="-79"/>
                <a:cs typeface="Frank Ruhl Libre" panose="00000500000000000000" pitchFamily="2" charset="-79"/>
              </a:rPr>
              <a:t> </a:t>
            </a:r>
            <a:r>
              <a:rPr lang="en-IN" sz="1200" b="0" dirty="0">
                <a:latin typeface="Frank Ruhl Libre" panose="00000500000000000000" pitchFamily="2" charset="-79"/>
                <a:cs typeface="Frank Ruhl Libre" panose="00000500000000000000" pitchFamily="2" charset="-79"/>
              </a:rPr>
              <a:t>It</a:t>
            </a:r>
            <a:r>
              <a:rPr lang="en-IN" sz="1200" b="0" baseline="0" dirty="0">
                <a:latin typeface="Frank Ruhl Libre" panose="00000500000000000000" pitchFamily="2" charset="-79"/>
                <a:cs typeface="Frank Ruhl Libre" panose="00000500000000000000" pitchFamily="2" charset="-79"/>
              </a:rPr>
              <a:t> is a combination of Markov chain and a set of observed variables. Used in image processing or natural language processing. Here from the object we can identify the probability of occurring a event (bays theorem). *Transition matrix *observed variables. </a:t>
            </a: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Transfer Learning</a:t>
            </a:r>
            <a:r>
              <a:rPr lang="en-IN" sz="1200" b="0" baseline="0" dirty="0">
                <a:latin typeface="Frank Ruhl Libre" panose="00000500000000000000" pitchFamily="2" charset="-79"/>
                <a:cs typeface="Frank Ruhl Libre" panose="00000500000000000000" pitchFamily="2" charset="-79"/>
              </a:rPr>
              <a:t>: we are borrowing the weights from a previous model, which was trained using a very big data set and by improvising on that model we are going to produce good results on our new task, which contains smaller dataset.</a:t>
            </a:r>
          </a:p>
          <a:p>
            <a:endParaRPr lang="en-IN" sz="1200" b="0" baseline="0" dirty="0">
              <a:latin typeface="Frank Ruhl Libre" panose="00000500000000000000" pitchFamily="2" charset="-79"/>
              <a:cs typeface="Frank Ruhl Libre" panose="00000500000000000000" pitchFamily="2" charset="-79"/>
            </a:endParaRPr>
          </a:p>
          <a:p>
            <a:r>
              <a:rPr lang="en-US" sz="1200" b="1" i="0" kern="1200" dirty="0">
                <a:solidFill>
                  <a:schemeClr val="tx1"/>
                </a:solidFill>
                <a:effectLst/>
                <a:latin typeface="+mn-lt"/>
                <a:ea typeface="+mn-ea"/>
                <a:cs typeface="+mn-cs"/>
              </a:rPr>
              <a:t>SIFT descriptor(SDS)</a:t>
            </a:r>
            <a:r>
              <a:rPr lang="en-US" sz="1200" b="0" i="0" kern="1200" dirty="0">
                <a:solidFill>
                  <a:schemeClr val="tx1"/>
                </a:solidFill>
                <a:effectLst/>
                <a:latin typeface="+mn-lt"/>
                <a:ea typeface="+mn-ea"/>
                <a:cs typeface="+mn-cs"/>
              </a:rPr>
              <a:t> is a 3-D spatial histogram of the image gradients in characterizing the appearance of a </a:t>
            </a:r>
            <a:r>
              <a:rPr lang="en-US" sz="1200" b="0" i="0" kern="1200" dirty="0" err="1">
                <a:solidFill>
                  <a:schemeClr val="tx1"/>
                </a:solidFill>
                <a:effectLst/>
                <a:latin typeface="+mn-lt"/>
                <a:ea typeface="+mn-ea"/>
                <a:cs typeface="+mn-cs"/>
              </a:rPr>
              <a:t>keypoint</a:t>
            </a:r>
            <a:r>
              <a:rPr lang="en-US" sz="1200" b="0" i="0" kern="1200" dirty="0">
                <a:solidFill>
                  <a:schemeClr val="tx1"/>
                </a:solidFill>
                <a:effectLst/>
                <a:latin typeface="+mn-lt"/>
                <a:ea typeface="+mn-ea"/>
                <a:cs typeface="+mn-cs"/>
              </a:rPr>
              <a:t>. The gradient at each pixel is regarded as a sample of a three-dimensional elementary feature vector, formed by the pixel location and the gradient orientation.</a:t>
            </a:r>
          </a:p>
          <a:p>
            <a:endParaRPr lang="en-US" sz="1200" b="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SOH</a:t>
            </a:r>
            <a:r>
              <a:rPr lang="en-US" sz="1200" b="0" i="0" kern="1200" baseline="0" dirty="0">
                <a:solidFill>
                  <a:schemeClr val="tx1"/>
                </a:solidFill>
                <a:effectLst/>
                <a:latin typeface="+mn-lt"/>
                <a:ea typeface="+mn-ea"/>
                <a:cs typeface="+mn-cs"/>
              </a:rPr>
              <a:t>: Scale and orientation histogram</a:t>
            </a:r>
          </a:p>
          <a:p>
            <a:r>
              <a:rPr lang="en-US" dirty="0"/>
              <a:t>Wu et</a:t>
            </a:r>
            <a:r>
              <a:rPr lang="en-US" baseline="0" dirty="0"/>
              <a:t> al. </a:t>
            </a:r>
            <a:r>
              <a:rPr lang="en-US" dirty="0"/>
              <a:t>method for automatic offline text-independent writer identification based on SIFT, in which two SIFT features, i.e. SDS and SOH, are extracted from handwriting images to characterize the writer’s individuality</a:t>
            </a:r>
            <a:endParaRPr lang="en-IN" sz="1200" b="1" baseline="0" dirty="0">
              <a:latin typeface="Frank Ruhl Libre" panose="00000500000000000000" pitchFamily="2" charset="-79"/>
              <a:cs typeface="Frank Ruhl Libre" panose="00000500000000000000" pitchFamily="2" charset="-79"/>
            </a:endParaRPr>
          </a:p>
          <a:p>
            <a:endParaRPr lang="en-IN" sz="1200" b="0" baseline="0" dirty="0">
              <a:latin typeface="Frank Ruhl Libre" panose="00000500000000000000" pitchFamily="2" charset="-79"/>
              <a:cs typeface="Frank Ruhl Libre" panose="00000500000000000000" pitchFamily="2" charset="-79"/>
            </a:endParaRPr>
          </a:p>
          <a:p>
            <a:r>
              <a:rPr lang="en-IN" sz="1200" b="1" baseline="0" dirty="0">
                <a:latin typeface="Frank Ruhl Libre" panose="00000500000000000000" pitchFamily="2" charset="-79"/>
                <a:cs typeface="Frank Ruhl Libre" panose="00000500000000000000" pitchFamily="2" charset="-79"/>
              </a:rPr>
              <a:t>VGG16</a:t>
            </a:r>
            <a:r>
              <a:rPr lang="en-IN" sz="1200" b="0" baseline="0" dirty="0">
                <a:latin typeface="Frank Ruhl Libre" panose="00000500000000000000" pitchFamily="2" charset="-79"/>
                <a:cs typeface="Frank Ruhl Libre" panose="00000500000000000000" pitchFamily="2" charset="-79"/>
              </a:rPr>
              <a:t>: (</a:t>
            </a:r>
            <a:r>
              <a:rPr lang="en-IN" sz="1200" b="0" i="0" kern="1200" dirty="0">
                <a:solidFill>
                  <a:schemeClr val="tx1"/>
                </a:solidFill>
                <a:effectLst/>
                <a:latin typeface="+mn-lt"/>
                <a:ea typeface="+mn-ea"/>
                <a:cs typeface="+mn-cs"/>
              </a:rPr>
              <a:t>Visual Geometry Group) </a:t>
            </a:r>
            <a:r>
              <a:rPr lang="en-IN" sz="1200" b="0" baseline="0" dirty="0">
                <a:latin typeface="Frank Ruhl Libre" panose="00000500000000000000" pitchFamily="2" charset="-79"/>
                <a:cs typeface="Frank Ruhl Libre" panose="00000500000000000000" pitchFamily="2" charset="-79"/>
              </a:rPr>
              <a:t>two layers -&gt; 13 Convolutional base, 3 fully connected layers (dense layer). </a:t>
            </a:r>
            <a:endParaRPr lang="en-IN" b="1" dirty="0"/>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-While Adak et </a:t>
            </a:r>
            <a:r>
              <a:rPr lang="en-US" dirty="0" err="1"/>
              <a:t>al’s</a:t>
            </a:r>
            <a:r>
              <a:rPr lang="en-US" dirty="0"/>
              <a:t> work used character and stroke level feature, we used word level feature for writer verification</a:t>
            </a:r>
          </a:p>
          <a:p>
            <a:r>
              <a:rPr lang="en-US" dirty="0"/>
              <a:t>-Adding to Adak et </a:t>
            </a:r>
            <a:r>
              <a:rPr lang="en-US" dirty="0" err="1"/>
              <a:t>al’s</a:t>
            </a:r>
            <a:r>
              <a:rPr lang="en-US" dirty="0"/>
              <a:t> work, we would be measuring the percentage of similarity between the two samples.</a:t>
            </a:r>
          </a:p>
          <a:p>
            <a:r>
              <a:rPr lang="en-US" dirty="0"/>
              <a:t>-We have an unique dataset which contains writings from 100 volunteers.</a:t>
            </a:r>
          </a:p>
        </p:txBody>
      </p:sp>
      <p:sp>
        <p:nvSpPr>
          <p:cNvPr id="4" name="Slide Number Placeholder 3"/>
          <p:cNvSpPr>
            <a:spLocks noGrp="1"/>
          </p:cNvSpPr>
          <p:nvPr>
            <p:ph type="sldNum" sz="quarter" idx="10"/>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387852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my time, now I will hand over the control to Souporno Ghosh and he will discuss more about Data Set and VGG16</a:t>
            </a:r>
            <a:endParaRPr lang="en-IN" dirty="0"/>
          </a:p>
          <a:p>
            <a:endParaRPr lang="en-IN" dirty="0"/>
          </a:p>
          <a:p>
            <a:endParaRPr lang="en-IN" dirty="0"/>
          </a:p>
          <a:p>
            <a:r>
              <a:rPr lang="en-IN" dirty="0"/>
              <a:t>Souporno:</a:t>
            </a:r>
          </a:p>
          <a:p>
            <a:r>
              <a:rPr lang="en-US" dirty="0"/>
              <a:t>Good afternoon. Thank you, Rahul. I am Souporno and I will take over from here. As Rahul Mentioned, I’ll take a little about the dataset and a little about the VGG16 model.</a:t>
            </a:r>
          </a:p>
          <a:p>
            <a:r>
              <a:rPr lang="en-US" dirty="0"/>
              <a:t>#</a:t>
            </a:r>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97068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provided to us by our project supervisor. </a:t>
            </a:r>
          </a:p>
          <a:p>
            <a:r>
              <a:rPr lang="en-US" dirty="0"/>
              <a:t># The original Dataset had 100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Currently,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a:t>
            </a:r>
          </a:p>
          <a:p>
            <a:r>
              <a:rPr lang="en-US" dirty="0"/>
              <a:t>[Noise Removal: Gaussian Blur and </a:t>
            </a:r>
            <a:r>
              <a:rPr lang="en-IN" noProof="0" dirty="0"/>
              <a:t>Normalisation</a:t>
            </a:r>
            <a:r>
              <a:rPr lang="en-US" dirty="0"/>
              <a:t> -&gt; Paragraph Separation: Rectangular Structural Element Filtering -&gt; Word Cropping: Anisotropic filter]</a:t>
            </a:r>
          </a:p>
          <a:p>
            <a:r>
              <a:rPr lang="en-US" dirty="0"/>
              <a:t>[</a:t>
            </a:r>
            <a:r>
              <a:rPr lang="en-IN" dirty="0" err="1"/>
              <a:t>Tapan</a:t>
            </a:r>
            <a:r>
              <a:rPr lang="en-IN" dirty="0"/>
              <a:t> Mondal, Suraj Ahmed Hossain, </a:t>
            </a:r>
            <a:r>
              <a:rPr lang="en-IN" dirty="0" err="1"/>
              <a:t>Spandan</a:t>
            </a:r>
            <a:r>
              <a:rPr lang="en-IN" dirty="0"/>
              <a:t> Mondal, Raihan </a:t>
            </a:r>
            <a:r>
              <a:rPr lang="en-IN" dirty="0" err="1"/>
              <a:t>Afroz</a:t>
            </a:r>
            <a:r>
              <a:rPr lang="en-IN" dirty="0"/>
              <a:t>, </a:t>
            </a:r>
            <a:r>
              <a:rPr lang="en-IN" dirty="0" err="1"/>
              <a:t>Anowar</a:t>
            </a:r>
            <a:r>
              <a:rPr lang="en-IN" dirty="0"/>
              <a:t> Hossain</a:t>
            </a:r>
            <a:r>
              <a:rPr lang="en-US" dirty="0"/>
              <a:t>]</a:t>
            </a:r>
          </a:p>
          <a:p>
            <a:endParaRPr lang="en-US" dirty="0"/>
          </a:p>
          <a:p>
            <a:r>
              <a:rPr lang="en-US" dirty="0"/>
              <a:t># The segmented images were then organized in the following way.</a:t>
            </a:r>
          </a:p>
          <a:p>
            <a:endParaRPr lang="en-US" dirty="0"/>
          </a:p>
          <a:p>
            <a:r>
              <a:rPr lang="en-US" dirty="0"/>
              <a:t># Every </a:t>
            </a:r>
            <a:r>
              <a:rPr lang="en-US" dirty="0" err="1"/>
              <a:t>DataSet</a:t>
            </a:r>
            <a:r>
              <a:rPr lang="en-US" dirty="0"/>
              <a:t> has 20 folders. </a:t>
            </a:r>
          </a:p>
          <a:p>
            <a:r>
              <a:rPr lang="en-US" dirty="0"/>
              <a:t># Every folder has data for an authors. There is also data for another author that will be used for verification with the current author.</a:t>
            </a:r>
          </a:p>
          <a:p>
            <a:r>
              <a:rPr lang="en-US" dirty="0"/>
              <a:t># There are five sets of data for each of the author.</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author number is labeled as 0000_01_0.tiff.</a:t>
            </a:r>
          </a:p>
          <a:p>
            <a:r>
              <a:rPr lang="en-US" dirty="0"/>
              <a:t># Since we aim to attempt inter-language verification, we will also add the language code to the obtained CSV file from the feature matrix corresponding to a author. #</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an example of what the segmented image looks like.</a:t>
            </a:r>
          </a:p>
          <a:p>
            <a:r>
              <a:rPr lang="en-IN" dirty="0"/>
              <a:t># This is the image labelled 0000_01_0.tiff that I mentioned earlier, that is this is actually the </a:t>
            </a:r>
            <a:r>
              <a:rPr lang="en-US" dirty="0"/>
              <a:t>first image of the first set of the first author number</a:t>
            </a:r>
            <a:r>
              <a:rPr lang="en-IN" dirty="0"/>
              <a:t>. Fun fact: It says ”</a:t>
            </a:r>
            <a:r>
              <a:rPr lang="en-IN" dirty="0" err="1"/>
              <a:t>ekti</a:t>
            </a:r>
            <a:r>
              <a:rPr lang="en-IN" dirty="0"/>
              <a:t> </a:t>
            </a:r>
            <a:r>
              <a:rPr lang="en-IN" dirty="0" err="1"/>
              <a:t>shohore</a:t>
            </a:r>
            <a:r>
              <a:rPr lang="en-IN" dirty="0"/>
              <a:t>”, which means “In a city” in Bangla.</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180147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2800" b="0" i="0" u="none" dirty="0">
                <a:solidFill>
                  <a:schemeClr val="tx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ImageNet Large Scale Visual Recognition Challenge (ILSVRC</a:t>
            </a:r>
            <a:r>
              <a:rPr lang="en-IN" sz="2800" b="0" i="0" u="none" dirty="0">
                <a:solidFill>
                  <a:srgbClr val="0563C1"/>
                </a:solidFill>
                <a:effectLst/>
                <a:latin typeface="Helvetica" panose="020B0604020202020204" pitchFamily="34" charset="0"/>
                <a:hlinkClick r:id="rId3">
                  <a:extLst>
                    <a:ext uri="{A12FA001-AC4F-418D-AE19-62706E023703}">
                      <ahyp:hlinkClr xmlns:ahyp="http://schemas.microsoft.com/office/drawing/2018/hyperlinkcolor" val="tx"/>
                    </a:ext>
                  </a:extLst>
                </a:hlinkClick>
              </a:rPr>
              <a:t>)</a:t>
            </a:r>
            <a:r>
              <a:rPr lang="en-IN" sz="2800" b="0" i="0" u="none" dirty="0">
                <a:solidFill>
                  <a:srgbClr val="333333"/>
                </a:solidFill>
                <a:effectLst/>
                <a:latin typeface="Helvetica" panose="020B0604020202020204" pitchFamily="34" charset="0"/>
              </a:rPr>
              <a:t> </a:t>
            </a:r>
            <a:r>
              <a:rPr lang="en-IN" sz="1800" b="0" i="0" u="none" dirty="0">
                <a:solidFill>
                  <a:srgbClr val="333333"/>
                </a:solidFill>
                <a:effectLst/>
                <a:latin typeface="Times New Roman" panose="02020603050405020304" pitchFamily="18" charset="0"/>
              </a:rPr>
              <a:t>subset of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 which contains </a:t>
            </a:r>
            <a:r>
              <a:rPr lang="en-IN" sz="2800" b="0" i="0" dirty="0">
                <a:solidFill>
                  <a:srgbClr val="666666"/>
                </a:solidFill>
                <a:effectLst/>
                <a:latin typeface="Helvetica" panose="020B0604020202020204" pitchFamily="34" charset="0"/>
              </a:rPr>
              <a:t>150,000 images and </a:t>
            </a:r>
            <a:r>
              <a:rPr lang="en-IN" sz="2800" b="0" i="0" dirty="0">
                <a:effectLst/>
                <a:latin typeface="Inter"/>
              </a:rPr>
              <a:t>1000 object categories</a:t>
            </a:r>
            <a:r>
              <a:rPr lang="en-IN" sz="1800" dirty="0">
                <a:effectLst/>
                <a:latin typeface="Times New Roman" panose="02020603050405020304" pitchFamily="18" charset="0"/>
                <a:ea typeface="Times New Roman" panose="02020603050405020304" pitchFamily="18" charset="0"/>
              </a:rPr>
              <a:t>.</a:t>
            </a:r>
          </a:p>
          <a:p>
            <a:r>
              <a:rPr lang="en-US" sz="2800" dirty="0"/>
              <a:t># This model won the first and second place in 2014 </a:t>
            </a:r>
            <a:r>
              <a:rPr lang="en-IN" sz="4000" dirty="0"/>
              <a:t>ImageNet Large Scale Visual Recognition Challenge, that is ILSVRC 2014</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16</a:t>
            </a:fld>
            <a:endParaRPr lang="en-IN"/>
          </a:p>
        </p:txBody>
      </p:sp>
    </p:spTree>
    <p:extLst>
      <p:ext uri="{BB962C8B-B14F-4D97-AF65-F5344CB8AC3E}">
        <p14:creationId xmlns:p14="http://schemas.microsoft.com/office/powerpoint/2010/main" val="1356186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30-03-2021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30-03-2021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30-03-2021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30-03-2021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30-03-2021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30-03-2021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arxiv.org/abs/1409.1556"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IN" dirty="0">
                <a:latin typeface="Garamond" panose="02020404030301010803" pitchFamily="18" charset="0"/>
              </a:rPr>
              <a:t>Writer Verification on Multi-Language Script using Deep Learning</a:t>
            </a: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Verification on Word Level Features</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100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Souporno Ghosh</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About Data Set, About VGG16</a:t>
            </a:r>
          </a:p>
        </p:txBody>
      </p:sp>
    </p:spTree>
    <p:extLst>
      <p:ext uri="{BB962C8B-B14F-4D97-AF65-F5344CB8AC3E}">
        <p14:creationId xmlns:p14="http://schemas.microsoft.com/office/powerpoint/2010/main" val="361094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100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Text only in our current work</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85000" lnSpcReduction="20000"/>
          </a:bodyPr>
          <a:lstStyle/>
          <a:p>
            <a:r>
              <a:rPr lang="en-US" dirty="0">
                <a:latin typeface="Frank Ruhl Libre" panose="00000500000000000000" pitchFamily="2" charset="-79"/>
                <a:cs typeface="Frank Ruhl Libre" panose="00000500000000000000" pitchFamily="2" charset="-79"/>
              </a:rPr>
              <a:t>Data Segmented into Word-Sized Images [12]</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Data Set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Subsets</a:t>
            </a:r>
          </a:p>
          <a:p>
            <a:r>
              <a:rPr lang="en-US" dirty="0">
                <a:latin typeface="Frank Ruhl Libre" panose="00000500000000000000" pitchFamily="2" charset="-79"/>
                <a:cs typeface="Frank Ruhl Libre" panose="00000500000000000000" pitchFamily="2" charset="-79"/>
              </a:rPr>
              <a:t>Every Subset has Data for one Author; Another author for verification</a:t>
            </a:r>
          </a:p>
          <a:p>
            <a:r>
              <a:rPr lang="en-US" dirty="0">
                <a:latin typeface="Frank Ruhl Libre" panose="00000500000000000000" pitchFamily="2" charset="-79"/>
                <a:cs typeface="Frank Ruhl Libre" panose="00000500000000000000" pitchFamily="2" charset="-79"/>
              </a:rPr>
              <a:t>5 Sets of Data for Each Author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&lt;Author Code&gt;_&lt;Set Number&gt;_&lt;Image Number&gt;</a:t>
            </a:r>
          </a:p>
          <a:p>
            <a:r>
              <a:rPr lang="en-US" dirty="0">
                <a:latin typeface="Frank Ruhl Libre" panose="00000500000000000000" pitchFamily="2" charset="-79"/>
                <a:cs typeface="Frank Ruhl Libre" panose="00000500000000000000" pitchFamily="2" charset="-79"/>
              </a:rPr>
              <a:t>&lt;Language code&gt; will be added to the stored feature matrix</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676A-EF31-4666-BDC3-56D932FF6412}"/>
              </a:ext>
            </a:extLst>
          </p:cNvPr>
          <p:cNvSpPr>
            <a:spLocks noGrp="1"/>
          </p:cNvSpPr>
          <p:nvPr>
            <p:ph type="title"/>
          </p:nvPr>
        </p:nvSpPr>
        <p:spPr/>
        <p:txBody>
          <a:bodyPr/>
          <a:lstStyle/>
          <a:p>
            <a:r>
              <a:rPr lang="en-IN" dirty="0">
                <a:latin typeface="Garamond" panose="02020404030301010803" pitchFamily="18" charset="0"/>
              </a:rPr>
              <a:t>Example Data</a:t>
            </a:r>
          </a:p>
        </p:txBody>
      </p:sp>
      <p:pic>
        <p:nvPicPr>
          <p:cNvPr id="5" name="Content Placeholder 4">
            <a:extLst>
              <a:ext uri="{FF2B5EF4-FFF2-40B4-BE49-F238E27FC236}">
                <a16:creationId xmlns:a16="http://schemas.microsoft.com/office/drawing/2014/main" id="{EA22EF6E-2BA1-4985-9D45-C5CA509A32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3655" y="2524710"/>
            <a:ext cx="7644685" cy="1325563"/>
          </a:xfrm>
          <a:ln>
            <a:solidFill>
              <a:schemeClr val="tx1"/>
            </a:solidFill>
          </a:ln>
        </p:spPr>
      </p:pic>
      <p:sp>
        <p:nvSpPr>
          <p:cNvPr id="7" name="TextBox 6">
            <a:extLst>
              <a:ext uri="{FF2B5EF4-FFF2-40B4-BE49-F238E27FC236}">
                <a16:creationId xmlns:a16="http://schemas.microsoft.com/office/drawing/2014/main" id="{0459E266-0F98-4222-B171-72A35AE46F00}"/>
              </a:ext>
            </a:extLst>
          </p:cNvPr>
          <p:cNvSpPr txBox="1"/>
          <p:nvPr/>
        </p:nvSpPr>
        <p:spPr>
          <a:xfrm>
            <a:off x="4050630" y="4122821"/>
            <a:ext cx="4090736" cy="584775"/>
          </a:xfrm>
          <a:prstGeom prst="rect">
            <a:avLst/>
          </a:prstGeom>
          <a:noFill/>
        </p:spPr>
        <p:txBody>
          <a:bodyPr wrap="square" rtlCol="0">
            <a:spAutoFit/>
          </a:bodyPr>
          <a:lstStyle/>
          <a:p>
            <a:pPr algn="ctr"/>
            <a:r>
              <a:rPr lang="en-US" sz="3200" i="1" dirty="0">
                <a:latin typeface="Frank Ruhl Libre" panose="00000500000000000000" pitchFamily="2" charset="-79"/>
                <a:cs typeface="Frank Ruhl Libre" panose="00000500000000000000" pitchFamily="2" charset="-79"/>
              </a:rPr>
              <a:t>Fig 1. 0000_01_0.tiff</a:t>
            </a:r>
            <a:endParaRPr lang="en-IN" sz="3200" i="1"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4955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 [2]</a:t>
            </a:r>
          </a:p>
          <a:p>
            <a:r>
              <a:rPr lang="en-US" dirty="0">
                <a:latin typeface="Frank Ruhl Libre" panose="00000500000000000000" pitchFamily="2" charset="-79"/>
                <a:cs typeface="Frank Ruhl Libre" panose="00000500000000000000" pitchFamily="2" charset="-79"/>
              </a:rPr>
              <a:t>92.7% accuracy with the ILSVRC subset of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C40A-6E0E-49D1-8B2A-DB9902815EC7}"/>
              </a:ext>
            </a:extLst>
          </p:cNvPr>
          <p:cNvSpPr>
            <a:spLocks noGrp="1"/>
          </p:cNvSpPr>
          <p:nvPr>
            <p:ph type="title"/>
          </p:nvPr>
        </p:nvSpPr>
        <p:spPr/>
        <p:txBody>
          <a:bodyPr/>
          <a:lstStyle/>
          <a:p>
            <a:r>
              <a:rPr lang="en-IN" dirty="0">
                <a:latin typeface="Garamond" panose="02020404030301010803" pitchFamily="18" charset="0"/>
              </a:rPr>
              <a:t>Benefits of VGG16</a:t>
            </a:r>
          </a:p>
        </p:txBody>
      </p:sp>
      <p:sp>
        <p:nvSpPr>
          <p:cNvPr id="3" name="Content Placeholder 2">
            <a:extLst>
              <a:ext uri="{FF2B5EF4-FFF2-40B4-BE49-F238E27FC236}">
                <a16:creationId xmlns:a16="http://schemas.microsoft.com/office/drawing/2014/main" id="{016608B8-DD35-4D60-B8AC-7347CB7F42CF}"/>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Very accurate</a:t>
            </a:r>
          </a:p>
          <a:p>
            <a:r>
              <a:rPr lang="en-IN" dirty="0">
                <a:latin typeface="Frank Ruhl Libre" panose="00000500000000000000" pitchFamily="2" charset="-79"/>
                <a:cs typeface="Frank Ruhl Libre" panose="00000500000000000000" pitchFamily="2" charset="-79"/>
              </a:rPr>
              <a:t>Simple and Uniform</a:t>
            </a:r>
          </a:p>
          <a:p>
            <a:r>
              <a:rPr lang="en-IN" dirty="0">
                <a:latin typeface="Frank Ruhl Libre" panose="00000500000000000000" pitchFamily="2" charset="-79"/>
                <a:cs typeface="Frank Ruhl Libre" panose="00000500000000000000" pitchFamily="2" charset="-79"/>
              </a:rPr>
              <a:t>Popular </a:t>
            </a:r>
          </a:p>
          <a:p>
            <a:endParaRPr lang="en-IN" dirty="0"/>
          </a:p>
        </p:txBody>
      </p:sp>
    </p:spTree>
    <p:extLst>
      <p:ext uri="{BB962C8B-B14F-4D97-AF65-F5344CB8AC3E}">
        <p14:creationId xmlns:p14="http://schemas.microsoft.com/office/powerpoint/2010/main" val="1962225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Soumya </a:t>
            </a:r>
            <a:r>
              <a:rPr lang="en-IN" dirty="0" err="1">
                <a:latin typeface="Garamond" panose="02020404030301010803" pitchFamily="18" charset="0"/>
              </a:rPr>
              <a:t>Nasipuri</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Architecture of VGG16, Feature Extraction, What Comes Next</a:t>
            </a:r>
          </a:p>
        </p:txBody>
      </p:sp>
    </p:spTree>
    <p:extLst>
      <p:ext uri="{BB962C8B-B14F-4D97-AF65-F5344CB8AC3E}">
        <p14:creationId xmlns:p14="http://schemas.microsoft.com/office/powerpoint/2010/main" val="209809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2390518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a:t>
            </a:r>
            <a:r>
              <a:rPr lang="en-IN" dirty="0" err="1">
                <a:latin typeface="Garamond" panose="02020404030301010803" pitchFamily="18" charset="0"/>
              </a:rPr>
              <a:t>Sharanya</a:t>
            </a:r>
            <a:r>
              <a:rPr lang="en-IN" dirty="0">
                <a:latin typeface="Garamond" panose="02020404030301010803" pitchFamily="18" charset="0"/>
              </a:rPr>
              <a:t> </a:t>
            </a:r>
            <a:r>
              <a:rPr lang="en-IN" dirty="0" err="1">
                <a:latin typeface="Garamond" panose="02020404030301010803" pitchFamily="18" charset="0"/>
              </a:rPr>
              <a:t>Saha</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Motivation, Software Used, Hardware Used, Significance of Hardware</a:t>
            </a:r>
          </a:p>
        </p:txBody>
      </p:sp>
    </p:spTree>
    <p:extLst>
      <p:ext uri="{BB962C8B-B14F-4D97-AF65-F5344CB8AC3E}">
        <p14:creationId xmlns:p14="http://schemas.microsoft.com/office/powerpoint/2010/main" val="51033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9881922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202384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8382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
                                            <p:graphicEl>
                                              <a:dgm id="{34B7AA53-A65D-427C-AF67-E094BBB0A8A8}"/>
                                            </p:graphicEl>
                                          </p:spTgt>
                                        </p:tgtEl>
                                      </p:cBhvr>
                                    </p:animEffect>
                                    <p:animScale>
                                      <p:cBhvr>
                                        <p:cTn id="7" dur="250" autoRev="1" fill="hold"/>
                                        <p:tgtEl>
                                          <p:spTgt spid="7">
                                            <p:graphicEl>
                                              <a:dgm id="{34B7AA53-A65D-427C-AF67-E094BBB0A8A8}"/>
                                            </p:graphicEl>
                                          </p:spTgt>
                                        </p:tgtEl>
                                      </p:cBhvr>
                                      <p:by x="105000" y="105000"/>
                                    </p:animScale>
                                  </p:childTnLst>
                                </p:cTn>
                              </p:par>
                              <p:par>
                                <p:cTn id="8" presetID="26" presetClass="emph" presetSubtype="0" fill="hold" grpId="5" nodeType="withEffect">
                                  <p:stCondLst>
                                    <p:cond delay="0"/>
                                  </p:stCondLst>
                                  <p:childTnLst>
                                    <p:animEffect transition="out" filter="fade">
                                      <p:cBhvr>
                                        <p:cTn id="9" dur="500" tmFilter="0, 0; .2, .5; .8, .5; 1, 0"/>
                                        <p:tgtEl>
                                          <p:spTgt spid="7">
                                            <p:graphicEl>
                                              <a:dgm id="{E7CDB7BA-C1AA-4C9F-8313-4DFD5ED03041}"/>
                                            </p:graphicEl>
                                          </p:spTgt>
                                        </p:tgtEl>
                                      </p:cBhvr>
                                    </p:animEffect>
                                    <p:animScale>
                                      <p:cBhvr>
                                        <p:cTn id="10" dur="250" autoRev="1" fill="hold"/>
                                        <p:tgtEl>
                                          <p:spTgt spid="7">
                                            <p:graphicEl>
                                              <a:dgm id="{E7CDB7BA-C1AA-4C9F-8313-4DFD5ED03041}"/>
                                            </p:graphicEl>
                                          </p:spTgt>
                                        </p:tgtEl>
                                      </p:cBhvr>
                                      <p:by x="105000" y="105000"/>
                                    </p:animScale>
                                  </p:childTnLst>
                                </p:cTn>
                              </p:par>
                            </p:childTnLst>
                          </p:cTn>
                        </p:par>
                        <p:par>
                          <p:cTn id="11" fill="hold">
                            <p:stCondLst>
                              <p:cond delay="500"/>
                            </p:stCondLst>
                            <p:childTnLst>
                              <p:par>
                                <p:cTn id="12" presetID="26" presetClass="emph" presetSubtype="0" fill="hold" grpId="2" nodeType="afterEffect">
                                  <p:stCondLst>
                                    <p:cond delay="0"/>
                                  </p:stCondLst>
                                  <p:childTnLst>
                                    <p:animEffect transition="out" filter="fade">
                                      <p:cBhvr>
                                        <p:cTn id="13" dur="500" tmFilter="0, 0; .2, .5; .8, .5; 1, 0"/>
                                        <p:tgtEl>
                                          <p:spTgt spid="7">
                                            <p:graphicEl>
                                              <a:dgm id="{34B7AA53-A65D-427C-AF67-E094BBB0A8A8}"/>
                                            </p:graphicEl>
                                          </p:spTgt>
                                        </p:tgtEl>
                                      </p:cBhvr>
                                    </p:animEffect>
                                    <p:animScale>
                                      <p:cBhvr>
                                        <p:cTn id="14" dur="250" autoRev="1" fill="hold"/>
                                        <p:tgtEl>
                                          <p:spTgt spid="7">
                                            <p:graphicEl>
                                              <a:dgm id="{34B7AA53-A65D-427C-AF67-E094BBB0A8A8}"/>
                                            </p:graphicEl>
                                          </p:spTgt>
                                        </p:tgtEl>
                                      </p:cBhvr>
                                      <p:by x="105000" y="105000"/>
                                    </p:animScale>
                                  </p:childTnLst>
                                </p:cTn>
                              </p:par>
                              <p:par>
                                <p:cTn id="15" presetID="26" presetClass="emph" presetSubtype="0" fill="hold" grpId="2" nodeType="withEffect">
                                  <p:stCondLst>
                                    <p:cond delay="0"/>
                                  </p:stCondLst>
                                  <p:childTnLst>
                                    <p:animEffect transition="out" filter="fade">
                                      <p:cBhvr>
                                        <p:cTn id="16" dur="500" tmFilter="0, 0; .2, .5; .8, .5; 1, 0"/>
                                        <p:tgtEl>
                                          <p:spTgt spid="7">
                                            <p:graphicEl>
                                              <a:dgm id="{E7CDB7BA-C1AA-4C9F-8313-4DFD5ED03041}"/>
                                            </p:graphicEl>
                                          </p:spTgt>
                                        </p:tgtEl>
                                      </p:cBhvr>
                                    </p:animEffect>
                                    <p:animScale>
                                      <p:cBhvr>
                                        <p:cTn id="17" dur="250" autoRev="1" fill="hold"/>
                                        <p:tgtEl>
                                          <p:spTgt spid="7">
                                            <p:graphicEl>
                                              <a:dgm id="{E7CDB7BA-C1AA-4C9F-8313-4DFD5ED03041}"/>
                                            </p:graphicEl>
                                          </p:spTgt>
                                        </p:tgtEl>
                                      </p:cBhvr>
                                      <p:by x="105000" y="105000"/>
                                    </p:animScale>
                                  </p:childTnLst>
                                </p:cTn>
                              </p:par>
                            </p:childTnLst>
                          </p:cTn>
                        </p:par>
                        <p:par>
                          <p:cTn id="18" fill="hold">
                            <p:stCondLst>
                              <p:cond delay="1000"/>
                            </p:stCondLst>
                            <p:childTnLst>
                              <p:par>
                                <p:cTn id="19" presetID="26" presetClass="emph" presetSubtype="0" fill="hold" grpId="6" nodeType="afterEffect">
                                  <p:stCondLst>
                                    <p:cond delay="0"/>
                                  </p:stCondLst>
                                  <p:childTnLst>
                                    <p:animEffect transition="out" filter="fade">
                                      <p:cBhvr>
                                        <p:cTn id="20" dur="500" tmFilter="0, 0; .2, .5; .8, .5; 1, 0"/>
                                        <p:tgtEl>
                                          <p:spTgt spid="7">
                                            <p:graphicEl>
                                              <a:dgm id="{34B7AA53-A65D-427C-AF67-E094BBB0A8A8}"/>
                                            </p:graphicEl>
                                          </p:spTgt>
                                        </p:tgtEl>
                                      </p:cBhvr>
                                    </p:animEffect>
                                    <p:animScale>
                                      <p:cBhvr>
                                        <p:cTn id="21" dur="250" autoRev="1" fill="hold"/>
                                        <p:tgtEl>
                                          <p:spTgt spid="7">
                                            <p:graphicEl>
                                              <a:dgm id="{34B7AA53-A65D-427C-AF67-E094BBB0A8A8}"/>
                                            </p:graphicEl>
                                          </p:spTgt>
                                        </p:tgtEl>
                                      </p:cBhvr>
                                      <p:by x="105000" y="105000"/>
                                    </p:animScale>
                                  </p:childTnLst>
                                </p:cTn>
                              </p:par>
                              <p:par>
                                <p:cTn id="22" presetID="26" presetClass="emph" presetSubtype="0" fill="hold" grpId="6" nodeType="withEffect">
                                  <p:stCondLst>
                                    <p:cond delay="0"/>
                                  </p:stCondLst>
                                  <p:childTnLst>
                                    <p:animEffect transition="out" filter="fade">
                                      <p:cBhvr>
                                        <p:cTn id="23" dur="500" tmFilter="0, 0; .2, .5; .8, .5; 1, 0"/>
                                        <p:tgtEl>
                                          <p:spTgt spid="7">
                                            <p:graphicEl>
                                              <a:dgm id="{E7CDB7BA-C1AA-4C9F-8313-4DFD5ED03041}"/>
                                            </p:graphicEl>
                                          </p:spTgt>
                                        </p:tgtEl>
                                      </p:cBhvr>
                                    </p:animEffect>
                                    <p:animScale>
                                      <p:cBhvr>
                                        <p:cTn id="24" dur="250" autoRev="1" fill="hold"/>
                                        <p:tgtEl>
                                          <p:spTgt spid="7">
                                            <p:graphicEl>
                                              <a:dgm id="{E7CDB7BA-C1AA-4C9F-8313-4DFD5ED03041}"/>
                                            </p:graphic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7">
                                            <p:graphicEl>
                                              <a:dgm id="{34B7AA53-A65D-427C-AF67-E094BBB0A8A8}"/>
                                            </p:graphic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31" presetID="1" presetClass="exit" presetSubtype="0" fill="hold" grpId="7" nodeType="withEffect">
                                  <p:stCondLst>
                                    <p:cond delay="0"/>
                                  </p:stCondLst>
                                  <p:childTnLst>
                                    <p:set>
                                      <p:cBhvr>
                                        <p:cTn id="32"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8" nodeType="clickEffect">
                                  <p:stCondLst>
                                    <p:cond delay="0"/>
                                  </p:stCondLst>
                                  <p:childTnLst>
                                    <p:animMotion origin="layout" path="M 0 -3.33333E-6 L 0.19245 -0.00185 " pathEditMode="relative" rAng="0" ptsTypes="AA">
                                      <p:cBhvr>
                                        <p:cTn id="38" dur="500" fill="hold"/>
                                        <p:tgtEl>
                                          <p:spTgt spid="7">
                                            <p:graphicEl>
                                              <a:dgm id="{A90B5234-9E99-4CF9-B3DE-EECB06B1CB86}"/>
                                            </p:graphicEl>
                                          </p:spTgt>
                                        </p:tgtEl>
                                        <p:attrNameLst>
                                          <p:attrName>ppt_x</p:attrName>
                                          <p:attrName>ppt_y</p:attrName>
                                        </p:attrNameLst>
                                      </p:cBhvr>
                                      <p:rCtr x="9622" y="-93"/>
                                    </p:animMotion>
                                  </p:childTnLst>
                                </p:cTn>
                              </p:par>
                              <p:par>
                                <p:cTn id="39" presetID="42" presetClass="path" presetSubtype="0" accel="50000" decel="50000" fill="hold" grpId="8" nodeType="withEffect">
                                  <p:stCondLst>
                                    <p:cond delay="0"/>
                                  </p:stCondLst>
                                  <p:childTnLst>
                                    <p:animMotion origin="layout" path="M 0 -3.33333E-6 L 0.19336 -0.00046 " pathEditMode="relative" rAng="0" ptsTypes="AA">
                                      <p:cBhvr>
                                        <p:cTn id="40" dur="500" fill="hold"/>
                                        <p:tgtEl>
                                          <p:spTgt spid="7">
                                            <p:graphicEl>
                                              <a:dgm id="{49F7626A-BFFE-4DF6-99F2-5D5FD64550D2}"/>
                                            </p:graphicEl>
                                          </p:spTgt>
                                        </p:tgtEl>
                                        <p:attrNameLst>
                                          <p:attrName>ppt_x</p:attrName>
                                          <p:attrName>ppt_y</p:attrName>
                                        </p:attrNameLst>
                                      </p:cBhvr>
                                      <p:rCtr x="9661" y="-23"/>
                                    </p:animMotion>
                                  </p:childTnLst>
                                </p:cTn>
                              </p:par>
                              <p:par>
                                <p:cTn id="41" presetID="42" presetClass="path" presetSubtype="0" accel="50000" decel="50000" fill="hold" grpId="8" nodeType="withEffect">
                                  <p:stCondLst>
                                    <p:cond delay="0"/>
                                  </p:stCondLst>
                                  <p:childTnLst>
                                    <p:animMotion origin="layout" path="M 0 -3.33333E-6 L 0.19245 -0.00046 " pathEditMode="relative" rAng="0" ptsTypes="AA">
                                      <p:cBhvr>
                                        <p:cTn id="42" dur="500" fill="hold"/>
                                        <p:tgtEl>
                                          <p:spTgt spid="7">
                                            <p:graphicEl>
                                              <a:dgm id="{773C2485-C07B-4416-945B-E0AC8917480F}"/>
                                            </p:graphicEl>
                                          </p:spTgt>
                                        </p:tgtEl>
                                        <p:attrNameLst>
                                          <p:attrName>ppt_x</p:attrName>
                                          <p:attrName>ppt_y</p:attrName>
                                        </p:attrNameLst>
                                      </p:cBhvr>
                                      <p:rCtr x="9622" y="-23"/>
                                    </p:animMotion>
                                  </p:childTnLst>
                                </p:cTn>
                              </p:par>
                              <p:par>
                                <p:cTn id="43" presetID="42" presetClass="path" presetSubtype="0" accel="50000" decel="50000" fill="hold" grpId="8" nodeType="withEffect">
                                  <p:stCondLst>
                                    <p:cond delay="0"/>
                                  </p:stCondLst>
                                  <p:childTnLst>
                                    <p:animMotion origin="layout" path="M 0 -3.33333E-6 L 0.19336 -0.00046 " pathEditMode="relative" rAng="0" ptsTypes="AA">
                                      <p:cBhvr>
                                        <p:cTn id="44" dur="500" fill="hold"/>
                                        <p:tgtEl>
                                          <p:spTgt spid="7">
                                            <p:graphicEl>
                                              <a:dgm id="{02CECB3B-8336-4FE6-B4CE-C312AAD0F583}"/>
                                            </p:graphicEl>
                                          </p:spTgt>
                                        </p:tgtEl>
                                        <p:attrNameLst>
                                          <p:attrName>ppt_x</p:attrName>
                                          <p:attrName>ppt_y</p:attrName>
                                        </p:attrNameLst>
                                      </p:cBhvr>
                                      <p:rCtr x="9661" y="-23"/>
                                    </p:animMotion>
                                  </p:childTnLst>
                                </p:cTn>
                              </p:par>
                              <p:par>
                                <p:cTn id="45" presetID="42" presetClass="path" presetSubtype="0" accel="50000" decel="50000" fill="hold" grpId="8" nodeType="withEffect">
                                  <p:stCondLst>
                                    <p:cond delay="0"/>
                                  </p:stCondLst>
                                  <p:childTnLst>
                                    <p:animMotion origin="layout" path="M 0 -3.33333E-6 L 0.19245 -0.00046 " pathEditMode="relative" rAng="0" ptsTypes="AA">
                                      <p:cBhvr>
                                        <p:cTn id="46" dur="500" fill="hold"/>
                                        <p:tgtEl>
                                          <p:spTgt spid="7">
                                            <p:graphicEl>
                                              <a:dgm id="{AD8B0F8D-AAE5-4F60-A41D-93EC1E6ABB5E}"/>
                                            </p:graphicEl>
                                          </p:spTgt>
                                        </p:tgtEl>
                                        <p:attrNameLst>
                                          <p:attrName>ppt_x</p:attrName>
                                          <p:attrName>ppt_y</p:attrName>
                                        </p:attrNameLst>
                                      </p:cBhvr>
                                      <p:rCtr x="9622" y="-23"/>
                                    </p:animMotion>
                                  </p:childTnLst>
                                </p:cTn>
                              </p:par>
                              <p:par>
                                <p:cTn id="47" presetID="42" presetClass="path" presetSubtype="0" accel="50000" decel="50000" fill="hold" grpId="8" nodeType="withEffect">
                                  <p:stCondLst>
                                    <p:cond delay="0"/>
                                  </p:stCondLst>
                                  <p:childTnLst>
                                    <p:animMotion origin="layout" path="M 0 -3.33333E-6 L 0.19245 -0.00046 " pathEditMode="relative" rAng="0" ptsTypes="AA">
                                      <p:cBhvr>
                                        <p:cTn id="48" dur="500" fill="hold"/>
                                        <p:tgtEl>
                                          <p:spTgt spid="7">
                                            <p:graphicEl>
                                              <a:dgm id="{CD4E6B0E-CFDA-4812-A9AF-D4830B79426A}"/>
                                            </p:graphicEl>
                                          </p:spTgt>
                                        </p:tgtEl>
                                        <p:attrNameLst>
                                          <p:attrName>ppt_x</p:attrName>
                                          <p:attrName>ppt_y</p:attrName>
                                        </p:attrNameLst>
                                      </p:cBhvr>
                                      <p:rCtr x="9622" y="-23"/>
                                    </p:animMotion>
                                  </p:childTnLst>
                                </p:cTn>
                              </p:par>
                              <p:par>
                                <p:cTn id="49" presetID="42" presetClass="path" presetSubtype="0" accel="50000" decel="50000" fill="hold" grpId="8" nodeType="withEffect">
                                  <p:stCondLst>
                                    <p:cond delay="0"/>
                                  </p:stCondLst>
                                  <p:childTnLst>
                                    <p:animMotion origin="layout" path="M 0 -3.33333E-6 L 0.19245 -0.00046 " pathEditMode="relative" rAng="0" ptsTypes="AA">
                                      <p:cBhvr>
                                        <p:cTn id="50" dur="500" fill="hold"/>
                                        <p:tgtEl>
                                          <p:spTgt spid="7">
                                            <p:graphicEl>
                                              <a:dgm id="{625ED39A-34F2-4EEA-9FCA-73AB69E87EBE}"/>
                                            </p:graphicEl>
                                          </p:spTgt>
                                        </p:tgtEl>
                                        <p:attrNameLst>
                                          <p:attrName>ppt_x</p:attrName>
                                          <p:attrName>ppt_y</p:attrName>
                                        </p:attrNameLst>
                                      </p:cBhvr>
                                      <p:rCtr x="9622" y="-23"/>
                                    </p:animMotion>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7" grpId="1" uiExpand="1">
        <p:bldSub>
          <a:bldDgm bld="one"/>
        </p:bldSub>
      </p:bldGraphic>
      <p:bldGraphic spid="7" grpId="2">
        <p:bldSub>
          <a:bldDgm bld="one"/>
        </p:bldSub>
      </p:bldGraphic>
      <p:bldGraphic spid="7" grpId="5" uiExpand="1">
        <p:bldSub>
          <a:bldDgm bld="one"/>
        </p:bldSub>
      </p:bldGraphic>
      <p:bldGraphic spid="7" grpId="6">
        <p:bldSub>
          <a:bldDgm bld="one"/>
        </p:bldSub>
      </p:bldGraphic>
      <p:bldGraphic spid="7" grpId="7" uiExpand="1">
        <p:bldSub>
          <a:bldDgm bld="one"/>
        </p:bldSub>
      </p:bldGraphic>
      <p:bldGraphic spid="7" grpId="8">
        <p:bldSub>
          <a:bldDgm bld="one"/>
        </p:bldSub>
      </p:bldGraphic>
      <p:bldP spid="10" grpId="0" animBg="1"/>
      <p:bldP spid="10" grpId="1" animBg="1"/>
      <p:bldP spid="11"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8F8C-ABA3-4DD3-AA44-CB347DC3305E}"/>
              </a:ext>
            </a:extLst>
          </p:cNvPr>
          <p:cNvSpPr>
            <a:spLocks noGrp="1"/>
          </p:cNvSpPr>
          <p:nvPr>
            <p:ph type="title"/>
          </p:nvPr>
        </p:nvSpPr>
        <p:spPr/>
        <p:txBody>
          <a:bodyPr/>
          <a:lstStyle/>
          <a:p>
            <a:r>
              <a:rPr lang="en-IN" dirty="0">
                <a:latin typeface="Garamond" panose="02020404030301010803" pitchFamily="18" charset="0"/>
              </a:rPr>
              <a:t>Image Pre-processing</a:t>
            </a:r>
          </a:p>
        </p:txBody>
      </p:sp>
      <p:graphicFrame>
        <p:nvGraphicFramePr>
          <p:cNvPr id="4" name="Content Placeholder 3">
            <a:extLst>
              <a:ext uri="{FF2B5EF4-FFF2-40B4-BE49-F238E27FC236}">
                <a16:creationId xmlns:a16="http://schemas.microsoft.com/office/drawing/2014/main" id="{BEFD82BE-A453-4704-A02C-0E30EFC67745}"/>
              </a:ext>
            </a:extLst>
          </p:cNvPr>
          <p:cNvGraphicFramePr>
            <a:graphicFrameLocks noGrp="1"/>
          </p:cNvGraphicFramePr>
          <p:nvPr>
            <p:ph idx="1"/>
            <p:extLst>
              <p:ext uri="{D42A27DB-BD31-4B8C-83A1-F6EECF244321}">
                <p14:modId xmlns:p14="http://schemas.microsoft.com/office/powerpoint/2010/main" val="2952024971"/>
              </p:ext>
            </p:extLst>
          </p:nvPr>
        </p:nvGraphicFramePr>
        <p:xfrm>
          <a:off x="838200" y="142979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71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8D39F71D-70C2-41F3-A074-201A632FF01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83CD4C3B-2D52-477D-9FAC-7CFCB8C2668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93639E22-A88A-4BC9-99C1-36A9D9F960B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AFB16C15-36BC-49F3-9E0C-816E5F0E95D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8B400A85-D0D8-45AE-A4C2-F6D3E2AACFB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1E5DCC6-093E-4096-8DC3-325AF982941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FBD43B6F-9D2F-48C8-BB26-D5ECE430BEA5}"/>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8D308BC2-5FCD-4B99-B4A5-FD989C4E5ABA}"/>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EB418920-7118-46EB-B44E-DEF18D07DB6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684477"/>
            <a:ext cx="10515600" cy="3492486"/>
          </a:xfrm>
        </p:spPr>
        <p:txBody>
          <a:bodyPr/>
          <a:lstStyle/>
          <a:p>
            <a:r>
              <a:rPr lang="en-US" dirty="0">
                <a:latin typeface="Frank Ruhl Libre" panose="00000500000000000000" pitchFamily="2" charset="-79"/>
                <a:cs typeface="Frank Ruhl Libre" panose="00000500000000000000" pitchFamily="2" charset="-79"/>
              </a:rPr>
              <a:t>1 x 7 x 7 x 512</a:t>
            </a:r>
          </a:p>
          <a:p>
            <a:r>
              <a:rPr lang="en-US" dirty="0">
                <a:latin typeface="Frank Ruhl Libre" panose="00000500000000000000" pitchFamily="2" charset="-79"/>
                <a:cs typeface="Frank Ruhl Libre" panose="00000500000000000000" pitchFamily="2" charset="-79"/>
              </a:rPr>
              <a:t>Flattened</a:t>
            </a:r>
          </a:p>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25088 x 1</a:t>
            </a:r>
            <a:r>
              <a:rPr lang="en-US" dirty="0">
                <a:latin typeface="Frank Ruhl Libre" panose="00000500000000000000" pitchFamily="2" charset="-79"/>
                <a:cs typeface="Frank Ruhl Libre" panose="00000500000000000000" pitchFamily="2" charset="-79"/>
              </a:rPr>
              <a:t> </a:t>
            </a:r>
          </a:p>
          <a:p>
            <a:r>
              <a:rPr lang="en-IN" dirty="0">
                <a:latin typeface="Frank Ruhl Libre" panose="00000500000000000000" pitchFamily="2" charset="-79"/>
                <a:cs typeface="Frank Ruhl Libre" panose="00000500000000000000" pitchFamily="2" charset="-79"/>
              </a:rPr>
              <a:t>Consolidated each author</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Loop through all the training and test sets to extract features</a:t>
            </a:r>
          </a:p>
          <a:p>
            <a:r>
              <a:rPr lang="en-US" dirty="0">
                <a:latin typeface="Frank Ruhl Libre" panose="00000500000000000000" pitchFamily="2" charset="-79"/>
                <a:cs typeface="Frank Ruhl Libre" panose="00000500000000000000" pitchFamily="2" charset="-79"/>
              </a:rPr>
              <a:t>Update the model</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Try model with other languages</a:t>
            </a:r>
          </a:p>
          <a:p>
            <a:r>
              <a:rPr lang="en-US" dirty="0">
                <a:latin typeface="Frank Ruhl Libre" panose="00000500000000000000" pitchFamily="2" charset="-79"/>
                <a:cs typeface="Frank Ruhl Libre" panose="00000500000000000000" pitchFamily="2" charset="-79"/>
              </a:rPr>
              <a:t>Try </a:t>
            </a:r>
            <a:r>
              <a:rPr lang="en-US">
                <a:latin typeface="Frank Ruhl Libre" panose="00000500000000000000" pitchFamily="2" charset="-79"/>
                <a:cs typeface="Frank Ruhl Libre" panose="00000500000000000000" pitchFamily="2" charset="-79"/>
              </a:rPr>
              <a:t>inter-language verification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16-31E8-44EF-B4FA-FD02BE80C6A1}"/>
              </a:ext>
            </a:extLst>
          </p:cNvPr>
          <p:cNvSpPr>
            <a:spLocks noGrp="1"/>
          </p:cNvSpPr>
          <p:nvPr>
            <p:ph type="title"/>
          </p:nvPr>
        </p:nvSpPr>
        <p:spPr/>
        <p:txBody>
          <a:bodyPr/>
          <a:lstStyle/>
          <a:p>
            <a:r>
              <a:rPr lang="en-IN"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0BB96C96-DB7F-47B7-A444-CF741F8725CC}"/>
              </a:ext>
            </a:extLst>
          </p:cNvPr>
          <p:cNvSpPr>
            <a:spLocks noGrp="1"/>
          </p:cNvSpPr>
          <p:nvPr>
            <p:ph idx="1"/>
          </p:nvPr>
        </p:nvSpPr>
        <p:spPr>
          <a:xfrm>
            <a:off x="838200" y="1459832"/>
            <a:ext cx="10515600" cy="4717131"/>
          </a:xfrm>
        </p:spPr>
        <p:txBody>
          <a:bodyPr>
            <a:normAutofit fontScale="85000" lnSpcReduction="10000"/>
          </a:bodyPr>
          <a:lstStyle/>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[1]	A</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Krizhevsky</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I.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Sutskever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and G. E. Hinton, “ImageNet classification with deep Convolutional Neural Networks”,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Communications of the ACM</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60 Issue 6, pp. 84–90, May 2017,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10.1145/3065386.</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[2]	K. </a:t>
            </a:r>
            <a:r>
              <a:rPr lang="en-IN" sz="1900" dirty="0" err="1">
                <a:effectLst/>
                <a:latin typeface="Frank Ruhl Libre" panose="00000500000000000000" pitchFamily="2" charset="-79"/>
                <a:ea typeface="Times New Roman" panose="02020603050405020304" pitchFamily="18" charset="0"/>
                <a:cs typeface="Frank Ruhl Libre" panose="00000500000000000000" pitchFamily="2" charset="-79"/>
              </a:rPr>
              <a:t>Simonyan</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and A. Zisserman, “Very Deep Convolutional Networks for Large-Scale Image Recognition”, in </a:t>
            </a:r>
            <a:r>
              <a:rPr lang="en-IN"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Learning Representations (ICLR 2015)</a:t>
            </a:r>
            <a:r>
              <a:rPr lang="en-IN" sz="1900" dirty="0">
                <a:effectLst/>
                <a:latin typeface="Frank Ruhl Libre" panose="00000500000000000000" pitchFamily="2" charset="-79"/>
                <a:ea typeface="Times New Roman" panose="02020603050405020304" pitchFamily="18" charset="0"/>
                <a:cs typeface="Frank Ruhl Libre" panose="00000500000000000000" pitchFamily="2" charset="-79"/>
              </a:rPr>
              <a:t>, 2015 [Online], Available: </a:t>
            </a:r>
            <a:r>
              <a:rPr lang="en-IN" sz="1900" u="sng" dirty="0">
                <a:solidFill>
                  <a:srgbClr val="0563C1"/>
                </a:solidFill>
                <a:effectLst/>
                <a:latin typeface="Frank Ruhl Libre" panose="00000500000000000000" pitchFamily="2" charset="-79"/>
                <a:ea typeface="Times New Roman" panose="02020603050405020304" pitchFamily="18" charset="0"/>
                <a:cs typeface="Frank Ruhl Libre" panose="00000500000000000000" pitchFamily="2" charset="-79"/>
                <a:hlinkClick r:id="rId2"/>
              </a:rPr>
              <a:t>http://arxiv.org/abs/1409.1556</a:t>
            </a:r>
            <a:r>
              <a:rPr lang="en-IN" sz="1900" u="sng" dirty="0">
                <a:solidFill>
                  <a:srgbClr val="000000"/>
                </a:solidFill>
                <a:effectLst/>
                <a:latin typeface="Frank Ruhl Libre" panose="00000500000000000000" pitchFamily="2" charset="-79"/>
                <a:ea typeface="Times New Roman" panose="02020603050405020304" pitchFamily="18" charset="0"/>
                <a:cs typeface="Frank Ruhl Libre" panose="00000500000000000000" pitchFamily="2" charset="-79"/>
              </a:rPr>
              <a:t>.</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[3]	A. Rehman, S. Naz, M. I. Razzak and I. A. Hameed, "Automatic Visual Features for Writer Identification: A Deep Learning Approach,"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Vol. 7, 2019, pp. 17149-17157, Jan. 21, 2019,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10.1109/ACCESS.2018.2890810.</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[4]	J. John, Pramod K. V. and K. Balakrishnan, “Handwritten Character Recognition of South Indian Scripts: A Review”,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National Conference on Indian Language Computing</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Feb. 19-20, 2011.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[5]	 M. A.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Hasnat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S. M. Habib, M. Khan, Eds., “A High Performance Domain Specific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Novel Algorithms and Techniques In Telecommunications, Automation and Industrial Electronics</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Dordrecht: Springer, 2008,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10.1007/978-1-4020-8737-0_31.</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[6]	J. Paul, A. Roy and A. Sarkar, “Bangla character recognition based on </a:t>
            </a:r>
            <a:r>
              <a:rPr lang="en-US" sz="19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in </a:t>
            </a:r>
            <a:r>
              <a:rPr lang="en-US" sz="19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 (ICETSD ‘19)</a:t>
            </a:r>
            <a:r>
              <a:rPr lang="en-US" sz="19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511-514.</a:t>
            </a:r>
            <a:endParaRPr lang="en-IN" sz="19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342900" lvl="0" indent="-342900" algn="just">
              <a:lnSpc>
                <a:spcPct val="107000"/>
              </a:lnSpc>
              <a:spcAft>
                <a:spcPts val="800"/>
              </a:spcAft>
              <a:buFont typeface="+mj-lt"/>
              <a:buAutoNum type="arabicPeriod"/>
            </a:pPr>
            <a:endParaRPr lang="en-IN" sz="1050" dirty="0">
              <a:effectLst/>
              <a:latin typeface="Frank Ruhl Libre" panose="00000500000000000000" pitchFamily="2" charset="-79"/>
              <a:ea typeface="Times New Roman" panose="02020603050405020304" pitchFamily="18" charset="0"/>
              <a:cs typeface="Frank Ruhl Libre" panose="00000500000000000000" pitchFamily="2" charset="-79"/>
            </a:endParaRPr>
          </a:p>
        </p:txBody>
      </p:sp>
    </p:spTree>
    <p:extLst>
      <p:ext uri="{BB962C8B-B14F-4D97-AF65-F5344CB8AC3E}">
        <p14:creationId xmlns:p14="http://schemas.microsoft.com/office/powerpoint/2010/main" val="143632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F61A-A5C0-4140-BC9F-1BA55EF558A1}"/>
              </a:ext>
            </a:extLst>
          </p:cNvPr>
          <p:cNvSpPr>
            <a:spLocks noGrp="1"/>
          </p:cNvSpPr>
          <p:nvPr>
            <p:ph type="title"/>
          </p:nvPr>
        </p:nvSpPr>
        <p:spPr/>
        <p:txBody>
          <a:bodyPr/>
          <a:lstStyle/>
          <a:p>
            <a:r>
              <a:rPr lang="en-IN" dirty="0">
                <a:latin typeface="Garamond" panose="02020404030301010803" pitchFamily="18" charset="0"/>
              </a:rPr>
              <a:t>Reference</a:t>
            </a:r>
          </a:p>
        </p:txBody>
      </p:sp>
      <p:sp>
        <p:nvSpPr>
          <p:cNvPr id="3" name="Content Placeholder 2">
            <a:extLst>
              <a:ext uri="{FF2B5EF4-FFF2-40B4-BE49-F238E27FC236}">
                <a16:creationId xmlns:a16="http://schemas.microsoft.com/office/drawing/2014/main" id="{8B6E8F3D-B0D1-4A59-A38D-D713809A0E53}"/>
              </a:ext>
            </a:extLst>
          </p:cNvPr>
          <p:cNvSpPr>
            <a:spLocks noGrp="1"/>
          </p:cNvSpPr>
          <p:nvPr>
            <p:ph idx="1"/>
          </p:nvPr>
        </p:nvSpPr>
        <p:spPr/>
        <p:txBody>
          <a:bodyPr>
            <a:normAutofit fontScale="25000" lnSpcReduction="20000"/>
          </a:bodyPr>
          <a:lstStyle/>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[7]	J. Paul,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Dattachaudhuri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A. Sarkar, “CNN implementation based on Bangla numeral character recognition”,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International Conference on Emerging Technologies for Sustainable Development</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(ICETSD ‘19)</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Mar. 5-6, 2019, pp. 520-523. </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[8]	V.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Christlein</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D.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Bernecker</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 Maier, and E.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Angelopoulou</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‘‘Offline writer identification using convolutional neural network activation features,’’ In Proc. German Conf. Pattern Recognition, 2015, pp. 540–552. DOI:10.1007/978-3-319-24947-6_45.</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[9]	A.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Schlapbach</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and H.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Bunke</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‘‘Writer identification using an HMM-based handwriting recognition system: To normalize the input or not,’’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Proc. Conf. IGS, 2005</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pp. 138–142.</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[10]	X. Wu, Y. Tang and W. Bu, "Offline Text-Independent Writer Identification Based on Scale Invariant Feature Transform," in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Transactions on Information Forensics and Security</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9, no. 3, pp. 526-536, March 2014, DOI: 10.1109/TIFS.2014.2301274.</a:t>
            </a:r>
            <a:endParaRPr lang="en-IN"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marL="0" lvl="0" indent="0" algn="just">
              <a:lnSpc>
                <a:spcPct val="107000"/>
              </a:lnSpc>
              <a:spcAft>
                <a:spcPts val="800"/>
              </a:spcAft>
              <a:buNone/>
            </a:pP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[11]	C. Adak, B. B. Chaudhuri and M. Blumenstein, “An Empirical Study on Writer Identification and Verification from Intra-Variable Individual Handwriting”, </a:t>
            </a:r>
            <a:r>
              <a:rPr lang="en-US" sz="6400" i="1" dirty="0">
                <a:effectLst/>
                <a:latin typeface="Frank Ruhl Libre" panose="00000500000000000000" pitchFamily="2" charset="-79"/>
                <a:ea typeface="Times New Roman" panose="02020603050405020304" pitchFamily="18" charset="0"/>
                <a:cs typeface="Frank Ruhl Libre" panose="00000500000000000000" pitchFamily="2" charset="-79"/>
              </a:rPr>
              <a:t>IEEE Access</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Vol. 7, 2021, pp. 24738-24758, Feb 18, 2019, </a:t>
            </a:r>
            <a:r>
              <a:rPr lang="en-US" sz="6400" dirty="0" err="1">
                <a:effectLst/>
                <a:latin typeface="Frank Ruhl Libre" panose="00000500000000000000" pitchFamily="2" charset="-79"/>
                <a:ea typeface="Times New Roman" panose="02020603050405020304" pitchFamily="18" charset="0"/>
                <a:cs typeface="Frank Ruhl Libre" panose="00000500000000000000" pitchFamily="2" charset="-79"/>
              </a:rPr>
              <a:t>doi</a:t>
            </a:r>
            <a:r>
              <a:rPr lang="en-US" sz="6400" dirty="0">
                <a:effectLst/>
                <a:latin typeface="Frank Ruhl Libre" panose="00000500000000000000" pitchFamily="2" charset="-79"/>
                <a:ea typeface="Times New Roman" panose="02020603050405020304" pitchFamily="18" charset="0"/>
                <a:cs typeface="Frank Ruhl Libre" panose="00000500000000000000" pitchFamily="2" charset="-79"/>
              </a:rPr>
              <a:t>: 10.1109/ACCESS.2019.2899908.</a:t>
            </a:r>
          </a:p>
          <a:p>
            <a:pPr marL="0" lvl="0" indent="0" algn="just">
              <a:lnSpc>
                <a:spcPct val="107000"/>
              </a:lnSpc>
              <a:spcAft>
                <a:spcPts val="800"/>
              </a:spcAft>
              <a:buNone/>
            </a:pPr>
            <a:r>
              <a:rPr lang="en-US" sz="6400" dirty="0">
                <a:latin typeface="Frank Ruhl Libre" panose="00000500000000000000" pitchFamily="2" charset="-79"/>
                <a:ea typeface="Times New Roman" panose="02020603050405020304" pitchFamily="18" charset="0"/>
                <a:cs typeface="Frank Ruhl Libre" panose="00000500000000000000" pitchFamily="2" charset="-79"/>
              </a:rPr>
              <a:t>[12]	T. Mondal, S. A. Hossain, S. Mondal, R. </a:t>
            </a:r>
            <a:r>
              <a:rPr lang="en-US" sz="6400" dirty="0" err="1">
                <a:latin typeface="Frank Ruhl Libre" panose="00000500000000000000" pitchFamily="2" charset="-79"/>
                <a:ea typeface="Times New Roman" panose="02020603050405020304" pitchFamily="18" charset="0"/>
                <a:cs typeface="Frank Ruhl Libre" panose="00000500000000000000" pitchFamily="2" charset="-79"/>
              </a:rPr>
              <a:t>Afroz</a:t>
            </a:r>
            <a:r>
              <a:rPr lang="en-US" sz="6400" dirty="0">
                <a:latin typeface="Frank Ruhl Libre" panose="00000500000000000000" pitchFamily="2" charset="-79"/>
                <a:ea typeface="Times New Roman" panose="02020603050405020304" pitchFamily="18" charset="0"/>
                <a:cs typeface="Frank Ruhl Libre" panose="00000500000000000000" pitchFamily="2" charset="-79"/>
              </a:rPr>
              <a:t> and A. Hossain, “Preprocess the handwritten document image for preparing writer recognition”, Government College of Engineering and Leather Technology, Kolkata, India, Project Report, June 2020.</a:t>
            </a:r>
            <a:endParaRPr lang="en-US" sz="6400" dirty="0">
              <a:effectLst/>
              <a:latin typeface="Frank Ruhl Libre" panose="00000500000000000000" pitchFamily="2" charset="-79"/>
              <a:ea typeface="Times New Roman" panose="02020603050405020304" pitchFamily="18" charset="0"/>
              <a:cs typeface="Frank Ruhl Libre" panose="00000500000000000000" pitchFamily="2" charset="-79"/>
            </a:endParaRPr>
          </a:p>
          <a:p>
            <a:endParaRPr lang="en-IN" dirty="0"/>
          </a:p>
        </p:txBody>
      </p:sp>
    </p:spTree>
    <p:extLst>
      <p:ext uri="{BB962C8B-B14F-4D97-AF65-F5344CB8AC3E}">
        <p14:creationId xmlns:p14="http://schemas.microsoft.com/office/powerpoint/2010/main" val="3011675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Thank You</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Rahul Roy</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Background, Summary of Present Work, Our Contribution</a:t>
            </a:r>
          </a:p>
        </p:txBody>
      </p:sp>
    </p:spTree>
    <p:extLst>
      <p:ext uri="{BB962C8B-B14F-4D97-AF65-F5344CB8AC3E}">
        <p14:creationId xmlns:p14="http://schemas.microsoft.com/office/powerpoint/2010/main" val="15420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 [1]</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 [2]</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 [3]</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 [4]</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 [5]</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 [6]</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 [7]</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 [8]</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 [9]</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 [10]</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a:xfrm>
            <a:off x="838200" y="6779"/>
            <a:ext cx="10515600" cy="1325563"/>
          </a:xfrm>
        </p:spPr>
        <p:txBody>
          <a:bodyPr/>
          <a:lstStyle/>
          <a:p>
            <a:r>
              <a:rPr lang="en-US" dirty="0">
                <a:latin typeface="Garamond" panose="02020404030301010803" pitchFamily="18" charset="0"/>
              </a:rPr>
              <a:t>Summary of Related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a:xfrm>
            <a:off x="838200" y="1122277"/>
            <a:ext cx="10515600" cy="4351338"/>
          </a:xfrm>
        </p:spPr>
        <p:txBody>
          <a:bodyPr/>
          <a:lstStyle/>
          <a:p>
            <a:r>
              <a:rPr lang="en-US" dirty="0">
                <a:latin typeface="Frank Ruhl Libre" panose="00000500000000000000" pitchFamily="2" charset="-79"/>
                <a:cs typeface="Frank Ruhl Libre" panose="00000500000000000000" pitchFamily="2" charset="-79"/>
              </a:rPr>
              <a:t>Lack of Work specific to Bangla</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graphicFrame>
        <p:nvGraphicFramePr>
          <p:cNvPr id="4" name="Table 4">
            <a:extLst>
              <a:ext uri="{FF2B5EF4-FFF2-40B4-BE49-F238E27FC236}">
                <a16:creationId xmlns:a16="http://schemas.microsoft.com/office/drawing/2014/main" id="{1CC43913-ECD2-4CF6-A09E-7B22DB78CAB9}"/>
              </a:ext>
            </a:extLst>
          </p:cNvPr>
          <p:cNvGraphicFramePr>
            <a:graphicFrameLocks noGrp="1"/>
          </p:cNvGraphicFramePr>
          <p:nvPr>
            <p:extLst>
              <p:ext uri="{D42A27DB-BD31-4B8C-83A1-F6EECF244321}">
                <p14:modId xmlns:p14="http://schemas.microsoft.com/office/powerpoint/2010/main" val="1038798435"/>
              </p:ext>
            </p:extLst>
          </p:nvPr>
        </p:nvGraphicFramePr>
        <p:xfrm>
          <a:off x="838200" y="1785850"/>
          <a:ext cx="10515600" cy="4286896"/>
        </p:xfrm>
        <a:graphic>
          <a:graphicData uri="http://schemas.openxmlformats.org/drawingml/2006/table">
            <a:tbl>
              <a:tblPr firstRow="1" bandRow="1">
                <a:tableStyleId>{073A0DAA-6AF3-43AB-8588-CEC1D06C72B9}</a:tableStyleId>
              </a:tblPr>
              <a:tblGrid>
                <a:gridCol w="2466474">
                  <a:extLst>
                    <a:ext uri="{9D8B030D-6E8A-4147-A177-3AD203B41FA5}">
                      <a16:colId xmlns:a16="http://schemas.microsoft.com/office/drawing/2014/main" val="1778172647"/>
                    </a:ext>
                  </a:extLst>
                </a:gridCol>
                <a:gridCol w="1299410">
                  <a:extLst>
                    <a:ext uri="{9D8B030D-6E8A-4147-A177-3AD203B41FA5}">
                      <a16:colId xmlns:a16="http://schemas.microsoft.com/office/drawing/2014/main" val="687894015"/>
                    </a:ext>
                  </a:extLst>
                </a:gridCol>
                <a:gridCol w="1668379">
                  <a:extLst>
                    <a:ext uri="{9D8B030D-6E8A-4147-A177-3AD203B41FA5}">
                      <a16:colId xmlns:a16="http://schemas.microsoft.com/office/drawing/2014/main" val="1716077454"/>
                    </a:ext>
                  </a:extLst>
                </a:gridCol>
                <a:gridCol w="1780674">
                  <a:extLst>
                    <a:ext uri="{9D8B030D-6E8A-4147-A177-3AD203B41FA5}">
                      <a16:colId xmlns:a16="http://schemas.microsoft.com/office/drawing/2014/main" val="949771455"/>
                    </a:ext>
                  </a:extLst>
                </a:gridCol>
                <a:gridCol w="1548063">
                  <a:extLst>
                    <a:ext uri="{9D8B030D-6E8A-4147-A177-3AD203B41FA5}">
                      <a16:colId xmlns:a16="http://schemas.microsoft.com/office/drawing/2014/main" val="1771089130"/>
                    </a:ext>
                  </a:extLst>
                </a:gridCol>
                <a:gridCol w="1752600">
                  <a:extLst>
                    <a:ext uri="{9D8B030D-6E8A-4147-A177-3AD203B41FA5}">
                      <a16:colId xmlns:a16="http://schemas.microsoft.com/office/drawing/2014/main" val="863323212"/>
                    </a:ext>
                  </a:extLst>
                </a:gridCol>
              </a:tblGrid>
              <a:tr h="629296">
                <a:tc>
                  <a:txBody>
                    <a:bodyPr/>
                    <a:lstStyle/>
                    <a:p>
                      <a:pPr algn="ctr"/>
                      <a:r>
                        <a:rPr lang="en-IN" sz="2800" dirty="0">
                          <a:latin typeface="Garamond" panose="02020404030301010803" pitchFamily="18" charset="0"/>
                        </a:rPr>
                        <a:t>Reference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Year</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Model</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Type</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Dataset</a:t>
                      </a:r>
                    </a:p>
                  </a:txBody>
                  <a:tcPr>
                    <a:lnT w="12700" cap="flat" cmpd="sng" algn="ctr">
                      <a:solidFill>
                        <a:schemeClr val="tx1"/>
                      </a:solidFill>
                      <a:prstDash val="solid"/>
                      <a:round/>
                      <a:headEnd type="none" w="med" len="med"/>
                      <a:tailEnd type="none" w="med" len="med"/>
                    </a:lnT>
                  </a:tcPr>
                </a:tc>
                <a:tc>
                  <a:txBody>
                    <a:bodyPr/>
                    <a:lstStyle/>
                    <a:p>
                      <a:pPr algn="ctr"/>
                      <a:r>
                        <a:rPr lang="en-IN" sz="2800" dirty="0">
                          <a:latin typeface="Garamond" panose="02020404030301010803" pitchFamily="18" charset="0"/>
                        </a:rPr>
                        <a:t>Result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79727305"/>
                  </a:ext>
                </a:extLst>
              </a:tr>
              <a:tr h="629296">
                <a:tc>
                  <a:txBody>
                    <a:bodyPr/>
                    <a:lstStyle/>
                    <a:p>
                      <a:pPr algn="ctr"/>
                      <a:r>
                        <a:rPr lang="en-IN" sz="2000" dirty="0">
                          <a:latin typeface="Frank Ruhl Libre" panose="00000500000000000000" pitchFamily="2" charset="-79"/>
                          <a:cs typeface="Frank Ruhl Libre" panose="00000500000000000000" pitchFamily="2" charset="-79"/>
                        </a:rPr>
                        <a:t>Adak et al. [11]</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2019</a:t>
                      </a:r>
                    </a:p>
                  </a:txBody>
                  <a:tcPr/>
                </a:tc>
                <a:tc>
                  <a:txBody>
                    <a:bodyPr/>
                    <a:lstStyle/>
                    <a:p>
                      <a:pPr algn="ctr"/>
                      <a:r>
                        <a:rPr lang="en-IN" sz="2000" dirty="0">
                          <a:latin typeface="Frank Ruhl Libre" panose="00000500000000000000" pitchFamily="2" charset="-79"/>
                          <a:cs typeface="Frank Ruhl Libre" panose="00000500000000000000" pitchFamily="2" charset="-79"/>
                        </a:rPr>
                        <a:t>VGG16</a:t>
                      </a:r>
                    </a:p>
                  </a:txBody>
                  <a:tcPr/>
                </a:tc>
                <a:tc>
                  <a:txBody>
                    <a:bodyPr/>
                    <a:lstStyle/>
                    <a:p>
                      <a:pPr algn="ctr"/>
                      <a:r>
                        <a:rPr lang="en-IN" sz="2000" dirty="0">
                          <a:latin typeface="Frank Ruhl Libre" panose="00000500000000000000" pitchFamily="2" charset="-79"/>
                          <a:cs typeface="Frank Ruhl Libre" panose="00000500000000000000" pitchFamily="2" charset="-79"/>
                        </a:rPr>
                        <a:t>Verification</a:t>
                      </a:r>
                    </a:p>
                  </a:txBody>
                  <a:tcPr/>
                </a:tc>
                <a:tc>
                  <a:txBody>
                    <a:bodyPr/>
                    <a:lstStyle/>
                    <a:p>
                      <a:pPr algn="ctr"/>
                      <a:r>
                        <a:rPr lang="en-IN" sz="2000" dirty="0">
                          <a:latin typeface="Frank Ruhl Libre" panose="00000500000000000000" pitchFamily="2" charset="-79"/>
                          <a:cs typeface="Frank Ruhl Libre" panose="00000500000000000000" pitchFamily="2" charset="-79"/>
                        </a:rPr>
                        <a:t>Self Procured</a:t>
                      </a:r>
                    </a:p>
                  </a:txBody>
                  <a:tcPr/>
                </a:tc>
                <a:tc>
                  <a:txBody>
                    <a:bodyPr/>
                    <a:lstStyle/>
                    <a:p>
                      <a:pPr algn="ctr"/>
                      <a:r>
                        <a:rPr lang="en-IN" sz="2000" dirty="0">
                          <a:latin typeface="Frank Ruhl Libre" panose="00000500000000000000" pitchFamily="2" charset="-79"/>
                          <a:cs typeface="Frank Ruhl Libre" panose="00000500000000000000" pitchFamily="2" charset="-79"/>
                        </a:rPr>
                        <a:t>97.77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6821364"/>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Christlein</a:t>
                      </a:r>
                      <a:r>
                        <a:rPr lang="en-IN" sz="2000" dirty="0">
                          <a:latin typeface="Frank Ruhl Libre" panose="00000500000000000000" pitchFamily="2" charset="-79"/>
                          <a:cs typeface="Frank Ruhl Libre" panose="00000500000000000000" pitchFamily="2" charset="-79"/>
                        </a:rPr>
                        <a:t> et al. [8]</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2015</a:t>
                      </a:r>
                    </a:p>
                  </a:txBody>
                  <a:tcPr/>
                </a:tc>
                <a:tc>
                  <a:txBody>
                    <a:bodyPr/>
                    <a:lstStyle/>
                    <a:p>
                      <a:pPr algn="ctr"/>
                      <a:r>
                        <a:rPr lang="en-IN" sz="2000" dirty="0">
                          <a:latin typeface="Frank Ruhl Libre" panose="00000500000000000000" pitchFamily="2" charset="-79"/>
                          <a:cs typeface="Frank Ruhl Libre" panose="00000500000000000000" pitchFamily="2" charset="-79"/>
                        </a:rPr>
                        <a:t>CNN (Super Vector encoded)</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88.60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3881445"/>
                  </a:ext>
                </a:extLst>
              </a:tr>
              <a:tr h="629296">
                <a:tc>
                  <a:txBody>
                    <a:bodyPr/>
                    <a:lstStyle/>
                    <a:p>
                      <a:pPr algn="ctr"/>
                      <a:r>
                        <a:rPr lang="en-IN" sz="2000" dirty="0" err="1">
                          <a:latin typeface="Frank Ruhl Libre" panose="00000500000000000000" pitchFamily="2" charset="-79"/>
                          <a:cs typeface="Frank Ruhl Libre" panose="00000500000000000000" pitchFamily="2" charset="-79"/>
                        </a:rPr>
                        <a:t>Schlapbach</a:t>
                      </a:r>
                      <a:r>
                        <a:rPr lang="en-IN" sz="2000" dirty="0">
                          <a:latin typeface="Frank Ruhl Libre" panose="00000500000000000000" pitchFamily="2" charset="-79"/>
                          <a:cs typeface="Frank Ruhl Libre" panose="00000500000000000000" pitchFamily="2" charset="-79"/>
                        </a:rPr>
                        <a:t> et al. [9]</a:t>
                      </a:r>
                    </a:p>
                  </a:txBody>
                  <a:tcPr>
                    <a:lnL w="12700" cap="flat" cmpd="sng" algn="ctr">
                      <a:solidFill>
                        <a:schemeClr val="tx1"/>
                      </a:solidFill>
                      <a:prstDash val="solid"/>
                      <a:round/>
                      <a:headEnd type="none" w="med" len="med"/>
                      <a:tailEnd type="none" w="med" len="med"/>
                    </a:lnL>
                  </a:tcPr>
                </a:tc>
                <a:tc>
                  <a:txBody>
                    <a:bodyPr/>
                    <a:lstStyle/>
                    <a:p>
                      <a:pPr algn="ctr"/>
                      <a:r>
                        <a:rPr lang="en-IN" sz="2000" dirty="0">
                          <a:latin typeface="Frank Ruhl Libre" panose="00000500000000000000" pitchFamily="2" charset="-79"/>
                          <a:cs typeface="Frank Ruhl Libre" panose="00000500000000000000" pitchFamily="2" charset="-79"/>
                        </a:rPr>
                        <a:t>2006</a:t>
                      </a:r>
                    </a:p>
                  </a:txBody>
                  <a:tcPr/>
                </a:tc>
                <a:tc>
                  <a:txBody>
                    <a:bodyPr/>
                    <a:lstStyle/>
                    <a:p>
                      <a:pPr algn="ctr"/>
                      <a:r>
                        <a:rPr lang="en-IN" sz="2000" dirty="0">
                          <a:latin typeface="Frank Ruhl Libre" panose="00000500000000000000" pitchFamily="2" charset="-79"/>
                          <a:cs typeface="Frank Ruhl Libre" panose="00000500000000000000" pitchFamily="2" charset="-79"/>
                        </a:rPr>
                        <a:t>Hidden Markov Model</a:t>
                      </a:r>
                    </a:p>
                  </a:txBody>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Frank Ruhl Libre" panose="00000500000000000000" pitchFamily="2" charset="-79"/>
                          <a:cs typeface="Frank Ruhl Libre" panose="00000500000000000000" pitchFamily="2" charset="-79"/>
                        </a:rPr>
                        <a:t>Self Procured</a:t>
                      </a:r>
                    </a:p>
                    <a:p>
                      <a:pPr algn="ctr"/>
                      <a:endParaRPr lang="en-IN" sz="2000" dirty="0">
                        <a:latin typeface="Frank Ruhl Libre" panose="00000500000000000000" pitchFamily="2" charset="-79"/>
                        <a:cs typeface="Frank Ruhl Libre" panose="00000500000000000000" pitchFamily="2" charset="-79"/>
                      </a:endParaRPr>
                    </a:p>
                  </a:txBody>
                  <a:tcPr/>
                </a:tc>
                <a:tc>
                  <a:txBody>
                    <a:bodyPr/>
                    <a:lstStyle/>
                    <a:p>
                      <a:pPr algn="ctr"/>
                      <a:r>
                        <a:rPr lang="en-IN" sz="2000" dirty="0">
                          <a:latin typeface="Frank Ruhl Libre" panose="00000500000000000000" pitchFamily="2" charset="-79"/>
                          <a:cs typeface="Frank Ruhl Libre" panose="00000500000000000000" pitchFamily="2" charset="-79"/>
                        </a:rPr>
                        <a:t>63.12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9446517"/>
                  </a:ext>
                </a:extLst>
              </a:tr>
              <a:tr h="629296">
                <a:tc>
                  <a:txBody>
                    <a:bodyPr/>
                    <a:lstStyle/>
                    <a:p>
                      <a:pPr algn="ctr"/>
                      <a:r>
                        <a:rPr lang="en-IN" sz="2000" dirty="0">
                          <a:latin typeface="Frank Ruhl Libre" panose="00000500000000000000" pitchFamily="2" charset="-79"/>
                          <a:cs typeface="Frank Ruhl Libre" panose="00000500000000000000" pitchFamily="2" charset="-79"/>
                        </a:rPr>
                        <a:t>Wu et al. [10]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2014</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SDS + SOH</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Identification</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Multiple</a:t>
                      </a:r>
                    </a:p>
                  </a:txBody>
                  <a:tcPr>
                    <a:lnB w="12700" cap="flat" cmpd="sng" algn="ctr">
                      <a:solidFill>
                        <a:schemeClr val="tx1"/>
                      </a:solidFill>
                      <a:prstDash val="solid"/>
                      <a:round/>
                      <a:headEnd type="none" w="med" len="med"/>
                      <a:tailEnd type="none" w="med" len="med"/>
                    </a:lnB>
                  </a:tcPr>
                </a:tc>
                <a:tc>
                  <a:txBody>
                    <a:bodyPr/>
                    <a:lstStyle/>
                    <a:p>
                      <a:pPr algn="ctr"/>
                      <a:r>
                        <a:rPr lang="en-IN" sz="2000" dirty="0">
                          <a:latin typeface="Frank Ruhl Libre" panose="00000500000000000000" pitchFamily="2" charset="-79"/>
                          <a:cs typeface="Frank Ruhl Libre" panose="00000500000000000000" pitchFamily="2" charset="-79"/>
                        </a:rPr>
                        <a:t>99.2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8630442"/>
                  </a:ext>
                </a:extLst>
              </a:tr>
            </a:tbl>
          </a:graphicData>
        </a:graphic>
      </p:graphicFrame>
      <p:sp>
        <p:nvSpPr>
          <p:cNvPr id="5" name="TextBox 4">
            <a:extLst>
              <a:ext uri="{FF2B5EF4-FFF2-40B4-BE49-F238E27FC236}">
                <a16:creationId xmlns:a16="http://schemas.microsoft.com/office/drawing/2014/main" id="{8BB41426-03C7-4E55-BEC1-9127C3BAB13B}"/>
              </a:ext>
            </a:extLst>
          </p:cNvPr>
          <p:cNvSpPr txBox="1"/>
          <p:nvPr/>
        </p:nvSpPr>
        <p:spPr>
          <a:xfrm>
            <a:off x="4915228" y="6219781"/>
            <a:ext cx="2361544" cy="369332"/>
          </a:xfrm>
          <a:prstGeom prst="rect">
            <a:avLst/>
          </a:prstGeom>
          <a:noFill/>
        </p:spPr>
        <p:txBody>
          <a:bodyPr wrap="none" rtlCol="0">
            <a:spAutoFit/>
          </a:bodyPr>
          <a:lstStyle/>
          <a:p>
            <a:pPr algn="ctr"/>
            <a:r>
              <a:rPr lang="en-IN" i="1" dirty="0">
                <a:latin typeface="Frank Ruhl Libre" panose="00000500000000000000" pitchFamily="2" charset="-79"/>
                <a:cs typeface="Frank Ruhl Libre" panose="00000500000000000000" pitchFamily="2" charset="-79"/>
              </a:rPr>
              <a:t>Table 1. Type of Work</a:t>
            </a: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1394</TotalTime>
  <Words>3163</Words>
  <Application>Microsoft Office PowerPoint</Application>
  <PresentationFormat>Widescreen</PresentationFormat>
  <Paragraphs>282</Paragraphs>
  <Slides>26</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Inter</vt:lpstr>
      <vt:lpstr>Arial</vt:lpstr>
      <vt:lpstr>Calibri</vt:lpstr>
      <vt:lpstr>Calibri Light</vt:lpstr>
      <vt:lpstr>Frank Ruhl Hofshi</vt:lpstr>
      <vt:lpstr>Frank Ruhl Libre</vt:lpstr>
      <vt:lpstr>Garamond</vt:lpstr>
      <vt:lpstr>Helvetica</vt:lpstr>
      <vt:lpstr>Times New Roman</vt:lpstr>
      <vt:lpstr>Office Theme</vt:lpstr>
      <vt:lpstr>Writer Verification on Multi-Language Script using Deep Learning</vt:lpstr>
      <vt:lpstr>Presenter: Sharanya Saha</vt:lpstr>
      <vt:lpstr>Motivation</vt:lpstr>
      <vt:lpstr>Software Used</vt:lpstr>
      <vt:lpstr>Hardware Used</vt:lpstr>
      <vt:lpstr>Significance of the Hardware</vt:lpstr>
      <vt:lpstr>Presenter: Rahul Roy</vt:lpstr>
      <vt:lpstr>Background</vt:lpstr>
      <vt:lpstr>Summary of Related Work</vt:lpstr>
      <vt:lpstr>Our Contribution to Present Work</vt:lpstr>
      <vt:lpstr>Presenter: Souporno Ghosh</vt:lpstr>
      <vt:lpstr>Collection of Data Set</vt:lpstr>
      <vt:lpstr>Preparation of Data Set</vt:lpstr>
      <vt:lpstr>Example Data</vt:lpstr>
      <vt:lpstr>About VGG16 Model</vt:lpstr>
      <vt:lpstr>Benefits of VGG16</vt:lpstr>
      <vt:lpstr>Challenges of VGG16</vt:lpstr>
      <vt:lpstr>Presenter: Soumya Nasipuri</vt:lpstr>
      <vt:lpstr>Architecture of VGG16 Model</vt:lpstr>
      <vt:lpstr>Feature Extraction</vt:lpstr>
      <vt:lpstr>Image Pre-processing</vt:lpstr>
      <vt:lpstr>Extracted Features</vt:lpstr>
      <vt:lpstr>What comes next</vt:lpstr>
      <vt:lpstr>References</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527</cp:revision>
  <dcterms:created xsi:type="dcterms:W3CDTF">2021-03-24T18:08:06Z</dcterms:created>
  <dcterms:modified xsi:type="dcterms:W3CDTF">2021-03-30T10:32:11Z</dcterms:modified>
</cp:coreProperties>
</file>