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2"/>
  </p:notesMasterIdLst>
  <p:sldIdLst>
    <p:sldId id="256" r:id="rId2"/>
    <p:sldId id="257" r:id="rId3"/>
    <p:sldId id="265" r:id="rId4"/>
    <p:sldId id="260" r:id="rId5"/>
    <p:sldId id="266" r:id="rId6"/>
    <p:sldId id="258" r:id="rId7"/>
    <p:sldId id="259" r:id="rId8"/>
    <p:sldId id="281" r:id="rId9"/>
    <p:sldId id="282" r:id="rId10"/>
    <p:sldId id="283" r:id="rId11"/>
    <p:sldId id="261" r:id="rId12"/>
    <p:sldId id="267" r:id="rId13"/>
    <p:sldId id="262" r:id="rId14"/>
    <p:sldId id="268" r:id="rId15"/>
    <p:sldId id="278" r:id="rId16"/>
    <p:sldId id="279" r:id="rId17"/>
    <p:sldId id="270" r:id="rId18"/>
    <p:sldId id="280" r:id="rId19"/>
    <p:sldId id="263"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81765" autoAdjust="0"/>
  </p:normalViewPr>
  <p:slideViewPr>
    <p:cSldViewPr snapToGrid="0">
      <p:cViewPr varScale="1">
        <p:scale>
          <a:sx n="63" d="100"/>
          <a:sy n="63" d="100"/>
        </p:scale>
        <p:origin x="8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Souporno and I will take over from here. I’ll discuss a little about the dataset that we used.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a:t>
            </a:r>
            <a:r>
              <a:rPr lang="en-IN" sz="1800">
                <a:effectLst/>
                <a:latin typeface="Times New Roman" panose="02020603050405020304" pitchFamily="18" charset="0"/>
                <a:ea typeface="Times New Roman" panose="02020603050405020304" pitchFamily="18" charset="0"/>
              </a:rPr>
              <a:t>twenty eight </a:t>
            </a:r>
            <a:r>
              <a:rPr lang="en-IN" sz="1800" dirty="0">
                <a:effectLst/>
                <a:latin typeface="Times New Roman" panose="02020603050405020304" pitchFamily="18" charset="0"/>
                <a:ea typeface="Times New Roman" panose="02020603050405020304" pitchFamily="18" charset="0"/>
              </a:rPr>
              <a:t>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Now, I’ll hand over control to Soumya. He will discuss more on the model’s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666022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6307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US" dirty="0">
                <a:latin typeface="Garamond" panose="02020404030301010803" pitchFamily="18" charset="0"/>
              </a:rPr>
              <a:t>Automated Handwriting Verification of Bengali Language with Deep Learning</a:t>
            </a:r>
            <a:endParaRPr lang="en-IN" dirty="0">
              <a:latin typeface="Garamond" panose="02020404030301010803" pitchFamily="18" charset="0"/>
            </a:endParaRP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pic>
        <p:nvPicPr>
          <p:cNvPr id="4" name="Picture 3">
            <a:extLst>
              <a:ext uri="{FF2B5EF4-FFF2-40B4-BE49-F238E27FC236}">
                <a16:creationId xmlns:a16="http://schemas.microsoft.com/office/drawing/2014/main" id="{53B108B5-B7A6-41A5-BC0E-745E2B8BB091}"/>
              </a:ext>
            </a:extLst>
          </p:cNvPr>
          <p:cNvPicPr/>
          <p:nvPr/>
        </p:nvPicPr>
        <p:blipFill>
          <a:blip r:embed="rId2"/>
          <a:stretch>
            <a:fillRect/>
          </a:stretch>
        </p:blipFill>
        <p:spPr>
          <a:xfrm>
            <a:off x="3766656" y="2084125"/>
            <a:ext cx="7704589" cy="3297442"/>
          </a:xfrm>
          <a:prstGeom prst="rect">
            <a:avLst/>
          </a:prstGeom>
          <a:ln>
            <a:solidFill>
              <a:schemeClr val="tx1"/>
            </a:solidFill>
          </a:ln>
        </p:spPr>
      </p:pic>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Le Fin</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Present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Lack of Work</a:t>
            </a:r>
          </a:p>
          <a:p>
            <a:r>
              <a:rPr lang="en-US" dirty="0">
                <a:latin typeface="Frank Ruhl Libre" panose="00000500000000000000" pitchFamily="2" charset="-79"/>
                <a:cs typeface="Frank Ruhl Libre" panose="00000500000000000000" pitchFamily="2" charset="-79"/>
              </a:rPr>
              <a:t>Adak et al.</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Summary of Adak et al.</a:t>
            </a:r>
          </a:p>
          <a:p>
            <a:r>
              <a:rPr lang="en-US" dirty="0">
                <a:latin typeface="Frank Ruhl Libre" panose="00000500000000000000" pitchFamily="2" charset="-79"/>
                <a:cs typeface="Frank Ruhl Libre" panose="00000500000000000000" pitchFamily="2" charset="-79"/>
              </a:rPr>
              <a:t>High intra-variable handwriting-based writer identification/verification</a:t>
            </a:r>
          </a:p>
          <a:p>
            <a:r>
              <a:rPr lang="en-US" dirty="0">
                <a:latin typeface="Frank Ruhl Libre" panose="00000500000000000000" pitchFamily="2" charset="-79"/>
                <a:cs typeface="Frank Ruhl Libre" panose="00000500000000000000" pitchFamily="2" charset="-79"/>
              </a:rPr>
              <a:t>Both handcrafted and auto-derived feature-based models are considered</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436-0191-4215-8794-3E7446DE5AF3}"/>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A25DC9A-62BA-4694-B3AB-CC5E355497A0}"/>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2 Offline Bangla intra-variable handwriting databases from 2 different sets of 100 writers</a:t>
            </a:r>
          </a:p>
          <a:p>
            <a:pPr lvl="1"/>
            <a:r>
              <a:rPr lang="en-US" dirty="0">
                <a:latin typeface="Frank Ruhl Libre" panose="00000500000000000000" pitchFamily="2" charset="-79"/>
                <a:cs typeface="Frank Ruhl Libre" panose="00000500000000000000" pitchFamily="2" charset="-79"/>
              </a:rPr>
              <a:t>Controlled</a:t>
            </a:r>
          </a:p>
          <a:p>
            <a:pPr lvl="1"/>
            <a:r>
              <a:rPr lang="en-US" dirty="0">
                <a:latin typeface="Frank Ruhl Libre" panose="00000500000000000000" pitchFamily="2" charset="-79"/>
                <a:cs typeface="Frank Ruhl Libre" panose="00000500000000000000" pitchFamily="2" charset="-79"/>
              </a:rPr>
              <a:t>Uncontrolled</a:t>
            </a:r>
          </a:p>
          <a:p>
            <a:pPr lvl="1"/>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2 Primary Tasks</a:t>
            </a:r>
          </a:p>
          <a:p>
            <a:pPr lvl="1"/>
            <a:r>
              <a:rPr lang="en-US" dirty="0">
                <a:latin typeface="Frank Ruhl Libre" panose="00000500000000000000" pitchFamily="2" charset="-79"/>
                <a:cs typeface="Frank Ruhl Libre" panose="00000500000000000000" pitchFamily="2" charset="-79"/>
              </a:rPr>
              <a:t>Writer Identification: Multi-class Classification </a:t>
            </a:r>
          </a:p>
          <a:p>
            <a:pPr lvl="1"/>
            <a:r>
              <a:rPr lang="en-US" dirty="0">
                <a:latin typeface="Frank Ruhl Libre" panose="00000500000000000000" pitchFamily="2" charset="-79"/>
                <a:cs typeface="Frank Ruhl Libre" panose="00000500000000000000" pitchFamily="2" charset="-79"/>
              </a:rPr>
              <a:t>Writer Verification: Binary Classification </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923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D986-15BD-47AA-A093-39C14BD2E700}"/>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A4A83809-7AD3-401B-91A8-B38FDA02955B}"/>
              </a:ext>
            </a:extLst>
          </p:cNvPr>
          <p:cNvSpPr>
            <a:spLocks noGrp="1"/>
          </p:cNvSpPr>
          <p:nvPr>
            <p:ph idx="1"/>
          </p:nvPr>
        </p:nvSpPr>
        <p:spPr/>
        <p:txBody>
          <a:bodyPr>
            <a:normAutofit/>
          </a:bodyPr>
          <a:lstStyle/>
          <a:p>
            <a:pPr marL="0" indent="0">
              <a:buNone/>
            </a:pPr>
            <a:r>
              <a:rPr lang="en-US" b="1" dirty="0">
                <a:latin typeface="Frank Ruhl Libre" panose="00000500000000000000" pitchFamily="2" charset="-79"/>
                <a:cs typeface="Frank Ruhl Libre" panose="00000500000000000000" pitchFamily="2" charset="-79"/>
              </a:rPr>
              <a:t>Strategies</a:t>
            </a:r>
          </a:p>
          <a:p>
            <a:r>
              <a:rPr lang="en-US" dirty="0">
                <a:latin typeface="Frank Ruhl Libre" panose="00000500000000000000" pitchFamily="2" charset="-79"/>
                <a:cs typeface="Frank Ruhl Libre" panose="00000500000000000000" pitchFamily="2" charset="-79"/>
              </a:rPr>
              <a:t>Handcrafted Feature-Based Identification/Verification</a:t>
            </a:r>
          </a:p>
          <a:p>
            <a:r>
              <a:rPr lang="en-US" dirty="0">
                <a:latin typeface="Frank Ruhl Libre" panose="00000500000000000000" pitchFamily="2" charset="-79"/>
                <a:cs typeface="Frank Ruhl Libre" panose="00000500000000000000" pitchFamily="2" charset="-79"/>
              </a:rPr>
              <a:t>Auto-Derived Feature-Based Identification/Verification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3973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998</TotalTime>
  <Words>1354</Words>
  <Application>Microsoft Office PowerPoint</Application>
  <PresentationFormat>Widescreen</PresentationFormat>
  <Paragraphs>179</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Frank Ruhl Hofshi</vt:lpstr>
      <vt:lpstr>Frank Ruhl Libre</vt:lpstr>
      <vt:lpstr>Garamond</vt:lpstr>
      <vt:lpstr>Times New Roman</vt:lpstr>
      <vt:lpstr>Office Theme</vt:lpstr>
      <vt:lpstr>Automated Handwriting Verification of Bengali Language with Deep Learning</vt:lpstr>
      <vt:lpstr>Motivation</vt:lpstr>
      <vt:lpstr>Software Used</vt:lpstr>
      <vt:lpstr>Hardware Used</vt:lpstr>
      <vt:lpstr>Significance of the Hardware</vt:lpstr>
      <vt:lpstr>Background</vt:lpstr>
      <vt:lpstr>Summary of Present Work</vt:lpstr>
      <vt:lpstr>Summary of Present Work: Adak et al.</vt:lpstr>
      <vt:lpstr>Summary of Present Work: Adak et al.</vt:lpstr>
      <vt:lpstr>Our Contribution to Present Work</vt:lpstr>
      <vt:lpstr>Collection of Data Set</vt:lpstr>
      <vt:lpstr>Preparation of Data Set</vt:lpstr>
      <vt:lpstr>About VGG16 Model</vt:lpstr>
      <vt:lpstr>Challenges of VGG16</vt:lpstr>
      <vt:lpstr>Architecture of VGG16 Model</vt:lpstr>
      <vt:lpstr>Architecture of VGG16 Model</vt:lpstr>
      <vt:lpstr>Feature Extraction</vt:lpstr>
      <vt:lpstr>Extracted Features</vt:lpstr>
      <vt:lpstr>What comes next</vt:lpstr>
      <vt:lpstr>Le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276</cp:revision>
  <dcterms:created xsi:type="dcterms:W3CDTF">2021-03-24T18:08:06Z</dcterms:created>
  <dcterms:modified xsi:type="dcterms:W3CDTF">2021-03-29T07:48:34Z</dcterms:modified>
</cp:coreProperties>
</file>