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6"/>
  </p:notesMasterIdLst>
  <p:sldIdLst>
    <p:sldId id="256" r:id="rId2"/>
    <p:sldId id="287" r:id="rId3"/>
    <p:sldId id="257" r:id="rId4"/>
    <p:sldId id="265" r:id="rId5"/>
    <p:sldId id="260" r:id="rId6"/>
    <p:sldId id="266" r:id="rId7"/>
    <p:sldId id="288" r:id="rId8"/>
    <p:sldId id="258" r:id="rId9"/>
    <p:sldId id="259" r:id="rId10"/>
    <p:sldId id="281" r:id="rId11"/>
    <p:sldId id="282" r:id="rId12"/>
    <p:sldId id="283" r:id="rId13"/>
    <p:sldId id="289" r:id="rId14"/>
    <p:sldId id="261" r:id="rId15"/>
    <p:sldId id="267" r:id="rId16"/>
    <p:sldId id="262" r:id="rId17"/>
    <p:sldId id="268" r:id="rId18"/>
    <p:sldId id="290" r:id="rId19"/>
    <p:sldId id="278" r:id="rId20"/>
    <p:sldId id="279" r:id="rId21"/>
    <p:sldId id="270" r:id="rId22"/>
    <p:sldId id="280" r:id="rId23"/>
    <p:sldId id="263"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77835" autoAdjust="0"/>
  </p:normalViewPr>
  <p:slideViewPr>
    <p:cSldViewPr snapToGrid="0">
      <p:cViewPr varScale="1">
        <p:scale>
          <a:sx n="60" d="100"/>
          <a:sy n="60" d="100"/>
        </p:scale>
        <p:origin x="9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29-03-2021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Rahul Roy. I will take over from here and discuss a little about the background of the articles we took reference.</a:t>
            </a:r>
          </a:p>
          <a:p>
            <a:r>
              <a:rPr lang="en-US" dirty="0"/>
              <a:t>To decide what approach we should take to recognize the writer from the handwriting, we decided to survey related literature.</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 in “ImageNet Classification with Deep Convolutional Neural Networks”</a:t>
            </a:r>
          </a:p>
          <a:p>
            <a:r>
              <a:rPr lang="en-US" dirty="0"/>
              <a:t>-Additionally, we referenced the original article “Very Deep Convolutional Networks for Large-Scale Image Recognition”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a:t>
            </a:r>
            <a:r>
              <a:rPr lang="en-US" dirty="0" err="1"/>
              <a:t>Rehman</a:t>
            </a:r>
            <a:r>
              <a:rPr lang="en-US" dirty="0"/>
              <a:t> et all, which is about Arabic Character Recognition.</a:t>
            </a:r>
          </a:p>
          <a:p>
            <a:r>
              <a:rPr lang="en-US" dirty="0"/>
              <a:t>-we also referred to John et al</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feature extraction, they apply Discrete Cosine Transform (DCT) technique over the input image, and for classification, Hidden Markov Model (HMM) was use.</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in “Offline writer identification using convolutional neural network activation features” attempted author recognition with Convolutional Neural Network.</a:t>
            </a:r>
          </a:p>
          <a:p>
            <a:r>
              <a:rPr lang="en-US" dirty="0"/>
              <a:t>-</a:t>
            </a:r>
            <a:r>
              <a:rPr lang="en-US" dirty="0" err="1"/>
              <a:t>Schlapbache</a:t>
            </a:r>
            <a:r>
              <a:rPr lang="en-US" dirty="0"/>
              <a:t>  et al. in “Writer identification using an HMM-based handwriting recognition system: To normalize the input or not“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in “Offline Text-Independent Writer Identification Based on Scale Invariant Feature Transform” attempted writer identification on English and Chinese languages</a:t>
            </a:r>
          </a:p>
          <a:p>
            <a:endParaRPr lang="en-US" dirty="0"/>
          </a:p>
          <a:p>
            <a:r>
              <a:rPr lang="en-US" dirty="0"/>
              <a:t>While the works are different from what we are trying achieve, they help us find an appropriate way to approach our problem. </a:t>
            </a:r>
          </a:p>
          <a:p>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twenty eight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65493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Now, I’ll hand over control to Soumya. He will discuss more on the model’s architecture, extracting features and what we will have to do after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ea typeface="Times New Roman" panose="02020603050405020304" pitchFamily="18" charset="0"/>
              </a:rPr>
              <a:t>#</a:t>
            </a: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18</a:t>
            </a:fld>
            <a:endParaRPr lang="en-IN"/>
          </a:p>
        </p:txBody>
      </p:sp>
    </p:spTree>
    <p:extLst>
      <p:ext uri="{BB962C8B-B14F-4D97-AF65-F5344CB8AC3E}">
        <p14:creationId xmlns:p14="http://schemas.microsoft.com/office/powerpoint/2010/main" val="125998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19</a:t>
            </a:fld>
            <a:endParaRPr lang="en-IN"/>
          </a:p>
        </p:txBody>
      </p:sp>
    </p:spTree>
    <p:extLst>
      <p:ext uri="{BB962C8B-B14F-4D97-AF65-F5344CB8AC3E}">
        <p14:creationId xmlns:p14="http://schemas.microsoft.com/office/powerpoint/2010/main" val="1666022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21</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23</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present work which we are referring.</a:t>
            </a:r>
            <a:endParaRPr lang="en-US" dirty="0"/>
          </a:p>
          <a:p>
            <a:endParaRPr lang="en-US" dirty="0"/>
          </a:p>
          <a:p>
            <a:r>
              <a:rPr lang="en-US" dirty="0"/>
              <a:t>#As mentioned earlier, the work done in the field of Bangla character recognition is very limited. For reference and guidance, we looked into the work of Adak  et al, ”An Empirical Study on Writer Identification and Verification from Intra-Variable </a:t>
            </a:r>
          </a:p>
          <a:p>
            <a:r>
              <a:rPr lang="en-US" dirty="0"/>
              <a:t>Individual Handwriting”</a:t>
            </a:r>
            <a:br>
              <a:rPr lang="en-US" dirty="0"/>
            </a:br>
            <a:br>
              <a:rPr lang="en-US" dirty="0"/>
            </a:br>
            <a:r>
              <a:rPr lang="en-US" dirty="0"/>
              <a:t>#In the article, high intra-variable handwriting-based writer identification/verification is attempted</a:t>
            </a:r>
            <a:br>
              <a:rPr lang="en-US" dirty="0"/>
            </a:br>
            <a:endParaRPr lang="en-US" dirty="0"/>
          </a:p>
          <a:p>
            <a:r>
              <a:rPr lang="en-US" dirty="0"/>
              <a:t>#Both handcrafted and auto-derived feature-based models are considered to study writer identification/verification performance.</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#Here, two offline Bangla intra-variable handwriting databases from two different sets of 100 writers are used:</a:t>
            </a:r>
          </a:p>
          <a:p>
            <a:r>
              <a:rPr lang="en-US" dirty="0"/>
              <a:t>-One is Controlled</a:t>
            </a:r>
          </a:p>
          <a:p>
            <a:r>
              <a:rPr lang="en-US" dirty="0"/>
              <a:t>-Another is Uncontrolled</a:t>
            </a:r>
            <a:br>
              <a:rPr lang="en-US" dirty="0"/>
            </a:br>
            <a:br>
              <a:rPr lang="en-US" dirty="0"/>
            </a:br>
            <a:r>
              <a:rPr lang="en-US" dirty="0"/>
              <a:t>#This article have two major tasks:</a:t>
            </a:r>
          </a:p>
          <a:p>
            <a:r>
              <a:rPr lang="en-US" dirty="0"/>
              <a:t>-Writer Identification: where multi-class classification was used and the task was to assign writer id to the unknown handwritten specimens. </a:t>
            </a:r>
            <a:br>
              <a:rPr lang="en-US" dirty="0"/>
            </a:br>
            <a:r>
              <a:rPr lang="en-US" dirty="0"/>
              <a:t>-next task is Writer Verification: a binary classification was used where the task is to answer “yes” or “no” to the handwritten samples. </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1763261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the strategies used by Adak et al</a:t>
            </a:r>
          </a:p>
          <a:p>
            <a:r>
              <a:rPr lang="en-US" dirty="0"/>
              <a:t>#Both writer identification and writer verification were tried out with two methods:</a:t>
            </a:r>
          </a:p>
          <a:p>
            <a:r>
              <a:rPr lang="en-US" dirty="0"/>
              <a:t>-Handcrafted Feature-Based Identification which is done using various processes</a:t>
            </a:r>
          </a:p>
          <a:p>
            <a:r>
              <a:rPr lang="en-US" dirty="0"/>
              <a:t>-Next, Auto-Derived Feature-Based Identification where many models are used including VGG16, which we have used in our project.</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1945181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-Unlike Adak et </a:t>
            </a:r>
            <a:r>
              <a:rPr lang="en-US" dirty="0" err="1"/>
              <a:t>al’s</a:t>
            </a:r>
            <a:r>
              <a:rPr lang="en-US" dirty="0"/>
              <a:t> work, we would be measuring the percentage of similarity between the two samples.</a:t>
            </a:r>
          </a:p>
          <a:p>
            <a:r>
              <a:rPr lang="en-US" dirty="0"/>
              <a:t>-We have been provided with an unique dataset which contains writings from 121 volunteers, by our mentors.</a:t>
            </a:r>
          </a:p>
          <a:p>
            <a:endParaRPr lang="en-US" dirty="0"/>
          </a:p>
          <a:p>
            <a:r>
              <a:rPr lang="en-US" dirty="0"/>
              <a:t>That’s my time, now I will hand over the control to </a:t>
            </a:r>
            <a:r>
              <a:rPr lang="en-US" dirty="0" err="1"/>
              <a:t>Souporno</a:t>
            </a:r>
            <a:r>
              <a:rPr lang="en-US" dirty="0"/>
              <a:t> Ghosh and he will discuss more about Collection of Data Set</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Souporno:</a:t>
            </a:r>
          </a:p>
          <a:p>
            <a:r>
              <a:rPr lang="en-US" dirty="0"/>
              <a:t>Good afternoon. I am Souporno and I will take over from here. As Rahul Mentioned, I’ll take a little about the dataset and a little about the VGG16 model.</a:t>
            </a:r>
          </a:p>
          <a:p>
            <a:r>
              <a:rPr lang="en-US" dirty="0"/>
              <a:t>#</a:t>
            </a:r>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2970683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author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16</a:t>
            </a:fld>
            <a:endParaRPr lang="en-IN"/>
          </a:p>
        </p:txBody>
      </p:sp>
    </p:spTree>
    <p:extLst>
      <p:ext uri="{BB962C8B-B14F-4D97-AF65-F5344CB8AC3E}">
        <p14:creationId xmlns:p14="http://schemas.microsoft.com/office/powerpoint/2010/main" val="1568027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29-03-2021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29-03-2021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29-03-2021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29-03-2021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US" dirty="0">
                <a:latin typeface="Garamond" panose="02020404030301010803" pitchFamily="18" charset="0"/>
              </a:rPr>
              <a:t>Automated Handwriting Verification of Bengali Language with Deep Learning</a:t>
            </a:r>
            <a:endParaRPr lang="en-IN" dirty="0">
              <a:latin typeface="Garamond" panose="02020404030301010803" pitchFamily="18" charset="0"/>
            </a:endParaRP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2436-0191-4215-8794-3E7446DE5AF3}"/>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A25DC9A-62BA-4694-B3AB-CC5E355497A0}"/>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2 Offline Bangla intra-variable handwriting databases from 2 different sets of 100 writers</a:t>
            </a:r>
          </a:p>
          <a:p>
            <a:pPr lvl="1"/>
            <a:r>
              <a:rPr lang="en-US" dirty="0">
                <a:latin typeface="Frank Ruhl Libre" panose="00000500000000000000" pitchFamily="2" charset="-79"/>
                <a:cs typeface="Frank Ruhl Libre" panose="00000500000000000000" pitchFamily="2" charset="-79"/>
              </a:rPr>
              <a:t>Controlled</a:t>
            </a:r>
          </a:p>
          <a:p>
            <a:pPr lvl="1"/>
            <a:r>
              <a:rPr lang="en-US" dirty="0">
                <a:latin typeface="Frank Ruhl Libre" panose="00000500000000000000" pitchFamily="2" charset="-79"/>
                <a:cs typeface="Frank Ruhl Libre" panose="00000500000000000000" pitchFamily="2" charset="-79"/>
              </a:rPr>
              <a:t>Uncontrolled</a:t>
            </a:r>
          </a:p>
          <a:p>
            <a:pPr lvl="1"/>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2 Primary Tasks</a:t>
            </a:r>
          </a:p>
          <a:p>
            <a:pPr lvl="1"/>
            <a:r>
              <a:rPr lang="en-US" dirty="0">
                <a:latin typeface="Frank Ruhl Libre" panose="00000500000000000000" pitchFamily="2" charset="-79"/>
                <a:cs typeface="Frank Ruhl Libre" panose="00000500000000000000" pitchFamily="2" charset="-79"/>
              </a:rPr>
              <a:t>Writer Identification: Multi-class Classification </a:t>
            </a:r>
          </a:p>
          <a:p>
            <a:pPr lvl="1"/>
            <a:r>
              <a:rPr lang="en-US" dirty="0">
                <a:latin typeface="Frank Ruhl Libre" panose="00000500000000000000" pitchFamily="2" charset="-79"/>
                <a:cs typeface="Frank Ruhl Libre" panose="00000500000000000000" pitchFamily="2" charset="-79"/>
              </a:rPr>
              <a:t>Writer Verification: Binary Classification </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923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D986-15BD-47AA-A093-39C14BD2E700}"/>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A4A83809-7AD3-401B-91A8-B38FDA02955B}"/>
              </a:ext>
            </a:extLst>
          </p:cNvPr>
          <p:cNvSpPr>
            <a:spLocks noGrp="1"/>
          </p:cNvSpPr>
          <p:nvPr>
            <p:ph idx="1"/>
          </p:nvPr>
        </p:nvSpPr>
        <p:spPr/>
        <p:txBody>
          <a:bodyPr>
            <a:normAutofit/>
          </a:bodyPr>
          <a:lstStyle/>
          <a:p>
            <a:pPr marL="0" indent="0">
              <a:buNone/>
            </a:pPr>
            <a:r>
              <a:rPr lang="en-US" b="1" dirty="0">
                <a:latin typeface="Frank Ruhl Libre" panose="00000500000000000000" pitchFamily="2" charset="-79"/>
                <a:cs typeface="Frank Ruhl Libre" panose="00000500000000000000" pitchFamily="2" charset="-79"/>
              </a:rPr>
              <a:t>Strategies</a:t>
            </a:r>
          </a:p>
          <a:p>
            <a:r>
              <a:rPr lang="en-US" dirty="0">
                <a:latin typeface="Frank Ruhl Libre" panose="00000500000000000000" pitchFamily="2" charset="-79"/>
                <a:cs typeface="Frank Ruhl Libre" panose="00000500000000000000" pitchFamily="2" charset="-79"/>
              </a:rPr>
              <a:t>Handcrafted Feature-Based Identification/Verification</a:t>
            </a:r>
          </a:p>
          <a:p>
            <a:r>
              <a:rPr lang="en-US" dirty="0">
                <a:latin typeface="Frank Ruhl Libre" panose="00000500000000000000" pitchFamily="2" charset="-79"/>
                <a:cs typeface="Frank Ruhl Libre" panose="00000500000000000000" pitchFamily="2" charset="-79"/>
              </a:rPr>
              <a:t>Auto-Derived Feature-Based Identification/Verification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39730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121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Souporno Ghosh</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About Data Set, About VGG16</a:t>
            </a:r>
          </a:p>
        </p:txBody>
      </p:sp>
    </p:spTree>
    <p:extLst>
      <p:ext uri="{BB962C8B-B14F-4D97-AF65-F5344CB8AC3E}">
        <p14:creationId xmlns:p14="http://schemas.microsoft.com/office/powerpoint/2010/main" val="361094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121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Text only in our project</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Libre" panose="00000500000000000000" pitchFamily="2" charset="-79"/>
                <a:cs typeface="Frank Ruhl Libre" panose="00000500000000000000" pitchFamily="2" charset="-79"/>
              </a:rPr>
              <a:t>Data Segmented into Word-Sized Images</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Folder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Folders</a:t>
            </a:r>
          </a:p>
          <a:p>
            <a:r>
              <a:rPr lang="en-US" dirty="0">
                <a:latin typeface="Frank Ruhl Libre" panose="00000500000000000000" pitchFamily="2" charset="-79"/>
                <a:cs typeface="Frank Ruhl Libre" panose="00000500000000000000" pitchFamily="2" charset="-79"/>
              </a:rPr>
              <a:t>Every Folder has Data for 2 Authors</a:t>
            </a:r>
          </a:p>
          <a:p>
            <a:r>
              <a:rPr lang="en-US" dirty="0">
                <a:latin typeface="Frank Ruhl Libre" panose="00000500000000000000" pitchFamily="2" charset="-79"/>
                <a:cs typeface="Frank Ruhl Libre" panose="00000500000000000000" pitchFamily="2" charset="-79"/>
              </a:rPr>
              <a:t>5 Sets of Data for Each Author Pair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5 Data Sets in Total</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a:t>
            </a:r>
          </a:p>
          <a:p>
            <a:r>
              <a:rPr lang="en-US" dirty="0">
                <a:latin typeface="Frank Ruhl Libre" panose="00000500000000000000" pitchFamily="2" charset="-79"/>
                <a:cs typeface="Frank Ruhl Libre" panose="00000500000000000000" pitchFamily="2" charset="-79"/>
              </a:rPr>
              <a:t>92.7% accuracy with the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Soumya </a:t>
            </a:r>
            <a:r>
              <a:rPr lang="en-IN" dirty="0" err="1">
                <a:latin typeface="Garamond" panose="02020404030301010803" pitchFamily="18" charset="0"/>
              </a:rPr>
              <a:t>Nasipuri</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Architecture of VGG16, Feature Extraction, What Comes Next</a:t>
            </a:r>
          </a:p>
        </p:txBody>
      </p:sp>
    </p:spTree>
    <p:extLst>
      <p:ext uri="{BB962C8B-B14F-4D97-AF65-F5344CB8AC3E}">
        <p14:creationId xmlns:p14="http://schemas.microsoft.com/office/powerpoint/2010/main" val="209809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33866" y="1825625"/>
            <a:ext cx="77242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a:t>
            </a:r>
            <a:r>
              <a:rPr lang="en-IN" dirty="0" err="1">
                <a:latin typeface="Garamond" panose="02020404030301010803" pitchFamily="18" charset="0"/>
              </a:rPr>
              <a:t>Sharanya</a:t>
            </a:r>
            <a:r>
              <a:rPr lang="en-IN" dirty="0">
                <a:latin typeface="Garamond" panose="02020404030301010803" pitchFamily="18" charset="0"/>
              </a:rPr>
              <a:t> </a:t>
            </a:r>
            <a:r>
              <a:rPr lang="en-IN" dirty="0" err="1">
                <a:latin typeface="Garamond" panose="02020404030301010803" pitchFamily="18" charset="0"/>
              </a:rPr>
              <a:t>Saha</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Motivation, Software Used, Hardware Used, Significance of Hardware</a:t>
            </a:r>
          </a:p>
        </p:txBody>
      </p:sp>
    </p:spTree>
    <p:extLst>
      <p:ext uri="{BB962C8B-B14F-4D97-AF65-F5344CB8AC3E}">
        <p14:creationId xmlns:p14="http://schemas.microsoft.com/office/powerpoint/2010/main" val="51033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988192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202384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8382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34B7AA53-A65D-427C-AF67-E094BBB0A8A8}"/>
                                            </p:graphicEl>
                                          </p:spTgt>
                                        </p:tgtEl>
                                      </p:cBhvr>
                                    </p:animEffect>
                                    <p:animScale>
                                      <p:cBhvr>
                                        <p:cTn id="7" dur="250" autoRev="1" fill="hold"/>
                                        <p:tgtEl>
                                          <p:spTgt spid="7">
                                            <p:graphicEl>
                                              <a:dgm id="{34B7AA53-A65D-427C-AF67-E094BBB0A8A8}"/>
                                            </p:graphicEl>
                                          </p:spTgt>
                                        </p:tgtEl>
                                      </p:cBhvr>
                                      <p:by x="105000" y="105000"/>
                                    </p:animScale>
                                  </p:childTnLst>
                                </p:cTn>
                              </p:par>
                              <p:par>
                                <p:cTn id="8" presetID="26" presetClass="emph" presetSubtype="0" fill="hold" grpId="5" nodeType="withEffect">
                                  <p:stCondLst>
                                    <p:cond delay="0"/>
                                  </p:stCondLst>
                                  <p:childTnLst>
                                    <p:animEffect transition="out" filter="fade">
                                      <p:cBhvr>
                                        <p:cTn id="9" dur="500" tmFilter="0, 0; .2, .5; .8, .5; 1, 0"/>
                                        <p:tgtEl>
                                          <p:spTgt spid="7">
                                            <p:graphicEl>
                                              <a:dgm id="{E7CDB7BA-C1AA-4C9F-8313-4DFD5ED03041}"/>
                                            </p:graphicEl>
                                          </p:spTgt>
                                        </p:tgtEl>
                                      </p:cBhvr>
                                    </p:animEffect>
                                    <p:animScale>
                                      <p:cBhvr>
                                        <p:cTn id="10" dur="250" autoRev="1" fill="hold"/>
                                        <p:tgtEl>
                                          <p:spTgt spid="7">
                                            <p:graphicEl>
                                              <a:dgm id="{E7CDB7BA-C1AA-4C9F-8313-4DFD5ED03041}"/>
                                            </p:graphicEl>
                                          </p:spTgt>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7">
                                            <p:graphicEl>
                                              <a:dgm id="{34B7AA53-A65D-427C-AF67-E094BBB0A8A8}"/>
                                            </p:graphicEl>
                                          </p:spTgt>
                                        </p:tgtEl>
                                      </p:cBhvr>
                                    </p:animEffect>
                                    <p:animScale>
                                      <p:cBhvr>
                                        <p:cTn id="14" dur="250" autoRev="1" fill="hold"/>
                                        <p:tgtEl>
                                          <p:spTgt spid="7">
                                            <p:graphicEl>
                                              <a:dgm id="{34B7AA53-A65D-427C-AF67-E094BBB0A8A8}"/>
                                            </p:graphicEl>
                                          </p:spTgt>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7">
                                            <p:graphicEl>
                                              <a:dgm id="{E7CDB7BA-C1AA-4C9F-8313-4DFD5ED03041}"/>
                                            </p:graphicEl>
                                          </p:spTgt>
                                        </p:tgtEl>
                                      </p:cBhvr>
                                    </p:animEffect>
                                    <p:animScale>
                                      <p:cBhvr>
                                        <p:cTn id="17" dur="250" autoRev="1" fill="hold"/>
                                        <p:tgtEl>
                                          <p:spTgt spid="7">
                                            <p:graphicEl>
                                              <a:dgm id="{E7CDB7BA-C1AA-4C9F-8313-4DFD5ED03041}"/>
                                            </p:graphicEl>
                                          </p:spTgt>
                                        </p:tgtEl>
                                      </p:cBhvr>
                                      <p:by x="105000" y="105000"/>
                                    </p:animScale>
                                  </p:childTnLst>
                                </p:cTn>
                              </p:par>
                            </p:childTnLst>
                          </p:cTn>
                        </p:par>
                        <p:par>
                          <p:cTn id="18" fill="hold">
                            <p:stCondLst>
                              <p:cond delay="1000"/>
                            </p:stCondLst>
                            <p:childTnLst>
                              <p:par>
                                <p:cTn id="19" presetID="26" presetClass="emph" presetSubtype="0" fill="hold" grpId="6" nodeType="afterEffect">
                                  <p:stCondLst>
                                    <p:cond delay="0"/>
                                  </p:stCondLst>
                                  <p:childTnLst>
                                    <p:animEffect transition="out" filter="fade">
                                      <p:cBhvr>
                                        <p:cTn id="20" dur="500" tmFilter="0, 0; .2, .5; .8, .5; 1, 0"/>
                                        <p:tgtEl>
                                          <p:spTgt spid="7">
                                            <p:graphicEl>
                                              <a:dgm id="{34B7AA53-A65D-427C-AF67-E094BBB0A8A8}"/>
                                            </p:graphicEl>
                                          </p:spTgt>
                                        </p:tgtEl>
                                      </p:cBhvr>
                                    </p:animEffect>
                                    <p:animScale>
                                      <p:cBhvr>
                                        <p:cTn id="21" dur="250" autoRev="1" fill="hold"/>
                                        <p:tgtEl>
                                          <p:spTgt spid="7">
                                            <p:graphicEl>
                                              <a:dgm id="{34B7AA53-A65D-427C-AF67-E094BBB0A8A8}"/>
                                            </p:graphicEl>
                                          </p:spTgt>
                                        </p:tgtEl>
                                      </p:cBhvr>
                                      <p:by x="105000" y="105000"/>
                                    </p:animScale>
                                  </p:childTnLst>
                                </p:cTn>
                              </p:par>
                              <p:par>
                                <p:cTn id="22" presetID="26" presetClass="emph" presetSubtype="0" fill="hold" grpId="6" nodeType="withEffect">
                                  <p:stCondLst>
                                    <p:cond delay="0"/>
                                  </p:stCondLst>
                                  <p:childTnLst>
                                    <p:animEffect transition="out" filter="fade">
                                      <p:cBhvr>
                                        <p:cTn id="23" dur="500" tmFilter="0, 0; .2, .5; .8, .5; 1, 0"/>
                                        <p:tgtEl>
                                          <p:spTgt spid="7">
                                            <p:graphicEl>
                                              <a:dgm id="{E7CDB7BA-C1AA-4C9F-8313-4DFD5ED03041}"/>
                                            </p:graphicEl>
                                          </p:spTgt>
                                        </p:tgtEl>
                                      </p:cBhvr>
                                    </p:animEffect>
                                    <p:animScale>
                                      <p:cBhvr>
                                        <p:cTn id="24" dur="250" autoRev="1" fill="hold"/>
                                        <p:tgtEl>
                                          <p:spTgt spid="7">
                                            <p:graphicEl>
                                              <a:dgm id="{E7CDB7BA-C1AA-4C9F-8313-4DFD5ED03041}"/>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graphicEl>
                                              <a:dgm id="{34B7AA53-A65D-427C-AF67-E094BBB0A8A8}"/>
                                            </p:graphic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31" presetID="1" presetClass="exit" presetSubtype="0" fill="hold" grpId="7" nodeType="withEffect">
                                  <p:stCondLst>
                                    <p:cond delay="0"/>
                                  </p:stCondLst>
                                  <p:childTnLst>
                                    <p:set>
                                      <p:cBhvr>
                                        <p:cTn id="32"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 -3.33333E-6 L 0.19245 -0.00185 " pathEditMode="relative" rAng="0" ptsTypes="AA">
                                      <p:cBhvr>
                                        <p:cTn id="38" dur="500" fill="hold"/>
                                        <p:tgtEl>
                                          <p:spTgt spid="7">
                                            <p:graphicEl>
                                              <a:dgm id="{A90B5234-9E99-4CF9-B3DE-EECB06B1CB86}"/>
                                            </p:graphicEl>
                                          </p:spTgt>
                                        </p:tgtEl>
                                        <p:attrNameLst>
                                          <p:attrName>ppt_x</p:attrName>
                                          <p:attrName>ppt_y</p:attrName>
                                        </p:attrNameLst>
                                      </p:cBhvr>
                                      <p:rCtr x="9622" y="-93"/>
                                    </p:animMotion>
                                  </p:childTnLst>
                                </p:cTn>
                              </p:par>
                              <p:par>
                                <p:cTn id="39" presetID="42" presetClass="path" presetSubtype="0" accel="50000" decel="50000" fill="hold" grpId="8" nodeType="withEffect">
                                  <p:stCondLst>
                                    <p:cond delay="0"/>
                                  </p:stCondLst>
                                  <p:childTnLst>
                                    <p:animMotion origin="layout" path="M 0 -3.33333E-6 L 0.19336 -0.00046 " pathEditMode="relative" rAng="0" ptsTypes="AA">
                                      <p:cBhvr>
                                        <p:cTn id="40" dur="500" fill="hold"/>
                                        <p:tgtEl>
                                          <p:spTgt spid="7">
                                            <p:graphicEl>
                                              <a:dgm id="{49F7626A-BFFE-4DF6-99F2-5D5FD64550D2}"/>
                                            </p:graphicEl>
                                          </p:spTgt>
                                        </p:tgtEl>
                                        <p:attrNameLst>
                                          <p:attrName>ppt_x</p:attrName>
                                          <p:attrName>ppt_y</p:attrName>
                                        </p:attrNameLst>
                                      </p:cBhvr>
                                      <p:rCtr x="9661" y="-23"/>
                                    </p:animMotion>
                                  </p:childTnLst>
                                </p:cTn>
                              </p:par>
                              <p:par>
                                <p:cTn id="41" presetID="42" presetClass="path" presetSubtype="0" accel="50000" decel="50000" fill="hold" grpId="8" nodeType="withEffect">
                                  <p:stCondLst>
                                    <p:cond delay="0"/>
                                  </p:stCondLst>
                                  <p:childTnLst>
                                    <p:animMotion origin="layout" path="M 0 -3.33333E-6 L 0.19245 -0.00046 " pathEditMode="relative" rAng="0" ptsTypes="AA">
                                      <p:cBhvr>
                                        <p:cTn id="42" dur="500" fill="hold"/>
                                        <p:tgtEl>
                                          <p:spTgt spid="7">
                                            <p:graphicEl>
                                              <a:dgm id="{773C2485-C07B-4416-945B-E0AC8917480F}"/>
                                            </p:graphicEl>
                                          </p:spTgt>
                                        </p:tgtEl>
                                        <p:attrNameLst>
                                          <p:attrName>ppt_x</p:attrName>
                                          <p:attrName>ppt_y</p:attrName>
                                        </p:attrNameLst>
                                      </p:cBhvr>
                                      <p:rCtr x="9622" y="-23"/>
                                    </p:animMotion>
                                  </p:childTnLst>
                                </p:cTn>
                              </p:par>
                              <p:par>
                                <p:cTn id="43" presetID="42" presetClass="path" presetSubtype="0" accel="50000" decel="50000" fill="hold" grpId="8" nodeType="withEffect">
                                  <p:stCondLst>
                                    <p:cond delay="0"/>
                                  </p:stCondLst>
                                  <p:childTnLst>
                                    <p:animMotion origin="layout" path="M 0 -3.33333E-6 L 0.19336 -0.00046 " pathEditMode="relative" rAng="0" ptsTypes="AA">
                                      <p:cBhvr>
                                        <p:cTn id="44" dur="500" fill="hold"/>
                                        <p:tgtEl>
                                          <p:spTgt spid="7">
                                            <p:graphicEl>
                                              <a:dgm id="{02CECB3B-8336-4FE6-B4CE-C312AAD0F583}"/>
                                            </p:graphicEl>
                                          </p:spTgt>
                                        </p:tgtEl>
                                        <p:attrNameLst>
                                          <p:attrName>ppt_x</p:attrName>
                                          <p:attrName>ppt_y</p:attrName>
                                        </p:attrNameLst>
                                      </p:cBhvr>
                                      <p:rCtr x="9661" y="-23"/>
                                    </p:animMotion>
                                  </p:childTnLst>
                                </p:cTn>
                              </p:par>
                              <p:par>
                                <p:cTn id="45" presetID="42" presetClass="path" presetSubtype="0" accel="50000" decel="50000" fill="hold" grpId="8" nodeType="withEffect">
                                  <p:stCondLst>
                                    <p:cond delay="0"/>
                                  </p:stCondLst>
                                  <p:childTnLst>
                                    <p:animMotion origin="layout" path="M 0 -3.33333E-6 L 0.19245 -0.00046 " pathEditMode="relative" rAng="0" ptsTypes="AA">
                                      <p:cBhvr>
                                        <p:cTn id="46" dur="500" fill="hold"/>
                                        <p:tgtEl>
                                          <p:spTgt spid="7">
                                            <p:graphicEl>
                                              <a:dgm id="{AD8B0F8D-AAE5-4F60-A41D-93EC1E6ABB5E}"/>
                                            </p:graphicEl>
                                          </p:spTgt>
                                        </p:tgtEl>
                                        <p:attrNameLst>
                                          <p:attrName>ppt_x</p:attrName>
                                          <p:attrName>ppt_y</p:attrName>
                                        </p:attrNameLst>
                                      </p:cBhvr>
                                      <p:rCtr x="9622" y="-23"/>
                                    </p:animMotion>
                                  </p:childTnLst>
                                </p:cTn>
                              </p:par>
                              <p:par>
                                <p:cTn id="47" presetID="42" presetClass="path" presetSubtype="0" accel="50000" decel="50000" fill="hold" grpId="8" nodeType="withEffect">
                                  <p:stCondLst>
                                    <p:cond delay="0"/>
                                  </p:stCondLst>
                                  <p:childTnLst>
                                    <p:animMotion origin="layout" path="M 0 -3.33333E-6 L 0.19245 -0.00046 " pathEditMode="relative" rAng="0" ptsTypes="AA">
                                      <p:cBhvr>
                                        <p:cTn id="48" dur="500" fill="hold"/>
                                        <p:tgtEl>
                                          <p:spTgt spid="7">
                                            <p:graphicEl>
                                              <a:dgm id="{CD4E6B0E-CFDA-4812-A9AF-D4830B79426A}"/>
                                            </p:graphicEl>
                                          </p:spTgt>
                                        </p:tgtEl>
                                        <p:attrNameLst>
                                          <p:attrName>ppt_x</p:attrName>
                                          <p:attrName>ppt_y</p:attrName>
                                        </p:attrNameLst>
                                      </p:cBhvr>
                                      <p:rCtr x="9622" y="-23"/>
                                    </p:animMotion>
                                  </p:childTnLst>
                                </p:cTn>
                              </p:par>
                              <p:par>
                                <p:cTn id="49" presetID="42" presetClass="path" presetSubtype="0" accel="50000" decel="50000" fill="hold" grpId="8" nodeType="withEffect">
                                  <p:stCondLst>
                                    <p:cond delay="0"/>
                                  </p:stCondLst>
                                  <p:childTnLst>
                                    <p:animMotion origin="layout" path="M 0 -3.33333E-6 L 0.19245 -0.00046 " pathEditMode="relative" rAng="0" ptsTypes="AA">
                                      <p:cBhvr>
                                        <p:cTn id="50" dur="500" fill="hold"/>
                                        <p:tgtEl>
                                          <p:spTgt spid="7">
                                            <p:graphicEl>
                                              <a:dgm id="{625ED39A-34F2-4EEA-9FCA-73AB69E87EBE}"/>
                                            </p:graphicEl>
                                          </p:spTgt>
                                        </p:tgtEl>
                                        <p:attrNameLst>
                                          <p:attrName>ppt_x</p:attrName>
                                          <p:attrName>ppt_y</p:attrName>
                                        </p:attrNameLst>
                                      </p:cBhvr>
                                      <p:rCtr x="9622" y="-23"/>
                                    </p:animMotion>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7" grpId="1" uiExpand="1">
        <p:bldSub>
          <a:bldDgm bld="one"/>
        </p:bldSub>
      </p:bldGraphic>
      <p:bldGraphic spid="7" grpId="2">
        <p:bldSub>
          <a:bldDgm bld="one"/>
        </p:bldSub>
      </p:bldGraphic>
      <p:bldGraphic spid="7" grpId="5" uiExpand="1">
        <p:bldSub>
          <a:bldDgm bld="one"/>
        </p:bldSub>
      </p:bldGraphic>
      <p:bldGraphic spid="7" grpId="6">
        <p:bldSub>
          <a:bldDgm bld="one"/>
        </p:bldSub>
      </p:bldGraphic>
      <p:bldGraphic spid="7" grpId="7" uiExpand="1">
        <p:bldSub>
          <a:bldDgm bld="one"/>
        </p:bldSub>
      </p:bldGraphic>
      <p:bldGraphic spid="7" grpId="8">
        <p:bldSub>
          <a:bldDgm bld="one"/>
        </p:bldSub>
      </p:bldGraphic>
      <p:bldP spid="10" grpId="0" animBg="1"/>
      <p:bldP spid="10" grpId="1" animBg="1"/>
      <p:bldP spid="11"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Libre" panose="00000500000000000000" pitchFamily="2" charset="-79"/>
                <a:cs typeface="Frank Ruhl Libre" panose="00000500000000000000" pitchFamily="2" charset="-79"/>
              </a:rPr>
              <a:t>1 x 7 x 7 x 512</a:t>
            </a:r>
          </a:p>
          <a:p>
            <a:r>
              <a:rPr lang="en-US" dirty="0">
                <a:latin typeface="Frank Ruhl Libre" panose="00000500000000000000" pitchFamily="2" charset="-79"/>
                <a:cs typeface="Frank Ruhl Libre" panose="00000500000000000000" pitchFamily="2" charset="-79"/>
              </a:rPr>
              <a:t>Flattened</a:t>
            </a:r>
          </a:p>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25088 x 1</a:t>
            </a:r>
            <a:r>
              <a:rPr lang="en-US" dirty="0">
                <a:latin typeface="Frank Ruhl Libre" panose="00000500000000000000" pitchFamily="2" charset="-79"/>
                <a:cs typeface="Frank Ruhl Libre" panose="00000500000000000000" pitchFamily="2" charset="-79"/>
              </a:rPr>
              <a:t> </a:t>
            </a:r>
          </a:p>
          <a:p>
            <a:endParaRPr lang="en-IN" dirty="0">
              <a:latin typeface="Frank Ruhl Libre" panose="00000500000000000000" pitchFamily="2" charset="-79"/>
              <a:cs typeface="Frank Ruhl Libre" panose="00000500000000000000" pitchFamily="2" charset="-79"/>
            </a:endParaRPr>
          </a:p>
        </p:txBody>
      </p:sp>
      <p:pic>
        <p:nvPicPr>
          <p:cNvPr id="4" name="Picture 3">
            <a:extLst>
              <a:ext uri="{FF2B5EF4-FFF2-40B4-BE49-F238E27FC236}">
                <a16:creationId xmlns:a16="http://schemas.microsoft.com/office/drawing/2014/main" id="{53B108B5-B7A6-41A5-BC0E-745E2B8BB091}"/>
              </a:ext>
            </a:extLst>
          </p:cNvPr>
          <p:cNvPicPr/>
          <p:nvPr/>
        </p:nvPicPr>
        <p:blipFill>
          <a:blip r:embed="rId2"/>
          <a:stretch>
            <a:fillRect/>
          </a:stretch>
        </p:blipFill>
        <p:spPr>
          <a:xfrm>
            <a:off x="3766656" y="2084125"/>
            <a:ext cx="7704589" cy="3297442"/>
          </a:xfrm>
          <a:prstGeom prst="rect">
            <a:avLst/>
          </a:prstGeom>
          <a:ln>
            <a:solidFill>
              <a:schemeClr val="tx1"/>
            </a:solidFill>
          </a:ln>
        </p:spPr>
      </p:pic>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Loop through all the training and test sets to extract features</a:t>
            </a:r>
          </a:p>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a:latin typeface="Garamond" panose="02020404030301010803" pitchFamily="18" charset="0"/>
              </a:rPr>
              <a:t>Thank You</a:t>
            </a:r>
            <a:endParaRPr lang="en-IN" dirty="0">
              <a:latin typeface="Garamond" panose="02020404030301010803" pitchFamily="18" charset="0"/>
            </a:endParaRP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53AF-E2C1-4CFA-A936-D3C1C864F3C1}"/>
              </a:ext>
            </a:extLst>
          </p:cNvPr>
          <p:cNvSpPr>
            <a:spLocks noGrp="1"/>
          </p:cNvSpPr>
          <p:nvPr>
            <p:ph type="title"/>
          </p:nvPr>
        </p:nvSpPr>
        <p:spPr/>
        <p:txBody>
          <a:bodyPr/>
          <a:lstStyle/>
          <a:p>
            <a:r>
              <a:rPr lang="en-IN" dirty="0">
                <a:latin typeface="Garamond" panose="02020404030301010803" pitchFamily="18" charset="0"/>
              </a:rPr>
              <a:t>Presenter: Rahul Roy</a:t>
            </a:r>
          </a:p>
        </p:txBody>
      </p:sp>
      <p:sp>
        <p:nvSpPr>
          <p:cNvPr id="3" name="Text Placeholder 2">
            <a:extLst>
              <a:ext uri="{FF2B5EF4-FFF2-40B4-BE49-F238E27FC236}">
                <a16:creationId xmlns:a16="http://schemas.microsoft.com/office/drawing/2014/main" id="{EB9E7E25-708B-4040-9DB2-B698355EB3F2}"/>
              </a:ext>
            </a:extLst>
          </p:cNvPr>
          <p:cNvSpPr>
            <a:spLocks noGrp="1"/>
          </p:cNvSpPr>
          <p:nvPr>
            <p:ph type="body" idx="1"/>
          </p:nvPr>
        </p:nvSpPr>
        <p:spPr/>
        <p:txBody>
          <a:bodyPr/>
          <a:lstStyle/>
          <a:p>
            <a:r>
              <a:rPr lang="en-IN" dirty="0">
                <a:latin typeface="Frank Ruhl Libre" panose="00000500000000000000" pitchFamily="2" charset="-79"/>
                <a:cs typeface="Frank Ruhl Libre" panose="00000500000000000000" pitchFamily="2" charset="-79"/>
              </a:rPr>
              <a:t>Background, Summary of Present Work, Our Contribution</a:t>
            </a:r>
          </a:p>
        </p:txBody>
      </p:sp>
    </p:spTree>
    <p:extLst>
      <p:ext uri="{BB962C8B-B14F-4D97-AF65-F5344CB8AC3E}">
        <p14:creationId xmlns:p14="http://schemas.microsoft.com/office/powerpoint/2010/main" val="154200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p:txBody>
          <a:bodyPr/>
          <a:lstStyle/>
          <a:p>
            <a:r>
              <a:rPr lang="en-US" dirty="0">
                <a:latin typeface="Garamond" panose="02020404030301010803" pitchFamily="18" charset="0"/>
              </a:rPr>
              <a:t>Summary of Present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Lack of Work</a:t>
            </a:r>
          </a:p>
          <a:p>
            <a:r>
              <a:rPr lang="en-US" dirty="0">
                <a:latin typeface="Frank Ruhl Libre" panose="00000500000000000000" pitchFamily="2" charset="-79"/>
                <a:cs typeface="Frank Ruhl Libre" panose="00000500000000000000" pitchFamily="2" charset="-79"/>
              </a:rPr>
              <a:t>Adak et al.</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Summary of Adak et al.</a:t>
            </a:r>
          </a:p>
          <a:p>
            <a:r>
              <a:rPr lang="en-US" dirty="0">
                <a:latin typeface="Frank Ruhl Libre" panose="00000500000000000000" pitchFamily="2" charset="-79"/>
                <a:cs typeface="Frank Ruhl Libre" panose="00000500000000000000" pitchFamily="2" charset="-79"/>
              </a:rPr>
              <a:t>High intra-variable handwriting-based writer identification/verification</a:t>
            </a:r>
          </a:p>
          <a:p>
            <a:r>
              <a:rPr lang="en-US" dirty="0">
                <a:latin typeface="Frank Ruhl Libre" panose="00000500000000000000" pitchFamily="2" charset="-79"/>
                <a:cs typeface="Frank Ruhl Libre" panose="00000500000000000000" pitchFamily="2" charset="-79"/>
              </a:rPr>
              <a:t>Both handcrafted and auto-derived feature-based models are considered</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1023</TotalTime>
  <Words>2182</Words>
  <Application>Microsoft Office PowerPoint</Application>
  <PresentationFormat>Widescreen</PresentationFormat>
  <Paragraphs>232</Paragraphs>
  <Slides>24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Frank Ruhl Hofshi</vt:lpstr>
      <vt:lpstr>Frank Ruhl Libre</vt:lpstr>
      <vt:lpstr>Garamond</vt:lpstr>
      <vt:lpstr>Times New Roman</vt:lpstr>
      <vt:lpstr>Office Theme</vt:lpstr>
      <vt:lpstr>Automated Handwriting Verification of Bengali Language with Deep Learning</vt:lpstr>
      <vt:lpstr>Presenter: Sharanya Saha</vt:lpstr>
      <vt:lpstr>Motivation</vt:lpstr>
      <vt:lpstr>Software Used</vt:lpstr>
      <vt:lpstr>Hardware Used</vt:lpstr>
      <vt:lpstr>Significance of the Hardware</vt:lpstr>
      <vt:lpstr>Presenter: Rahul Roy</vt:lpstr>
      <vt:lpstr>Background</vt:lpstr>
      <vt:lpstr>Summary of Present Work</vt:lpstr>
      <vt:lpstr>Summary of Present Work: Adak et al.</vt:lpstr>
      <vt:lpstr>Summary of Present Work: Adak et al.</vt:lpstr>
      <vt:lpstr>Our Contribution to Present Work</vt:lpstr>
      <vt:lpstr>Presenter: Souporno Ghosh</vt:lpstr>
      <vt:lpstr>Collection of Data Set</vt:lpstr>
      <vt:lpstr>Preparation of Data Set</vt:lpstr>
      <vt:lpstr>About VGG16 Model</vt:lpstr>
      <vt:lpstr>Challenges of VGG16</vt:lpstr>
      <vt:lpstr>Presenter: Soumya Nasipuri</vt:lpstr>
      <vt:lpstr>Architecture of VGG16 Model</vt:lpstr>
      <vt:lpstr>Architecture of VGG16 Model</vt:lpstr>
      <vt:lpstr>Feature Extraction</vt:lpstr>
      <vt:lpstr>Extracted Features</vt:lpstr>
      <vt:lpstr>What comes next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321</cp:revision>
  <dcterms:created xsi:type="dcterms:W3CDTF">2021-03-24T18:08:06Z</dcterms:created>
  <dcterms:modified xsi:type="dcterms:W3CDTF">2021-03-29T10:38:08Z</dcterms:modified>
</cp:coreProperties>
</file>