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506020203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6544f0e5a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6544f0e5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https://www.smogon.com/forums/threads/vgc-2015-rules.3524352/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65bfb9f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65bfb9f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Gives a good insight into the stats, and allows me to break down that stats and how they work in coordination of the attacks/moves pokemon 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6544f0e5a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6544f0e5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6544f0e5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6544f0e5a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6544f0e5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6544f0e5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6544f0e5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6544f0e5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6544f0e5a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6544f0e5a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67a27f4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67a27f4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Pokemon VGT Stats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Alex Perera</a:t>
            </a:r>
            <a:endParaRPr/>
          </a:p>
        </p:txBody>
      </p:sp>
      <p:pic>
        <p:nvPicPr>
          <p:cNvPr id="68" name="Google Shape;68;p13"/>
          <p:cNvPicPr preferRelativeResize="0"/>
          <p:nvPr/>
        </p:nvPicPr>
        <p:blipFill>
          <a:blip r:embed="rId3">
            <a:alphaModFix/>
          </a:blip>
          <a:stretch>
            <a:fillRect/>
          </a:stretch>
        </p:blipFill>
        <p:spPr>
          <a:xfrm>
            <a:off x="270800" y="1770658"/>
            <a:ext cx="984625" cy="984625"/>
          </a:xfrm>
          <a:prstGeom prst="rect">
            <a:avLst/>
          </a:prstGeom>
          <a:noFill/>
          <a:ln>
            <a:noFill/>
          </a:ln>
        </p:spPr>
      </p:pic>
      <p:pic>
        <p:nvPicPr>
          <p:cNvPr id="69" name="Google Shape;69;p13"/>
          <p:cNvPicPr preferRelativeResize="0"/>
          <p:nvPr/>
        </p:nvPicPr>
        <p:blipFill>
          <a:blip r:embed="rId3">
            <a:alphaModFix/>
          </a:blip>
          <a:stretch>
            <a:fillRect/>
          </a:stretch>
        </p:blipFill>
        <p:spPr>
          <a:xfrm>
            <a:off x="7812125" y="1770650"/>
            <a:ext cx="1043825" cy="1043825"/>
          </a:xfrm>
          <a:prstGeom prst="rect">
            <a:avLst/>
          </a:prstGeom>
          <a:noFill/>
          <a:ln>
            <a:noFill/>
          </a:ln>
        </p:spPr>
      </p:pic>
      <p:pic>
        <p:nvPicPr>
          <p:cNvPr id="70" name="Google Shape;70;p13"/>
          <p:cNvPicPr preferRelativeResize="0"/>
          <p:nvPr/>
        </p:nvPicPr>
        <p:blipFill>
          <a:blip r:embed="rId4">
            <a:alphaModFix/>
          </a:blip>
          <a:stretch>
            <a:fillRect/>
          </a:stretch>
        </p:blipFill>
        <p:spPr>
          <a:xfrm>
            <a:off x="4092604" y="1227874"/>
            <a:ext cx="733650" cy="733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028"/>
    </mc:Choice>
    <mc:Fallback xmlns="">
      <p:transition spd="slow" advTm="30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6" name="Google Shape;76;p14"/>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Pokemon Dataset</a:t>
            </a:r>
            <a:endParaRPr/>
          </a:p>
          <a:p>
            <a:pPr marL="457200" lvl="0" indent="-317500" algn="l" rtl="0">
              <a:spcBef>
                <a:spcPts val="1200"/>
              </a:spcBef>
              <a:spcAft>
                <a:spcPts val="0"/>
              </a:spcAft>
              <a:buSzPts val="1400"/>
              <a:buChar char="●"/>
            </a:pPr>
            <a:r>
              <a:rPr lang="en"/>
              <a:t>Contains 721 Unique Pokemon</a:t>
            </a:r>
            <a:endParaRPr/>
          </a:p>
          <a:p>
            <a:pPr marL="457200" lvl="0" indent="-317500" algn="l" rtl="0">
              <a:spcBef>
                <a:spcPts val="0"/>
              </a:spcBef>
              <a:spcAft>
                <a:spcPts val="0"/>
              </a:spcAft>
              <a:buSzPts val="1400"/>
              <a:buChar char="●"/>
            </a:pPr>
            <a:r>
              <a:rPr lang="en"/>
              <a:t>Includes Alternative Forms (Mega Evolutions)</a:t>
            </a:r>
            <a:endParaRPr/>
          </a:p>
          <a:p>
            <a:pPr marL="457200" lvl="0" indent="-317500" algn="l" rtl="0">
              <a:spcBef>
                <a:spcPts val="0"/>
              </a:spcBef>
              <a:spcAft>
                <a:spcPts val="0"/>
              </a:spcAft>
              <a:buSzPts val="1400"/>
              <a:buChar char="●"/>
            </a:pPr>
            <a:r>
              <a:rPr lang="en"/>
              <a:t>Names/Pokedex ID </a:t>
            </a:r>
            <a:endParaRPr/>
          </a:p>
          <a:p>
            <a:pPr marL="457200" lvl="0" indent="-317500" algn="l" rtl="0">
              <a:spcBef>
                <a:spcPts val="0"/>
              </a:spcBef>
              <a:spcAft>
                <a:spcPts val="0"/>
              </a:spcAft>
              <a:buSzPts val="1400"/>
              <a:buChar char="●"/>
            </a:pPr>
            <a:r>
              <a:rPr lang="en"/>
              <a:t>Typings (Fire, Water, Electric, Dragon..)</a:t>
            </a:r>
            <a:endParaRPr/>
          </a:p>
          <a:p>
            <a:pPr marL="457200" lvl="0" indent="-317500" algn="l" rtl="0">
              <a:spcBef>
                <a:spcPts val="0"/>
              </a:spcBef>
              <a:spcAft>
                <a:spcPts val="0"/>
              </a:spcAft>
              <a:buSzPts val="1400"/>
              <a:buChar char="●"/>
            </a:pPr>
            <a:r>
              <a:rPr lang="en"/>
              <a:t>Generation/Series Release</a:t>
            </a:r>
            <a:endParaRPr/>
          </a:p>
          <a:p>
            <a:pPr marL="457200" lvl="0" indent="-317500" algn="l" rtl="0">
              <a:spcBef>
                <a:spcPts val="0"/>
              </a:spcBef>
              <a:spcAft>
                <a:spcPts val="0"/>
              </a:spcAft>
              <a:buSzPts val="1400"/>
              <a:buChar char="●"/>
            </a:pPr>
            <a:r>
              <a:rPr lang="en"/>
              <a:t>Legendary Status</a:t>
            </a:r>
            <a:endParaRPr/>
          </a:p>
          <a:p>
            <a:pPr marL="457200" lvl="0" indent="-317500" algn="l" rtl="0">
              <a:spcBef>
                <a:spcPts val="0"/>
              </a:spcBef>
              <a:spcAft>
                <a:spcPts val="0"/>
              </a:spcAft>
              <a:buSzPts val="1400"/>
              <a:buChar char="●"/>
            </a:pPr>
            <a:r>
              <a:rPr lang="en"/>
              <a:t>Stats</a:t>
            </a:r>
            <a:endParaRPr/>
          </a:p>
          <a:p>
            <a:pPr marL="914400" lvl="1" indent="-304800" algn="l" rtl="0">
              <a:spcBef>
                <a:spcPts val="0"/>
              </a:spcBef>
              <a:spcAft>
                <a:spcPts val="0"/>
              </a:spcAft>
              <a:buSzPts val="1200"/>
              <a:buChar char="○"/>
            </a:pPr>
            <a:r>
              <a:rPr lang="en"/>
              <a:t>Attack</a:t>
            </a:r>
            <a:endParaRPr/>
          </a:p>
          <a:p>
            <a:pPr marL="914400" lvl="1" indent="-304800" algn="l" rtl="0">
              <a:spcBef>
                <a:spcPts val="0"/>
              </a:spcBef>
              <a:spcAft>
                <a:spcPts val="0"/>
              </a:spcAft>
              <a:buSzPts val="1200"/>
              <a:buChar char="○"/>
            </a:pPr>
            <a:r>
              <a:rPr lang="en"/>
              <a:t>Defense</a:t>
            </a:r>
            <a:endParaRPr/>
          </a:p>
          <a:p>
            <a:pPr marL="914400" lvl="1" indent="-304800" algn="l" rtl="0">
              <a:spcBef>
                <a:spcPts val="0"/>
              </a:spcBef>
              <a:spcAft>
                <a:spcPts val="0"/>
              </a:spcAft>
              <a:buSzPts val="1200"/>
              <a:buChar char="○"/>
            </a:pPr>
            <a:r>
              <a:rPr lang="en"/>
              <a:t>Speed</a:t>
            </a:r>
            <a:endParaRPr/>
          </a:p>
          <a:p>
            <a:pPr marL="914400" lvl="1" indent="-304800" algn="l" rtl="0">
              <a:spcBef>
                <a:spcPts val="0"/>
              </a:spcBef>
              <a:spcAft>
                <a:spcPts val="0"/>
              </a:spcAft>
              <a:buSzPts val="1200"/>
              <a:buChar char="○"/>
            </a:pPr>
            <a:r>
              <a:rPr lang="en"/>
              <a:t>HP (Health Points)</a:t>
            </a:r>
            <a:endParaRPr/>
          </a:p>
          <a:p>
            <a:pPr marL="914400" lvl="1" indent="-304800" algn="l" rtl="0">
              <a:spcBef>
                <a:spcPts val="0"/>
              </a:spcBef>
              <a:spcAft>
                <a:spcPts val="0"/>
              </a:spcAft>
              <a:buSzPts val="1200"/>
              <a:buChar char="○"/>
            </a:pPr>
            <a:r>
              <a:rPr lang="en"/>
              <a:t>Sp. Attack &amp; Sp. Defense</a:t>
            </a:r>
            <a:endParaRPr/>
          </a:p>
        </p:txBody>
      </p:sp>
      <p:sp>
        <p:nvSpPr>
          <p:cNvPr id="77" name="Google Shape;77;p1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Pokemon Video Game Tournament Series</a:t>
            </a:r>
            <a:endParaRPr/>
          </a:p>
          <a:p>
            <a:pPr marL="457200" lvl="0" indent="-317500" algn="l" rtl="0">
              <a:spcBef>
                <a:spcPts val="1200"/>
              </a:spcBef>
              <a:spcAft>
                <a:spcPts val="0"/>
              </a:spcAft>
              <a:buSzPts val="1400"/>
              <a:buChar char="●"/>
            </a:pPr>
            <a:r>
              <a:rPr lang="en"/>
              <a:t>Going Strong since 2004</a:t>
            </a:r>
            <a:endParaRPr/>
          </a:p>
          <a:p>
            <a:pPr marL="457200" lvl="0" indent="-317500" algn="l" rtl="0">
              <a:spcBef>
                <a:spcPts val="0"/>
              </a:spcBef>
              <a:spcAft>
                <a:spcPts val="0"/>
              </a:spcAft>
              <a:buSzPts val="1400"/>
              <a:buChar char="●"/>
            </a:pPr>
            <a:r>
              <a:rPr lang="en"/>
              <a:t>Different Divisions </a:t>
            </a:r>
            <a:endParaRPr/>
          </a:p>
          <a:p>
            <a:pPr marL="914400" lvl="1" indent="-304800" algn="l" rtl="0">
              <a:spcBef>
                <a:spcPts val="0"/>
              </a:spcBef>
              <a:spcAft>
                <a:spcPts val="0"/>
              </a:spcAft>
              <a:buSzPts val="1200"/>
              <a:buChar char="○"/>
            </a:pPr>
            <a:r>
              <a:rPr lang="en"/>
              <a:t>Junior</a:t>
            </a:r>
            <a:endParaRPr/>
          </a:p>
          <a:p>
            <a:pPr marL="914400" lvl="1" indent="-304800" algn="l" rtl="0">
              <a:spcBef>
                <a:spcPts val="0"/>
              </a:spcBef>
              <a:spcAft>
                <a:spcPts val="0"/>
              </a:spcAft>
              <a:buSzPts val="1200"/>
              <a:buChar char="○"/>
            </a:pPr>
            <a:r>
              <a:rPr lang="en"/>
              <a:t>Senior</a:t>
            </a:r>
            <a:endParaRPr/>
          </a:p>
          <a:p>
            <a:pPr marL="914400" lvl="1" indent="-304800" algn="l" rtl="0">
              <a:spcBef>
                <a:spcPts val="0"/>
              </a:spcBef>
              <a:spcAft>
                <a:spcPts val="0"/>
              </a:spcAft>
              <a:buSzPts val="1200"/>
              <a:buChar char="○"/>
            </a:pPr>
            <a:r>
              <a:rPr lang="en"/>
              <a:t>Master</a:t>
            </a:r>
            <a:endParaRPr/>
          </a:p>
          <a:p>
            <a:pPr marL="457200" lvl="0" indent="-317500" algn="l" rtl="0">
              <a:spcBef>
                <a:spcPts val="0"/>
              </a:spcBef>
              <a:spcAft>
                <a:spcPts val="0"/>
              </a:spcAft>
              <a:buSzPts val="1400"/>
              <a:buChar char="●"/>
            </a:pPr>
            <a:r>
              <a:rPr lang="en"/>
              <a:t>Matches played in Doubles format</a:t>
            </a:r>
            <a:endParaRPr/>
          </a:p>
          <a:p>
            <a:pPr marL="457200" lvl="0" indent="-317500" algn="l" rtl="0">
              <a:spcBef>
                <a:spcPts val="0"/>
              </a:spcBef>
              <a:spcAft>
                <a:spcPts val="0"/>
              </a:spcAft>
              <a:buSzPts val="1400"/>
              <a:buChar char="●"/>
            </a:pPr>
            <a:r>
              <a:rPr lang="en"/>
              <a:t>For the tournament, all Pokemon are level-scaled to 50 (if above)</a:t>
            </a:r>
            <a:endParaRPr/>
          </a:p>
          <a:p>
            <a:pPr marL="457200" lvl="0" indent="-317500" algn="l" rtl="0">
              <a:spcBef>
                <a:spcPts val="0"/>
              </a:spcBef>
              <a:spcAft>
                <a:spcPts val="0"/>
              </a:spcAft>
              <a:buSzPts val="1400"/>
              <a:buChar char="●"/>
            </a:pPr>
            <a:r>
              <a:rPr lang="en"/>
              <a:t>Player Influences	</a:t>
            </a:r>
            <a:endParaRPr/>
          </a:p>
          <a:p>
            <a:pPr marL="914400" lvl="1" indent="-304800" algn="l" rtl="0">
              <a:spcBef>
                <a:spcPts val="0"/>
              </a:spcBef>
              <a:spcAft>
                <a:spcPts val="0"/>
              </a:spcAft>
              <a:buSzPts val="1200"/>
              <a:buChar char="○"/>
            </a:pPr>
            <a:r>
              <a:rPr lang="en"/>
              <a:t>Choosing Team</a:t>
            </a:r>
            <a:endParaRPr/>
          </a:p>
          <a:p>
            <a:pPr marL="914400" lvl="1" indent="-304800" algn="l" rtl="0">
              <a:spcBef>
                <a:spcPts val="0"/>
              </a:spcBef>
              <a:spcAft>
                <a:spcPts val="0"/>
              </a:spcAft>
              <a:buSzPts val="1200"/>
              <a:buChar char="○"/>
            </a:pPr>
            <a:r>
              <a:rPr lang="en"/>
              <a:t>Move Layout</a:t>
            </a:r>
            <a:endParaRPr/>
          </a:p>
          <a:p>
            <a:pPr marL="914400" lvl="1" indent="-304800" algn="l" rtl="0">
              <a:spcBef>
                <a:spcPts val="0"/>
              </a:spcBef>
              <a:spcAft>
                <a:spcPts val="0"/>
              </a:spcAft>
              <a:buSzPts val="1200"/>
              <a:buChar char="○"/>
            </a:pPr>
            <a:r>
              <a:rPr lang="en"/>
              <a:t>Stat - Trained (favoring one Stat over another)</a:t>
            </a:r>
            <a:endParaRPr/>
          </a:p>
        </p:txBody>
      </p:sp>
    </p:spTree>
  </p:cSld>
  <p:clrMapOvr>
    <a:masterClrMapping/>
  </p:clrMapOvr>
  <mc:AlternateContent xmlns:mc="http://schemas.openxmlformats.org/markup-compatibility/2006" xmlns:p14="http://schemas.microsoft.com/office/powerpoint/2010/main">
    <mc:Choice Requires="p14">
      <p:transition spd="slow" p14:dur="2000" advTm="225850"/>
    </mc:Choice>
    <mc:Fallback xmlns="">
      <p:transition spd="slow" advTm="2258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body" idx="1"/>
          </p:nvPr>
        </p:nvSpPr>
        <p:spPr>
          <a:xfrm>
            <a:off x="1935238" y="2282263"/>
            <a:ext cx="5998800" cy="5988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
              <a:t>The Dataset Split into Legendary Pokemon vs Normal Pokemon</a:t>
            </a:r>
            <a:endParaRPr/>
          </a:p>
        </p:txBody>
      </p:sp>
      <p:pic>
        <p:nvPicPr>
          <p:cNvPr id="83" name="Google Shape;83;p15"/>
          <p:cNvPicPr preferRelativeResize="0"/>
          <p:nvPr/>
        </p:nvPicPr>
        <p:blipFill>
          <a:blip r:embed="rId3">
            <a:alphaModFix/>
          </a:blip>
          <a:stretch>
            <a:fillRect/>
          </a:stretch>
        </p:blipFill>
        <p:spPr>
          <a:xfrm>
            <a:off x="1" y="0"/>
            <a:ext cx="9143999" cy="2225576"/>
          </a:xfrm>
          <a:prstGeom prst="rect">
            <a:avLst/>
          </a:prstGeom>
          <a:noFill/>
          <a:ln>
            <a:noFill/>
          </a:ln>
        </p:spPr>
      </p:pic>
      <p:pic>
        <p:nvPicPr>
          <p:cNvPr id="84" name="Google Shape;84;p15"/>
          <p:cNvPicPr preferRelativeResize="0"/>
          <p:nvPr/>
        </p:nvPicPr>
        <p:blipFill>
          <a:blip r:embed="rId4">
            <a:alphaModFix/>
          </a:blip>
          <a:stretch>
            <a:fillRect/>
          </a:stretch>
        </p:blipFill>
        <p:spPr>
          <a:xfrm>
            <a:off x="0" y="2937750"/>
            <a:ext cx="9144001" cy="22057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15379"/>
    </mc:Choice>
    <mc:Fallback xmlns="">
      <p:transition spd="slow" advTm="1153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Explored</a:t>
            </a:r>
            <a:endParaRPr/>
          </a:p>
        </p:txBody>
      </p:sp>
      <p:sp>
        <p:nvSpPr>
          <p:cNvPr id="90" name="Google Shape;90;p16"/>
          <p:cNvSpPr txBox="1">
            <a:spLocks noGrp="1"/>
          </p:cNvSpPr>
          <p:nvPr>
            <p:ph type="body" idx="1"/>
          </p:nvPr>
        </p:nvSpPr>
        <p:spPr>
          <a:xfrm>
            <a:off x="311700" y="1389600"/>
            <a:ext cx="84918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romanUcPeriod"/>
            </a:pPr>
            <a:r>
              <a:rPr lang="en"/>
              <a:t>Pokemon has a recurring theme of introducing a ‘cute electric rodent’ pokemon (often similar to Pikachu), is there a statistical advantage over using the others? → Which is best?</a:t>
            </a:r>
            <a:endParaRPr/>
          </a:p>
          <a:p>
            <a:pPr marL="457200" lvl="0" indent="-304800" algn="l" rtl="0">
              <a:spcBef>
                <a:spcPts val="0"/>
              </a:spcBef>
              <a:spcAft>
                <a:spcPts val="0"/>
              </a:spcAft>
              <a:buSzPts val="1200"/>
              <a:buAutoNum type="romanUcPeriod"/>
            </a:pPr>
            <a:r>
              <a:rPr lang="en"/>
              <a:t>When I was younger, my favorite starter pokemon has always been the fire types, I wondered amongst all the starter pokemon is the best to start with? In this case, what if I started the 6th generation with a different starter?</a:t>
            </a:r>
            <a:endParaRPr/>
          </a:p>
          <a:p>
            <a:pPr marL="457200" lvl="0" indent="-304800" algn="l" rtl="0">
              <a:spcBef>
                <a:spcPts val="0"/>
              </a:spcBef>
              <a:spcAft>
                <a:spcPts val="0"/>
              </a:spcAft>
              <a:buSzPts val="1200"/>
              <a:buAutoNum type="romanUcPeriod"/>
            </a:pPr>
            <a:r>
              <a:rPr lang="en"/>
              <a:t>What difference is there between a non-competitive (casual) player’s team VS a competitive player’s team?</a:t>
            </a:r>
            <a:endParaRPr/>
          </a:p>
          <a:p>
            <a:pPr marL="457200" lvl="0" indent="-304800" algn="l" rtl="0">
              <a:spcBef>
                <a:spcPts val="0"/>
              </a:spcBef>
              <a:spcAft>
                <a:spcPts val="0"/>
              </a:spcAft>
              <a:buSzPts val="1200"/>
              <a:buAutoNum type="romanUcPeriod"/>
            </a:pPr>
            <a:r>
              <a:rPr lang="en"/>
              <a:t>Exploring the competitive E-Sport side required me to research and watch gameplay from 7 years ago to understand how it works. The question I’ve observed is with the finals match of two players, and how their teams were different (built to different strengths) yet why did the 2015 Champion Ashton win the tournament with the four pokemon he chose as opposed to his runner up? What is different compared to the 2014 Champion: Se Jun Park?</a:t>
            </a:r>
            <a:endParaRPr/>
          </a:p>
        </p:txBody>
      </p:sp>
    </p:spTree>
  </p:cSld>
  <p:clrMapOvr>
    <a:masterClrMapping/>
  </p:clrMapOvr>
  <mc:AlternateContent xmlns:mc="http://schemas.openxmlformats.org/markup-compatibility/2006" xmlns:p14="http://schemas.microsoft.com/office/powerpoint/2010/main">
    <mc:Choice Requires="p14">
      <p:transition spd="slow" p14:dur="2000" advTm="218418"/>
    </mc:Choice>
    <mc:Fallback xmlns="">
      <p:transition spd="slow" advTm="2184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555600"/>
            <a:ext cx="45576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 1: Cute Electric Mouses</a:t>
            </a:r>
            <a:endParaRPr/>
          </a:p>
        </p:txBody>
      </p:sp>
      <p:sp>
        <p:nvSpPr>
          <p:cNvPr id="96" name="Google Shape;96;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AutoNum type="romanUcPeriod"/>
            </a:pPr>
            <a:r>
              <a:rPr lang="en"/>
              <a:t>Uniquely, there is only one ‘Evolution Line’ of pokemon which are: </a:t>
            </a:r>
            <a:endParaRPr/>
          </a:p>
          <a:p>
            <a:pPr marL="914400" lvl="1" indent="-304800" algn="l" rtl="0">
              <a:spcBef>
                <a:spcPts val="0"/>
              </a:spcBef>
              <a:spcAft>
                <a:spcPts val="0"/>
              </a:spcAft>
              <a:buSzPts val="1200"/>
              <a:buAutoNum type="alphaUcPeriod"/>
            </a:pPr>
            <a:r>
              <a:rPr lang="en"/>
              <a:t>Pichu</a:t>
            </a:r>
            <a:endParaRPr/>
          </a:p>
          <a:p>
            <a:pPr marL="914400" lvl="1" indent="-304800" algn="l" rtl="0">
              <a:spcBef>
                <a:spcPts val="0"/>
              </a:spcBef>
              <a:spcAft>
                <a:spcPts val="0"/>
              </a:spcAft>
              <a:buSzPts val="1200"/>
              <a:buAutoNum type="alphaUcPeriod"/>
            </a:pPr>
            <a:r>
              <a:rPr lang="en"/>
              <a:t>Pikachu</a:t>
            </a:r>
            <a:endParaRPr/>
          </a:p>
          <a:p>
            <a:pPr marL="914400" lvl="1" indent="-304800" algn="l" rtl="0">
              <a:spcBef>
                <a:spcPts val="0"/>
              </a:spcBef>
              <a:spcAft>
                <a:spcPts val="0"/>
              </a:spcAft>
              <a:buSzPts val="1200"/>
              <a:buAutoNum type="alphaUcPeriod"/>
            </a:pPr>
            <a:r>
              <a:rPr lang="en"/>
              <a:t>Raichu</a:t>
            </a:r>
            <a:endParaRPr/>
          </a:p>
          <a:p>
            <a:pPr marL="457200" lvl="0" indent="-304800" algn="l" rtl="0">
              <a:spcBef>
                <a:spcPts val="0"/>
              </a:spcBef>
              <a:spcAft>
                <a:spcPts val="0"/>
              </a:spcAft>
              <a:buSzPts val="1200"/>
              <a:buAutoNum type="romanUcPeriod"/>
            </a:pPr>
            <a:r>
              <a:rPr lang="en"/>
              <a:t>Evolution in game grants a stat-boost</a:t>
            </a:r>
            <a:endParaRPr/>
          </a:p>
          <a:p>
            <a:pPr marL="457200" lvl="0" indent="-304800" algn="l" rtl="0">
              <a:spcBef>
                <a:spcPts val="0"/>
              </a:spcBef>
              <a:spcAft>
                <a:spcPts val="0"/>
              </a:spcAft>
              <a:buSzPts val="1200"/>
              <a:buAutoNum type="romanUcPeriod"/>
            </a:pPr>
            <a:r>
              <a:rPr lang="en"/>
              <a:t>These Fast-Electric Typings are somewhat of a Glass Cannon </a:t>
            </a:r>
            <a:endParaRPr/>
          </a:p>
          <a:p>
            <a:pPr marL="457200" lvl="0" indent="-304800" algn="l" rtl="0">
              <a:spcBef>
                <a:spcPts val="0"/>
              </a:spcBef>
              <a:spcAft>
                <a:spcPts val="0"/>
              </a:spcAft>
              <a:buSzPts val="1200"/>
              <a:buAutoNum type="romanUcPeriod"/>
            </a:pPr>
            <a:r>
              <a:rPr lang="en"/>
              <a:t>Overall Raichu takes the spot of best Electric Mouse</a:t>
            </a:r>
            <a:endParaRPr/>
          </a:p>
          <a:p>
            <a:pPr marL="457200" lvl="0" indent="-304800" algn="l" rtl="0">
              <a:spcBef>
                <a:spcPts val="0"/>
              </a:spcBef>
              <a:spcAft>
                <a:spcPts val="0"/>
              </a:spcAft>
              <a:buSzPts val="1200"/>
              <a:buAutoNum type="romanUcPeriod"/>
            </a:pPr>
            <a:r>
              <a:rPr lang="en"/>
              <a:t>This is interesting because Pachirisu is credited with winning the 2014 Pokemon VGT Masters Championship</a:t>
            </a:r>
            <a:endParaRPr/>
          </a:p>
        </p:txBody>
      </p:sp>
      <p:pic>
        <p:nvPicPr>
          <p:cNvPr id="97" name="Google Shape;97;p17"/>
          <p:cNvPicPr preferRelativeResize="0"/>
          <p:nvPr/>
        </p:nvPicPr>
        <p:blipFill>
          <a:blip r:embed="rId3">
            <a:alphaModFix/>
          </a:blip>
          <a:stretch>
            <a:fillRect/>
          </a:stretch>
        </p:blipFill>
        <p:spPr>
          <a:xfrm>
            <a:off x="4047375" y="0"/>
            <a:ext cx="2565200" cy="1619475"/>
          </a:xfrm>
          <a:prstGeom prst="rect">
            <a:avLst/>
          </a:prstGeom>
          <a:noFill/>
          <a:ln>
            <a:noFill/>
          </a:ln>
        </p:spPr>
      </p:pic>
      <p:pic>
        <p:nvPicPr>
          <p:cNvPr id="98" name="Google Shape;98;p17"/>
          <p:cNvPicPr preferRelativeResize="0"/>
          <p:nvPr/>
        </p:nvPicPr>
        <p:blipFill>
          <a:blip r:embed="rId4">
            <a:alphaModFix/>
          </a:blip>
          <a:stretch>
            <a:fillRect/>
          </a:stretch>
        </p:blipFill>
        <p:spPr>
          <a:xfrm>
            <a:off x="6578800" y="0"/>
            <a:ext cx="2565200" cy="1619486"/>
          </a:xfrm>
          <a:prstGeom prst="rect">
            <a:avLst/>
          </a:prstGeom>
          <a:noFill/>
          <a:ln>
            <a:noFill/>
          </a:ln>
        </p:spPr>
      </p:pic>
      <p:pic>
        <p:nvPicPr>
          <p:cNvPr id="99" name="Google Shape;99;p17"/>
          <p:cNvPicPr preferRelativeResize="0"/>
          <p:nvPr/>
        </p:nvPicPr>
        <p:blipFill>
          <a:blip r:embed="rId5">
            <a:alphaModFix/>
          </a:blip>
          <a:stretch>
            <a:fillRect/>
          </a:stretch>
        </p:blipFill>
        <p:spPr>
          <a:xfrm>
            <a:off x="3983800" y="1619463"/>
            <a:ext cx="2692350" cy="1772750"/>
          </a:xfrm>
          <a:prstGeom prst="rect">
            <a:avLst/>
          </a:prstGeom>
          <a:noFill/>
          <a:ln>
            <a:noFill/>
          </a:ln>
        </p:spPr>
      </p:pic>
      <p:pic>
        <p:nvPicPr>
          <p:cNvPr id="100" name="Google Shape;100;p17"/>
          <p:cNvPicPr preferRelativeResize="0"/>
          <p:nvPr/>
        </p:nvPicPr>
        <p:blipFill>
          <a:blip r:embed="rId6">
            <a:alphaModFix/>
          </a:blip>
          <a:stretch>
            <a:fillRect/>
          </a:stretch>
        </p:blipFill>
        <p:spPr>
          <a:xfrm>
            <a:off x="6612575" y="1619475"/>
            <a:ext cx="2516200" cy="1737885"/>
          </a:xfrm>
          <a:prstGeom prst="rect">
            <a:avLst/>
          </a:prstGeom>
          <a:noFill/>
          <a:ln>
            <a:noFill/>
          </a:ln>
        </p:spPr>
      </p:pic>
      <p:pic>
        <p:nvPicPr>
          <p:cNvPr id="101" name="Google Shape;101;p17"/>
          <p:cNvPicPr preferRelativeResize="0"/>
          <p:nvPr/>
        </p:nvPicPr>
        <p:blipFill>
          <a:blip r:embed="rId7">
            <a:alphaModFix/>
          </a:blip>
          <a:stretch>
            <a:fillRect/>
          </a:stretch>
        </p:blipFill>
        <p:spPr>
          <a:xfrm>
            <a:off x="6676150" y="3357350"/>
            <a:ext cx="2452625" cy="1732850"/>
          </a:xfrm>
          <a:prstGeom prst="rect">
            <a:avLst/>
          </a:prstGeom>
          <a:noFill/>
          <a:ln>
            <a:noFill/>
          </a:ln>
        </p:spPr>
      </p:pic>
      <p:pic>
        <p:nvPicPr>
          <p:cNvPr id="102" name="Google Shape;102;p17"/>
          <p:cNvPicPr preferRelativeResize="0"/>
          <p:nvPr/>
        </p:nvPicPr>
        <p:blipFill>
          <a:blip r:embed="rId8">
            <a:alphaModFix/>
          </a:blip>
          <a:stretch>
            <a:fillRect/>
          </a:stretch>
        </p:blipFill>
        <p:spPr>
          <a:xfrm>
            <a:off x="3951375" y="3337400"/>
            <a:ext cx="2724782" cy="1772750"/>
          </a:xfrm>
          <a:prstGeom prst="rect">
            <a:avLst/>
          </a:prstGeom>
          <a:noFill/>
          <a:ln>
            <a:noFill/>
          </a:ln>
        </p:spPr>
      </p:pic>
      <p:pic>
        <p:nvPicPr>
          <p:cNvPr id="103" name="Google Shape;103;p17"/>
          <p:cNvPicPr preferRelativeResize="0"/>
          <p:nvPr/>
        </p:nvPicPr>
        <p:blipFill>
          <a:blip r:embed="rId9">
            <a:alphaModFix/>
          </a:blip>
          <a:stretch>
            <a:fillRect/>
          </a:stretch>
        </p:blipFill>
        <p:spPr>
          <a:xfrm>
            <a:off x="311700" y="0"/>
            <a:ext cx="1331250" cy="895476"/>
          </a:xfrm>
          <a:prstGeom prst="rect">
            <a:avLst/>
          </a:prstGeom>
          <a:noFill/>
          <a:ln>
            <a:noFill/>
          </a:ln>
        </p:spPr>
      </p:pic>
      <p:pic>
        <p:nvPicPr>
          <p:cNvPr id="104" name="Google Shape;104;p17"/>
          <p:cNvPicPr preferRelativeResize="0"/>
          <p:nvPr/>
        </p:nvPicPr>
        <p:blipFill>
          <a:blip r:embed="rId10">
            <a:alphaModFix/>
          </a:blip>
          <a:stretch>
            <a:fillRect/>
          </a:stretch>
        </p:blipFill>
        <p:spPr>
          <a:xfrm>
            <a:off x="2849275" y="0"/>
            <a:ext cx="1024425" cy="895475"/>
          </a:xfrm>
          <a:prstGeom prst="rect">
            <a:avLst/>
          </a:prstGeom>
          <a:noFill/>
          <a:ln>
            <a:noFill/>
          </a:ln>
        </p:spPr>
      </p:pic>
      <p:pic>
        <p:nvPicPr>
          <p:cNvPr id="105" name="Google Shape;105;p17"/>
          <p:cNvPicPr preferRelativeResize="0"/>
          <p:nvPr/>
        </p:nvPicPr>
        <p:blipFill>
          <a:blip r:embed="rId11">
            <a:alphaModFix/>
          </a:blip>
          <a:stretch>
            <a:fillRect/>
          </a:stretch>
        </p:blipFill>
        <p:spPr>
          <a:xfrm>
            <a:off x="1699631" y="0"/>
            <a:ext cx="975969" cy="895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53669"/>
    </mc:Choice>
    <mc:Fallback xmlns="">
      <p:transition spd="slow" advTm="25366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Q2: Starter Advantage</a:t>
            </a:r>
            <a:endParaRPr/>
          </a:p>
        </p:txBody>
      </p:sp>
      <p:sp>
        <p:nvSpPr>
          <p:cNvPr id="111" name="Google Shape;111;p1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romanUcPeriod"/>
            </a:pPr>
            <a:r>
              <a:rPr lang="en"/>
              <a:t>Generation/Region 1 → 6</a:t>
            </a:r>
            <a:endParaRPr/>
          </a:p>
          <a:p>
            <a:pPr marL="457200" lvl="0" indent="-304800" algn="l" rtl="0">
              <a:spcBef>
                <a:spcPts val="0"/>
              </a:spcBef>
              <a:spcAft>
                <a:spcPts val="0"/>
              </a:spcAft>
              <a:buSzPts val="1200"/>
              <a:buAutoNum type="romanUcPeriod"/>
            </a:pPr>
            <a:r>
              <a:rPr lang="en"/>
              <a:t>Subset of regional Pokedex entries</a:t>
            </a:r>
            <a:endParaRPr/>
          </a:p>
          <a:p>
            <a:pPr marL="457200" lvl="0" indent="-304800" algn="l" rtl="0">
              <a:spcBef>
                <a:spcPts val="0"/>
              </a:spcBef>
              <a:spcAft>
                <a:spcPts val="0"/>
              </a:spcAft>
              <a:buSzPts val="1200"/>
              <a:buAutoNum type="romanUcPeriod"/>
            </a:pPr>
            <a:r>
              <a:rPr lang="en"/>
              <a:t>Starting Pokemon provides the initial advantage in-game through ‘Typing Advantage’</a:t>
            </a:r>
            <a:endParaRPr/>
          </a:p>
          <a:p>
            <a:pPr marL="457200" lvl="0" indent="-304800" algn="l" rtl="0">
              <a:spcBef>
                <a:spcPts val="0"/>
              </a:spcBef>
              <a:spcAft>
                <a:spcPts val="0"/>
              </a:spcAft>
              <a:buSzPts val="1200"/>
              <a:buAutoNum type="romanUcPeriod"/>
            </a:pPr>
            <a:r>
              <a:rPr lang="en"/>
              <a:t>I explored their HP stat against their total stats to see how they affect the collective stat total</a:t>
            </a:r>
            <a:endParaRPr/>
          </a:p>
          <a:p>
            <a:pPr marL="457200" lvl="0" indent="-304800" algn="l" rtl="0">
              <a:spcBef>
                <a:spcPts val="0"/>
              </a:spcBef>
              <a:spcAft>
                <a:spcPts val="0"/>
              </a:spcAft>
              <a:buSzPts val="1200"/>
              <a:buAutoNum type="romanUcPeriod"/>
            </a:pPr>
            <a:r>
              <a:rPr lang="en"/>
              <a:t>Generational pokemon have either been ‘Power Crept’ while some others don’t receive favored treatment</a:t>
            </a:r>
            <a:endParaRPr/>
          </a:p>
        </p:txBody>
      </p:sp>
      <p:pic>
        <p:nvPicPr>
          <p:cNvPr id="112" name="Google Shape;112;p18"/>
          <p:cNvPicPr preferRelativeResize="0"/>
          <p:nvPr/>
        </p:nvPicPr>
        <p:blipFill>
          <a:blip r:embed="rId3">
            <a:alphaModFix/>
          </a:blip>
          <a:stretch>
            <a:fillRect/>
          </a:stretch>
        </p:blipFill>
        <p:spPr>
          <a:xfrm>
            <a:off x="6586600" y="0"/>
            <a:ext cx="2557400" cy="2564475"/>
          </a:xfrm>
          <a:prstGeom prst="rect">
            <a:avLst/>
          </a:prstGeom>
          <a:noFill/>
          <a:ln>
            <a:noFill/>
          </a:ln>
        </p:spPr>
      </p:pic>
      <p:pic>
        <p:nvPicPr>
          <p:cNvPr id="113" name="Google Shape;113;p18"/>
          <p:cNvPicPr preferRelativeResize="0"/>
          <p:nvPr/>
        </p:nvPicPr>
        <p:blipFill>
          <a:blip r:embed="rId4">
            <a:alphaModFix/>
          </a:blip>
          <a:stretch>
            <a:fillRect/>
          </a:stretch>
        </p:blipFill>
        <p:spPr>
          <a:xfrm>
            <a:off x="6586600" y="2579025"/>
            <a:ext cx="2557400" cy="2564475"/>
          </a:xfrm>
          <a:prstGeom prst="rect">
            <a:avLst/>
          </a:prstGeom>
          <a:noFill/>
          <a:ln>
            <a:noFill/>
          </a:ln>
        </p:spPr>
      </p:pic>
      <p:pic>
        <p:nvPicPr>
          <p:cNvPr id="114" name="Google Shape;114;p18"/>
          <p:cNvPicPr preferRelativeResize="0"/>
          <p:nvPr/>
        </p:nvPicPr>
        <p:blipFill>
          <a:blip r:embed="rId5"/>
          <a:srcRect/>
          <a:stretch/>
        </p:blipFill>
        <p:spPr>
          <a:xfrm>
            <a:off x="3840112" y="28524"/>
            <a:ext cx="2618288" cy="2521978"/>
          </a:xfrm>
          <a:prstGeom prst="rect">
            <a:avLst/>
          </a:prstGeom>
          <a:noFill/>
          <a:ln>
            <a:noFill/>
          </a:ln>
        </p:spPr>
      </p:pic>
      <p:pic>
        <p:nvPicPr>
          <p:cNvPr id="115" name="Google Shape;115;p18"/>
          <p:cNvPicPr preferRelativeResize="0"/>
          <p:nvPr/>
        </p:nvPicPr>
        <p:blipFill>
          <a:blip r:embed="rId6">
            <a:alphaModFix/>
          </a:blip>
          <a:stretch>
            <a:fillRect/>
          </a:stretch>
        </p:blipFill>
        <p:spPr>
          <a:xfrm>
            <a:off x="3955600" y="2550502"/>
            <a:ext cx="2490700" cy="2564475"/>
          </a:xfrm>
          <a:prstGeom prst="rect">
            <a:avLst/>
          </a:prstGeom>
          <a:noFill/>
          <a:ln>
            <a:noFill/>
          </a:ln>
        </p:spPr>
      </p:pic>
      <p:pic>
        <p:nvPicPr>
          <p:cNvPr id="116" name="Google Shape;116;p18"/>
          <p:cNvPicPr preferRelativeResize="0"/>
          <p:nvPr/>
        </p:nvPicPr>
        <p:blipFill>
          <a:blip r:embed="rId7">
            <a:alphaModFix/>
          </a:blip>
          <a:stretch>
            <a:fillRect/>
          </a:stretch>
        </p:blipFill>
        <p:spPr>
          <a:xfrm>
            <a:off x="162638" y="93475"/>
            <a:ext cx="716662" cy="790444"/>
          </a:xfrm>
          <a:prstGeom prst="rect">
            <a:avLst/>
          </a:prstGeom>
          <a:noFill/>
          <a:ln>
            <a:noFill/>
          </a:ln>
        </p:spPr>
      </p:pic>
      <p:pic>
        <p:nvPicPr>
          <p:cNvPr id="117" name="Google Shape;117;p18"/>
          <p:cNvPicPr preferRelativeResize="0"/>
          <p:nvPr/>
        </p:nvPicPr>
        <p:blipFill>
          <a:blip r:embed="rId8">
            <a:alphaModFix/>
          </a:blip>
          <a:stretch>
            <a:fillRect/>
          </a:stretch>
        </p:blipFill>
        <p:spPr>
          <a:xfrm>
            <a:off x="1470031" y="68935"/>
            <a:ext cx="862100" cy="839524"/>
          </a:xfrm>
          <a:prstGeom prst="rect">
            <a:avLst/>
          </a:prstGeom>
          <a:noFill/>
          <a:ln>
            <a:noFill/>
          </a:ln>
        </p:spPr>
      </p:pic>
      <p:pic>
        <p:nvPicPr>
          <p:cNvPr id="118" name="Google Shape;118;p18"/>
          <p:cNvPicPr preferRelativeResize="0"/>
          <p:nvPr/>
        </p:nvPicPr>
        <p:blipFill>
          <a:blip r:embed="rId9">
            <a:alphaModFix/>
          </a:blip>
          <a:stretch>
            <a:fillRect/>
          </a:stretch>
        </p:blipFill>
        <p:spPr>
          <a:xfrm>
            <a:off x="2837712" y="93475"/>
            <a:ext cx="862100" cy="862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06013"/>
    </mc:Choice>
    <mc:Fallback xmlns="">
      <p:transition spd="slow" advTm="3060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Q3: Casual VS Competitive</a:t>
            </a:r>
            <a:endParaRPr/>
          </a:p>
        </p:txBody>
      </p:sp>
      <p:sp>
        <p:nvSpPr>
          <p:cNvPr id="124" name="Google Shape;12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romanUcPeriod"/>
            </a:pPr>
            <a:r>
              <a:rPr lang="en"/>
              <a:t>I had asked some friends to design Pokemon Teams as if they were to compete</a:t>
            </a:r>
            <a:endParaRPr/>
          </a:p>
          <a:p>
            <a:pPr marL="457200" lvl="0" indent="-304800" algn="l" rtl="0">
              <a:spcBef>
                <a:spcPts val="0"/>
              </a:spcBef>
              <a:spcAft>
                <a:spcPts val="0"/>
              </a:spcAft>
              <a:buSzPts val="1200"/>
              <a:buAutoNum type="romanUcPeriod"/>
            </a:pPr>
            <a:r>
              <a:rPr lang="en"/>
              <a:t>There are two championships I was interested in exploring, which were the 2014 and 2015 (Champ + Runner Up Teams)</a:t>
            </a:r>
            <a:endParaRPr/>
          </a:p>
          <a:p>
            <a:pPr marL="457200" lvl="0" indent="-304800" algn="l" rtl="0">
              <a:spcBef>
                <a:spcPts val="0"/>
              </a:spcBef>
              <a:spcAft>
                <a:spcPts val="0"/>
              </a:spcAft>
              <a:buSzPts val="1200"/>
              <a:buAutoNum type="romanUcPeriod"/>
            </a:pPr>
            <a:r>
              <a:rPr lang="en"/>
              <a:t>Initially the casual teams seem fine, but compared to the runner up teams, they’re unbalanced in their stats </a:t>
            </a:r>
            <a:endParaRPr/>
          </a:p>
        </p:txBody>
      </p:sp>
      <p:pic>
        <p:nvPicPr>
          <p:cNvPr id="125" name="Google Shape;125;p19"/>
          <p:cNvPicPr preferRelativeResize="0"/>
          <p:nvPr/>
        </p:nvPicPr>
        <p:blipFill>
          <a:blip r:embed="rId3">
            <a:alphaModFix/>
          </a:blip>
          <a:stretch>
            <a:fillRect/>
          </a:stretch>
        </p:blipFill>
        <p:spPr>
          <a:xfrm>
            <a:off x="3321525" y="760024"/>
            <a:ext cx="2904600" cy="1742800"/>
          </a:xfrm>
          <a:prstGeom prst="rect">
            <a:avLst/>
          </a:prstGeom>
          <a:noFill/>
          <a:ln>
            <a:noFill/>
          </a:ln>
        </p:spPr>
      </p:pic>
      <p:pic>
        <p:nvPicPr>
          <p:cNvPr id="126" name="Google Shape;126;p19"/>
          <p:cNvPicPr preferRelativeResize="0"/>
          <p:nvPr/>
        </p:nvPicPr>
        <p:blipFill>
          <a:blip r:embed="rId4">
            <a:alphaModFix/>
          </a:blip>
          <a:stretch>
            <a:fillRect/>
          </a:stretch>
        </p:blipFill>
        <p:spPr>
          <a:xfrm>
            <a:off x="6333395" y="802125"/>
            <a:ext cx="2618341" cy="1700700"/>
          </a:xfrm>
          <a:prstGeom prst="rect">
            <a:avLst/>
          </a:prstGeom>
          <a:noFill/>
          <a:ln>
            <a:noFill/>
          </a:ln>
        </p:spPr>
      </p:pic>
      <p:pic>
        <p:nvPicPr>
          <p:cNvPr id="127" name="Google Shape;127;p19"/>
          <p:cNvPicPr preferRelativeResize="0"/>
          <p:nvPr/>
        </p:nvPicPr>
        <p:blipFill>
          <a:blip r:embed="rId5">
            <a:alphaModFix/>
          </a:blip>
          <a:stretch>
            <a:fillRect/>
          </a:stretch>
        </p:blipFill>
        <p:spPr>
          <a:xfrm>
            <a:off x="3321525" y="2819761"/>
            <a:ext cx="2904600" cy="1956165"/>
          </a:xfrm>
          <a:prstGeom prst="rect">
            <a:avLst/>
          </a:prstGeom>
          <a:noFill/>
          <a:ln>
            <a:noFill/>
          </a:ln>
        </p:spPr>
      </p:pic>
      <p:pic>
        <p:nvPicPr>
          <p:cNvPr id="128" name="Google Shape;128;p19"/>
          <p:cNvPicPr preferRelativeResize="0"/>
          <p:nvPr/>
        </p:nvPicPr>
        <p:blipFill>
          <a:blip r:embed="rId6">
            <a:alphaModFix/>
          </a:blip>
          <a:stretch>
            <a:fillRect/>
          </a:stretch>
        </p:blipFill>
        <p:spPr>
          <a:xfrm>
            <a:off x="6336025" y="2819750"/>
            <a:ext cx="2613075" cy="1907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2691"/>
    </mc:Choice>
    <mc:Fallback xmlns="">
      <p:transition spd="slow" advTm="2226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555600"/>
            <a:ext cx="85161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Q4: Champion Analysis </a:t>
            </a:r>
            <a:endParaRPr/>
          </a:p>
        </p:txBody>
      </p:sp>
      <p:sp>
        <p:nvSpPr>
          <p:cNvPr id="134" name="Google Shape;134;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romanUcPeriod"/>
            </a:pPr>
            <a:r>
              <a:rPr lang="en"/>
              <a:t>2015</a:t>
            </a:r>
            <a:endParaRPr/>
          </a:p>
          <a:p>
            <a:pPr marL="914400" lvl="1" indent="-304800" algn="l" rtl="0">
              <a:spcBef>
                <a:spcPts val="0"/>
              </a:spcBef>
              <a:spcAft>
                <a:spcPts val="0"/>
              </a:spcAft>
              <a:buSzPts val="1200"/>
              <a:buAutoNum type="alphaUcPeriod"/>
            </a:pPr>
            <a:r>
              <a:rPr lang="en"/>
              <a:t>Ashton Cox</a:t>
            </a:r>
            <a:endParaRPr/>
          </a:p>
          <a:p>
            <a:pPr marL="1371600" lvl="2" indent="-304800" algn="l" rtl="0">
              <a:spcBef>
                <a:spcPts val="0"/>
              </a:spcBef>
              <a:spcAft>
                <a:spcPts val="0"/>
              </a:spcAft>
              <a:buSzPts val="1200"/>
              <a:buAutoNum type="arabicPeriod"/>
            </a:pPr>
            <a:r>
              <a:rPr lang="en"/>
              <a:t>Strategy: Perish Trap, an auto-defeat move that activates after 3 turns</a:t>
            </a:r>
            <a:endParaRPr/>
          </a:p>
          <a:p>
            <a:pPr marL="914400" lvl="1" indent="-304800" algn="l" rtl="0">
              <a:spcBef>
                <a:spcPts val="0"/>
              </a:spcBef>
              <a:spcAft>
                <a:spcPts val="0"/>
              </a:spcAft>
              <a:buSzPts val="1200"/>
              <a:buAutoNum type="alphaUcPeriod"/>
            </a:pPr>
            <a:r>
              <a:rPr lang="en"/>
              <a:t>Wolfe Glick</a:t>
            </a:r>
            <a:endParaRPr/>
          </a:p>
          <a:p>
            <a:pPr marL="1371600" lvl="2" indent="-304800" algn="l" rtl="0">
              <a:spcBef>
                <a:spcPts val="0"/>
              </a:spcBef>
              <a:spcAft>
                <a:spcPts val="0"/>
              </a:spcAft>
              <a:buSzPts val="1200"/>
              <a:buAutoNum type="arabicPeriod"/>
            </a:pPr>
            <a:r>
              <a:rPr lang="en"/>
              <a:t>Generalized Team for anything</a:t>
            </a:r>
            <a:endParaRPr/>
          </a:p>
        </p:txBody>
      </p:sp>
      <p:pic>
        <p:nvPicPr>
          <p:cNvPr id="135" name="Google Shape;135;p20"/>
          <p:cNvPicPr preferRelativeResize="0"/>
          <p:nvPr/>
        </p:nvPicPr>
        <p:blipFill>
          <a:blip r:embed="rId3">
            <a:alphaModFix/>
          </a:blip>
          <a:stretch>
            <a:fillRect/>
          </a:stretch>
        </p:blipFill>
        <p:spPr>
          <a:xfrm>
            <a:off x="2950650" y="-125"/>
            <a:ext cx="2047750" cy="1819675"/>
          </a:xfrm>
          <a:prstGeom prst="rect">
            <a:avLst/>
          </a:prstGeom>
          <a:noFill/>
          <a:ln>
            <a:noFill/>
          </a:ln>
        </p:spPr>
      </p:pic>
      <p:pic>
        <p:nvPicPr>
          <p:cNvPr id="136" name="Google Shape;136;p20"/>
          <p:cNvPicPr preferRelativeResize="0"/>
          <p:nvPr/>
        </p:nvPicPr>
        <p:blipFill>
          <a:blip r:embed="rId4">
            <a:alphaModFix/>
          </a:blip>
          <a:stretch>
            <a:fillRect/>
          </a:stretch>
        </p:blipFill>
        <p:spPr>
          <a:xfrm>
            <a:off x="5086213" y="616175"/>
            <a:ext cx="2081775" cy="1812525"/>
          </a:xfrm>
          <a:prstGeom prst="rect">
            <a:avLst/>
          </a:prstGeom>
          <a:noFill/>
          <a:ln>
            <a:noFill/>
          </a:ln>
        </p:spPr>
      </p:pic>
      <p:pic>
        <p:nvPicPr>
          <p:cNvPr id="137" name="Google Shape;137;p20"/>
          <p:cNvPicPr preferRelativeResize="0"/>
          <p:nvPr/>
        </p:nvPicPr>
        <p:blipFill>
          <a:blip r:embed="rId5">
            <a:alphaModFix/>
          </a:blip>
          <a:stretch>
            <a:fillRect/>
          </a:stretch>
        </p:blipFill>
        <p:spPr>
          <a:xfrm>
            <a:off x="7184975" y="-125"/>
            <a:ext cx="1905700" cy="1819675"/>
          </a:xfrm>
          <a:prstGeom prst="rect">
            <a:avLst/>
          </a:prstGeom>
          <a:noFill/>
          <a:ln>
            <a:noFill/>
          </a:ln>
        </p:spPr>
      </p:pic>
      <p:pic>
        <p:nvPicPr>
          <p:cNvPr id="138" name="Google Shape;138;p20"/>
          <p:cNvPicPr preferRelativeResize="0"/>
          <p:nvPr/>
        </p:nvPicPr>
        <p:blipFill>
          <a:blip r:embed="rId6">
            <a:alphaModFix/>
          </a:blip>
          <a:stretch>
            <a:fillRect/>
          </a:stretch>
        </p:blipFill>
        <p:spPr>
          <a:xfrm>
            <a:off x="7158313" y="3256113"/>
            <a:ext cx="1959025" cy="1859975"/>
          </a:xfrm>
          <a:prstGeom prst="rect">
            <a:avLst/>
          </a:prstGeom>
          <a:noFill/>
          <a:ln>
            <a:noFill/>
          </a:ln>
        </p:spPr>
      </p:pic>
      <p:pic>
        <p:nvPicPr>
          <p:cNvPr id="139" name="Google Shape;139;p20"/>
          <p:cNvPicPr preferRelativeResize="0"/>
          <p:nvPr/>
        </p:nvPicPr>
        <p:blipFill>
          <a:blip r:embed="rId7">
            <a:alphaModFix/>
          </a:blip>
          <a:stretch>
            <a:fillRect/>
          </a:stretch>
        </p:blipFill>
        <p:spPr>
          <a:xfrm>
            <a:off x="5086225" y="2720800"/>
            <a:ext cx="2047750" cy="1914800"/>
          </a:xfrm>
          <a:prstGeom prst="rect">
            <a:avLst/>
          </a:prstGeom>
          <a:noFill/>
          <a:ln>
            <a:noFill/>
          </a:ln>
        </p:spPr>
      </p:pic>
      <p:pic>
        <p:nvPicPr>
          <p:cNvPr id="140" name="Google Shape;140;p20"/>
          <p:cNvPicPr preferRelativeResize="0"/>
          <p:nvPr/>
        </p:nvPicPr>
        <p:blipFill>
          <a:blip r:embed="rId8">
            <a:alphaModFix/>
          </a:blip>
          <a:stretch>
            <a:fillRect/>
          </a:stretch>
        </p:blipFill>
        <p:spPr>
          <a:xfrm>
            <a:off x="2950650" y="3155871"/>
            <a:ext cx="2145225" cy="197087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22505"/>
    </mc:Choice>
    <mc:Fallback xmlns="">
      <p:transition spd="slow" advTm="2225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Champ Analysis Part II</a:t>
            </a:r>
            <a:endParaRPr/>
          </a:p>
        </p:txBody>
      </p:sp>
      <p:sp>
        <p:nvSpPr>
          <p:cNvPr id="146" name="Google Shape;146;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romanUcPeriod"/>
            </a:pPr>
            <a:r>
              <a:rPr lang="en"/>
              <a:t>2014</a:t>
            </a:r>
            <a:endParaRPr/>
          </a:p>
          <a:p>
            <a:pPr marL="914400" lvl="1" indent="-304800" algn="l" rtl="0">
              <a:spcBef>
                <a:spcPts val="0"/>
              </a:spcBef>
              <a:spcAft>
                <a:spcPts val="0"/>
              </a:spcAft>
              <a:buSzPts val="1200"/>
              <a:buAutoNum type="alphaUcPeriod"/>
            </a:pPr>
            <a:r>
              <a:rPr lang="en"/>
              <a:t>Se Jun Park  </a:t>
            </a:r>
            <a:endParaRPr/>
          </a:p>
          <a:p>
            <a:pPr marL="1371600" lvl="2" indent="-304800" algn="l" rtl="0">
              <a:spcBef>
                <a:spcPts val="0"/>
              </a:spcBef>
              <a:spcAft>
                <a:spcPts val="0"/>
              </a:spcAft>
              <a:buSzPts val="1200"/>
              <a:buAutoNum type="arabicPeriod"/>
            </a:pPr>
            <a:r>
              <a:rPr lang="en"/>
              <a:t>Out Paced Jeudy through Speed and high Attack stat</a:t>
            </a:r>
            <a:endParaRPr/>
          </a:p>
          <a:p>
            <a:pPr marL="914400" lvl="1" indent="-304800" algn="l" rtl="0">
              <a:spcBef>
                <a:spcPts val="0"/>
              </a:spcBef>
              <a:spcAft>
                <a:spcPts val="0"/>
              </a:spcAft>
              <a:buSzPts val="1200"/>
              <a:buAutoNum type="alphaUcPeriod"/>
            </a:pPr>
            <a:r>
              <a:rPr lang="en"/>
              <a:t>Jeudy Azzarelli </a:t>
            </a:r>
            <a:endParaRPr/>
          </a:p>
          <a:p>
            <a:pPr marL="1371600" lvl="2" indent="-304800" algn="l" rtl="0">
              <a:spcBef>
                <a:spcPts val="0"/>
              </a:spcBef>
              <a:spcAft>
                <a:spcPts val="0"/>
              </a:spcAft>
              <a:buSzPts val="1200"/>
              <a:buAutoNum type="arabicPeriod"/>
            </a:pPr>
            <a:r>
              <a:rPr lang="en"/>
              <a:t>Dragon Type Heavy, led to the team being skewed towards a Type Disadvantage</a:t>
            </a:r>
            <a:endParaRPr/>
          </a:p>
        </p:txBody>
      </p:sp>
      <p:pic>
        <p:nvPicPr>
          <p:cNvPr id="147" name="Google Shape;147;p21"/>
          <p:cNvPicPr preferRelativeResize="0"/>
          <p:nvPr/>
        </p:nvPicPr>
        <p:blipFill>
          <a:blip r:embed="rId3">
            <a:alphaModFix/>
          </a:blip>
          <a:stretch>
            <a:fillRect/>
          </a:stretch>
        </p:blipFill>
        <p:spPr>
          <a:xfrm>
            <a:off x="2899550" y="508788"/>
            <a:ext cx="1891000" cy="1976950"/>
          </a:xfrm>
          <a:prstGeom prst="rect">
            <a:avLst/>
          </a:prstGeom>
          <a:noFill/>
          <a:ln>
            <a:noFill/>
          </a:ln>
        </p:spPr>
      </p:pic>
      <p:pic>
        <p:nvPicPr>
          <p:cNvPr id="148" name="Google Shape;148;p21"/>
          <p:cNvPicPr preferRelativeResize="0"/>
          <p:nvPr/>
        </p:nvPicPr>
        <p:blipFill>
          <a:blip r:embed="rId4">
            <a:alphaModFix/>
          </a:blip>
          <a:stretch>
            <a:fillRect/>
          </a:stretch>
        </p:blipFill>
        <p:spPr>
          <a:xfrm>
            <a:off x="7119425" y="473350"/>
            <a:ext cx="2015650" cy="2047822"/>
          </a:xfrm>
          <a:prstGeom prst="rect">
            <a:avLst/>
          </a:prstGeom>
          <a:noFill/>
          <a:ln>
            <a:noFill/>
          </a:ln>
        </p:spPr>
      </p:pic>
      <p:pic>
        <p:nvPicPr>
          <p:cNvPr id="149" name="Google Shape;149;p21"/>
          <p:cNvPicPr preferRelativeResize="0"/>
          <p:nvPr/>
        </p:nvPicPr>
        <p:blipFill>
          <a:blip r:embed="rId5">
            <a:alphaModFix/>
          </a:blip>
          <a:stretch>
            <a:fillRect/>
          </a:stretch>
        </p:blipFill>
        <p:spPr>
          <a:xfrm>
            <a:off x="2964042" y="2521163"/>
            <a:ext cx="1958805" cy="2047825"/>
          </a:xfrm>
          <a:prstGeom prst="rect">
            <a:avLst/>
          </a:prstGeom>
          <a:noFill/>
          <a:ln>
            <a:noFill/>
          </a:ln>
        </p:spPr>
      </p:pic>
      <p:pic>
        <p:nvPicPr>
          <p:cNvPr id="150" name="Google Shape;150;p21"/>
          <p:cNvPicPr preferRelativeResize="0"/>
          <p:nvPr/>
        </p:nvPicPr>
        <p:blipFill>
          <a:blip r:embed="rId6">
            <a:alphaModFix/>
          </a:blip>
          <a:stretch>
            <a:fillRect/>
          </a:stretch>
        </p:blipFill>
        <p:spPr>
          <a:xfrm>
            <a:off x="7082400" y="2592050"/>
            <a:ext cx="2015650" cy="1976950"/>
          </a:xfrm>
          <a:prstGeom prst="rect">
            <a:avLst/>
          </a:prstGeom>
          <a:noFill/>
          <a:ln>
            <a:noFill/>
          </a:ln>
        </p:spPr>
      </p:pic>
      <p:pic>
        <p:nvPicPr>
          <p:cNvPr id="151" name="Google Shape;151;p21"/>
          <p:cNvPicPr preferRelativeResize="0"/>
          <p:nvPr/>
        </p:nvPicPr>
        <p:blipFill>
          <a:blip r:embed="rId7">
            <a:alphaModFix/>
          </a:blip>
          <a:stretch>
            <a:fillRect/>
          </a:stretch>
        </p:blipFill>
        <p:spPr>
          <a:xfrm>
            <a:off x="5066750" y="2592050"/>
            <a:ext cx="2015650" cy="1976950"/>
          </a:xfrm>
          <a:prstGeom prst="rect">
            <a:avLst/>
          </a:prstGeom>
          <a:noFill/>
          <a:ln>
            <a:noFill/>
          </a:ln>
        </p:spPr>
      </p:pic>
      <p:pic>
        <p:nvPicPr>
          <p:cNvPr id="152" name="Google Shape;152;p21"/>
          <p:cNvPicPr preferRelativeResize="0"/>
          <p:nvPr/>
        </p:nvPicPr>
        <p:blipFill>
          <a:blip r:embed="rId8">
            <a:alphaModFix/>
          </a:blip>
          <a:stretch>
            <a:fillRect/>
          </a:stretch>
        </p:blipFill>
        <p:spPr>
          <a:xfrm>
            <a:off x="4975200" y="599225"/>
            <a:ext cx="2024075" cy="17961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08084"/>
    </mc:Choice>
    <mc:Fallback xmlns="">
      <p:transition spd="slow" advTm="208084"/>
    </mc:Fallback>
  </mc:AlternateContent>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On-screen Show (16:9)</PresentationFormat>
  <Paragraphs>67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Open Sans</vt:lpstr>
      <vt:lpstr>Arial</vt:lpstr>
      <vt:lpstr>PT Sans Narrow</vt:lpstr>
      <vt:lpstr>Tropic</vt:lpstr>
      <vt:lpstr>Pokemon VGT Stats</vt:lpstr>
      <vt:lpstr>Introduction</vt:lpstr>
      <vt:lpstr>PowerPoint Presentation</vt:lpstr>
      <vt:lpstr>Questions Explored</vt:lpstr>
      <vt:lpstr>Question 1: Cute Electric Mouses</vt:lpstr>
      <vt:lpstr>Q2: Starter Advantage</vt:lpstr>
      <vt:lpstr>Q3: Casual VS Competitive</vt:lpstr>
      <vt:lpstr>Q4: Champion Analysis </vt:lpstr>
      <vt:lpstr>Champ Analysis Part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VGT Stats</dc:title>
  <dc:creator>Alex Perera</dc:creator>
  <cp:lastModifiedBy>Alex Perera</cp:lastModifiedBy>
  <cp:revision>2</cp:revision>
  <dcterms:modified xsi:type="dcterms:W3CDTF">2022-04-29T04:27:45Z</dcterms:modified>
</cp:coreProperties>
</file>