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9" r:id="rId5"/>
    <p:sldId id="270" r:id="rId6"/>
    <p:sldId id="271" r:id="rId7"/>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batunde, Dupe" initials="BD" lastIdx="4" clrIdx="0">
    <p:extLst>
      <p:ext uri="{19B8F6BF-5375-455C-9EA6-DF929625EA0E}">
        <p15:presenceInfo xmlns:p15="http://schemas.microsoft.com/office/powerpoint/2012/main" userId="S-1-5-21-1407069837-2091007605-538272213-324301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91" d="100"/>
          <a:sy n="91" d="100"/>
        </p:scale>
        <p:origin x="208"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1FD6C0B-BA6C-45C1-A5B0-60207002CCC2}" type="datetimeFigureOut">
              <a:rPr lang="en-US" smtClean="0"/>
              <a:t>2/25/21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12E87-42D4-4ABD-9352-64331AA316BB}" type="slidenum">
              <a:rPr lang="en-US" smtClean="0"/>
              <a:t>‹#›</a:t>
            </a:fld>
            <a:endParaRPr lang="en-US"/>
          </a:p>
        </p:txBody>
      </p:sp>
    </p:spTree>
    <p:extLst>
      <p:ext uri="{BB962C8B-B14F-4D97-AF65-F5344CB8AC3E}">
        <p14:creationId xmlns:p14="http://schemas.microsoft.com/office/powerpoint/2010/main" val="93008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FD6C0B-BA6C-45C1-A5B0-60207002CCC2}" type="datetimeFigureOut">
              <a:rPr lang="en-US" smtClean="0"/>
              <a:t>2/25/21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12E87-42D4-4ABD-9352-64331AA316BB}" type="slidenum">
              <a:rPr lang="en-US" smtClean="0"/>
              <a:t>‹#›</a:t>
            </a:fld>
            <a:endParaRPr lang="en-US"/>
          </a:p>
        </p:txBody>
      </p:sp>
    </p:spTree>
    <p:extLst>
      <p:ext uri="{BB962C8B-B14F-4D97-AF65-F5344CB8AC3E}">
        <p14:creationId xmlns:p14="http://schemas.microsoft.com/office/powerpoint/2010/main" val="400067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FD6C0B-BA6C-45C1-A5B0-60207002CCC2}" type="datetimeFigureOut">
              <a:rPr lang="en-US" smtClean="0"/>
              <a:t>2/25/21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12E87-42D4-4ABD-9352-64331AA316BB}" type="slidenum">
              <a:rPr lang="en-US" smtClean="0"/>
              <a:t>‹#›</a:t>
            </a:fld>
            <a:endParaRPr lang="en-US"/>
          </a:p>
        </p:txBody>
      </p:sp>
    </p:spTree>
    <p:extLst>
      <p:ext uri="{BB962C8B-B14F-4D97-AF65-F5344CB8AC3E}">
        <p14:creationId xmlns:p14="http://schemas.microsoft.com/office/powerpoint/2010/main" val="301650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FD6C0B-BA6C-45C1-A5B0-60207002CCC2}" type="datetimeFigureOut">
              <a:rPr lang="en-US" smtClean="0"/>
              <a:t>2/25/21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12E87-42D4-4ABD-9352-64331AA316BB}" type="slidenum">
              <a:rPr lang="en-US" smtClean="0"/>
              <a:t>‹#›</a:t>
            </a:fld>
            <a:endParaRPr lang="en-US"/>
          </a:p>
        </p:txBody>
      </p:sp>
    </p:spTree>
    <p:extLst>
      <p:ext uri="{BB962C8B-B14F-4D97-AF65-F5344CB8AC3E}">
        <p14:creationId xmlns:p14="http://schemas.microsoft.com/office/powerpoint/2010/main" val="230500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FD6C0B-BA6C-45C1-A5B0-60207002CCC2}" type="datetimeFigureOut">
              <a:rPr lang="en-US" smtClean="0"/>
              <a:t>2/25/21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12E87-42D4-4ABD-9352-64331AA316BB}" type="slidenum">
              <a:rPr lang="en-US" smtClean="0"/>
              <a:t>‹#›</a:t>
            </a:fld>
            <a:endParaRPr lang="en-US"/>
          </a:p>
        </p:txBody>
      </p:sp>
    </p:spTree>
    <p:extLst>
      <p:ext uri="{BB962C8B-B14F-4D97-AF65-F5344CB8AC3E}">
        <p14:creationId xmlns:p14="http://schemas.microsoft.com/office/powerpoint/2010/main" val="174721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FD6C0B-BA6C-45C1-A5B0-60207002CCC2}" type="datetimeFigureOut">
              <a:rPr lang="en-US" smtClean="0"/>
              <a:t>2/25/21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12E87-42D4-4ABD-9352-64331AA316BB}" type="slidenum">
              <a:rPr lang="en-US" smtClean="0"/>
              <a:t>‹#›</a:t>
            </a:fld>
            <a:endParaRPr lang="en-US"/>
          </a:p>
        </p:txBody>
      </p:sp>
    </p:spTree>
    <p:extLst>
      <p:ext uri="{BB962C8B-B14F-4D97-AF65-F5344CB8AC3E}">
        <p14:creationId xmlns:p14="http://schemas.microsoft.com/office/powerpoint/2010/main" val="74065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FD6C0B-BA6C-45C1-A5B0-60207002CCC2}" type="datetimeFigureOut">
              <a:rPr lang="en-US" smtClean="0"/>
              <a:t>2/25/21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12E87-42D4-4ABD-9352-64331AA316BB}" type="slidenum">
              <a:rPr lang="en-US" smtClean="0"/>
              <a:t>‹#›</a:t>
            </a:fld>
            <a:endParaRPr lang="en-US"/>
          </a:p>
        </p:txBody>
      </p:sp>
    </p:spTree>
    <p:extLst>
      <p:ext uri="{BB962C8B-B14F-4D97-AF65-F5344CB8AC3E}">
        <p14:creationId xmlns:p14="http://schemas.microsoft.com/office/powerpoint/2010/main" val="371145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FD6C0B-BA6C-45C1-A5B0-60207002CCC2}" type="datetimeFigureOut">
              <a:rPr lang="en-US" smtClean="0"/>
              <a:t>2/25/21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12E87-42D4-4ABD-9352-64331AA316BB}" type="slidenum">
              <a:rPr lang="en-US" smtClean="0"/>
              <a:t>‹#›</a:t>
            </a:fld>
            <a:endParaRPr lang="en-US"/>
          </a:p>
        </p:txBody>
      </p:sp>
    </p:spTree>
    <p:extLst>
      <p:ext uri="{BB962C8B-B14F-4D97-AF65-F5344CB8AC3E}">
        <p14:creationId xmlns:p14="http://schemas.microsoft.com/office/powerpoint/2010/main" val="3653185584"/>
      </p:ext>
    </p:extLst>
  </p:cSld>
  <p:clrMapOvr>
    <a:masterClrMapping/>
  </p:clrMapOvr>
  <p:extLst>
    <p:ext uri="{DCECCB84-F9BA-43D5-87BE-67443E8EF086}">
      <p15:sldGuideLst xmlns:p15="http://schemas.microsoft.com/office/powerpoint/2012/main">
        <p15:guide id="1" pos="528" userDrawn="1">
          <p15:clr>
            <a:srgbClr val="CCCCCC"/>
          </p15:clr>
        </p15:guide>
        <p15:guide id="2" pos="7152" userDrawn="1">
          <p15:clr>
            <a:srgbClr val="CCCCC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FD6C0B-BA6C-45C1-A5B0-60207002CCC2}" type="datetimeFigureOut">
              <a:rPr lang="en-US" smtClean="0"/>
              <a:t>2/25/21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12E87-42D4-4ABD-9352-64331AA316BB}" type="slidenum">
              <a:rPr lang="en-US" smtClean="0"/>
              <a:t>‹#›</a:t>
            </a:fld>
            <a:endParaRPr lang="en-US"/>
          </a:p>
        </p:txBody>
      </p:sp>
    </p:spTree>
    <p:extLst>
      <p:ext uri="{BB962C8B-B14F-4D97-AF65-F5344CB8AC3E}">
        <p14:creationId xmlns:p14="http://schemas.microsoft.com/office/powerpoint/2010/main" val="146276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FD6C0B-BA6C-45C1-A5B0-60207002CCC2}" type="datetimeFigureOut">
              <a:rPr lang="en-US" smtClean="0"/>
              <a:t>2/25/21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12E87-42D4-4ABD-9352-64331AA316BB}" type="slidenum">
              <a:rPr lang="en-US" smtClean="0"/>
              <a:t>‹#›</a:t>
            </a:fld>
            <a:endParaRPr lang="en-US"/>
          </a:p>
        </p:txBody>
      </p:sp>
    </p:spTree>
    <p:extLst>
      <p:ext uri="{BB962C8B-B14F-4D97-AF65-F5344CB8AC3E}">
        <p14:creationId xmlns:p14="http://schemas.microsoft.com/office/powerpoint/2010/main" val="1529161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FD6C0B-BA6C-45C1-A5B0-60207002CCC2}" type="datetimeFigureOut">
              <a:rPr lang="en-US" smtClean="0"/>
              <a:t>2/25/21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12E87-42D4-4ABD-9352-64331AA316BB}" type="slidenum">
              <a:rPr lang="en-US" smtClean="0"/>
              <a:t>‹#›</a:t>
            </a:fld>
            <a:endParaRPr lang="en-US"/>
          </a:p>
        </p:txBody>
      </p:sp>
    </p:spTree>
    <p:extLst>
      <p:ext uri="{BB962C8B-B14F-4D97-AF65-F5344CB8AC3E}">
        <p14:creationId xmlns:p14="http://schemas.microsoft.com/office/powerpoint/2010/main" val="11241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D6C0B-BA6C-45C1-A5B0-60207002CCC2}" type="datetimeFigureOut">
              <a:rPr lang="en-US" smtClean="0"/>
              <a:t>2/25/21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12E87-42D4-4ABD-9352-64331AA316BB}" type="slidenum">
              <a:rPr lang="en-US" smtClean="0"/>
              <a:t>‹#›</a:t>
            </a:fld>
            <a:endParaRPr lang="en-US"/>
          </a:p>
        </p:txBody>
      </p:sp>
    </p:spTree>
    <p:extLst>
      <p:ext uri="{BB962C8B-B14F-4D97-AF65-F5344CB8AC3E}">
        <p14:creationId xmlns:p14="http://schemas.microsoft.com/office/powerpoint/2010/main" val="837040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35" userDrawn="1">
          <p15:clr>
            <a:srgbClr val="F26B43"/>
          </p15:clr>
        </p15:guide>
        <p15:guide id="2" orient="horz" pos="1087" userDrawn="1">
          <p15:clr>
            <a:srgbClr val="F26B43"/>
          </p15:clr>
        </p15:guide>
        <p15:guide id="3" orient="horz" pos="3981" userDrawn="1">
          <p15:clr>
            <a:srgbClr val="F26B43"/>
          </p15:clr>
        </p15:guide>
        <p15:guide id="4" pos="528" userDrawn="1">
          <p15:clr>
            <a:srgbClr val="F26B43"/>
          </p15:clr>
        </p15:guide>
        <p15:guide id="5" pos="7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44303" y="1790299"/>
            <a:ext cx="1857676" cy="1366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Network &amp; Chill</a:t>
            </a:r>
          </a:p>
        </p:txBody>
      </p:sp>
      <p:sp>
        <p:nvSpPr>
          <p:cNvPr id="5" name="Rectangle 4"/>
          <p:cNvSpPr/>
          <p:nvPr/>
        </p:nvSpPr>
        <p:spPr>
          <a:xfrm>
            <a:off x="4397141" y="1790299"/>
            <a:ext cx="1857676" cy="136678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Black Love</a:t>
            </a:r>
          </a:p>
        </p:txBody>
      </p:sp>
      <p:sp>
        <p:nvSpPr>
          <p:cNvPr id="6" name="Rectangle 5"/>
          <p:cNvSpPr/>
          <p:nvPr/>
        </p:nvSpPr>
        <p:spPr>
          <a:xfrm>
            <a:off x="6849979" y="1790298"/>
            <a:ext cx="1857676" cy="1366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It’s a Vibe</a:t>
            </a:r>
          </a:p>
        </p:txBody>
      </p:sp>
      <p:sp>
        <p:nvSpPr>
          <p:cNvPr id="7" name="Rectangle 6"/>
          <p:cNvSpPr/>
          <p:nvPr/>
        </p:nvSpPr>
        <p:spPr>
          <a:xfrm>
            <a:off x="9190521" y="1027906"/>
            <a:ext cx="2595613" cy="565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Dupe’s Comments:</a:t>
            </a:r>
          </a:p>
          <a:p>
            <a:pPr marL="285750" indent="-285750">
              <a:buFont typeface="Arial" panose="020B0604020202020204" pitchFamily="34" charset="0"/>
              <a:buChar char="•"/>
            </a:pPr>
            <a:r>
              <a:rPr lang="en-US" dirty="0"/>
              <a:t>It would be great for each square to have an icon</a:t>
            </a:r>
          </a:p>
          <a:p>
            <a:pPr marL="285750" indent="-285750">
              <a:buFont typeface="Arial" panose="020B0604020202020204" pitchFamily="34" charset="0"/>
              <a:buChar char="•"/>
            </a:pPr>
            <a:r>
              <a:rPr lang="en-US" dirty="0"/>
              <a:t>The Black Social Logo should be at the bottom</a:t>
            </a:r>
          </a:p>
          <a:p>
            <a:pPr marL="285750" indent="-285750">
              <a:buFont typeface="Arial" panose="020B0604020202020204" pitchFamily="34" charset="0"/>
              <a:buChar char="•"/>
            </a:pPr>
            <a:r>
              <a:rPr lang="en-US" dirty="0"/>
              <a:t>From here, it should go, to the profile setup page for whichever feature they click on</a:t>
            </a:r>
          </a:p>
          <a:p>
            <a:pPr marL="285750" indent="-285750">
              <a:buFont typeface="Arial" panose="020B0604020202020204" pitchFamily="34" charset="0"/>
              <a:buChar char="•"/>
            </a:pPr>
            <a:r>
              <a:rPr lang="en-US" dirty="0"/>
              <a:t>The page that appears before this is just the sign-in page  / Create Account.</a:t>
            </a:r>
          </a:p>
          <a:p>
            <a:pPr marL="285750" indent="-285750">
              <a:buFont typeface="Arial" panose="020B0604020202020204" pitchFamily="34" charset="0"/>
              <a:buChar char="•"/>
            </a:pPr>
            <a:r>
              <a:rPr lang="en-US" dirty="0"/>
              <a:t>Keep it simple like Black Love. I like using icons, short and simple statements / language. </a:t>
            </a:r>
            <a:r>
              <a:rPr lang="en-US"/>
              <a:t>Pops of color</a:t>
            </a:r>
            <a:endParaRPr lang="en-US" dirty="0"/>
          </a:p>
        </p:txBody>
      </p:sp>
      <p:sp>
        <p:nvSpPr>
          <p:cNvPr id="8" name="Title 7"/>
          <p:cNvSpPr>
            <a:spLocks noGrp="1"/>
          </p:cNvSpPr>
          <p:nvPr>
            <p:ph type="title"/>
          </p:nvPr>
        </p:nvSpPr>
        <p:spPr/>
        <p:txBody>
          <a:bodyPr/>
          <a:lstStyle/>
          <a:p>
            <a:r>
              <a:rPr lang="en-US" dirty="0"/>
              <a:t>Feature Selection Page</a:t>
            </a:r>
          </a:p>
        </p:txBody>
      </p:sp>
      <p:sp>
        <p:nvSpPr>
          <p:cNvPr id="9" name="Rounded Rectangle 8"/>
          <p:cNvSpPr/>
          <p:nvPr/>
        </p:nvSpPr>
        <p:spPr>
          <a:xfrm>
            <a:off x="2531444" y="4100362"/>
            <a:ext cx="4908884" cy="112615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Each feature requires separate profiles. Profile information will not be used across features and no one will be aware that you are signed up for any other feature on Black Social</a:t>
            </a:r>
          </a:p>
        </p:txBody>
      </p:sp>
      <p:sp>
        <p:nvSpPr>
          <p:cNvPr id="2" name="btfpLayoutConfig" hidden="1"/>
          <p:cNvSpPr txBox="1"/>
          <p:nvPr/>
        </p:nvSpPr>
        <p:spPr>
          <a:xfrm>
            <a:off x="12700" y="12700"/>
            <a:ext cx="8890000" cy="107722"/>
          </a:xfrm>
          <a:prstGeom prst="rect">
            <a:avLst/>
          </a:prstGeom>
          <a:noFill/>
        </p:spPr>
        <p:txBody>
          <a:bodyPr vert="horz" rtlCol="0">
            <a:spAutoFit/>
          </a:bodyPr>
          <a:lstStyle/>
          <a:p>
            <a:r>
              <a:rPr lang="en-US" sz="100">
                <a:solidFill>
                  <a:srgbClr val="FFFFFF">
                    <a:alpha val="0"/>
                  </a:srgbClr>
                </a:solidFill>
              </a:rPr>
              <a:t>overall_1_132517724974673450 columns_1_132517724974673450 </a:t>
            </a:r>
          </a:p>
        </p:txBody>
      </p:sp>
    </p:spTree>
    <p:extLst>
      <p:ext uri="{BB962C8B-B14F-4D97-AF65-F5344CB8AC3E}">
        <p14:creationId xmlns:p14="http://schemas.microsoft.com/office/powerpoint/2010/main" val="207249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It’s a Vibe Sign-Up Page </a:t>
            </a:r>
          </a:p>
        </p:txBody>
      </p:sp>
      <p:sp>
        <p:nvSpPr>
          <p:cNvPr id="9" name="Rectangle 8"/>
          <p:cNvSpPr/>
          <p:nvPr/>
        </p:nvSpPr>
        <p:spPr>
          <a:xfrm>
            <a:off x="739540" y="1522246"/>
            <a:ext cx="8279331" cy="4849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 name="Rectangle 1"/>
          <p:cNvSpPr/>
          <p:nvPr/>
        </p:nvSpPr>
        <p:spPr>
          <a:xfrm>
            <a:off x="3732999" y="2289208"/>
            <a:ext cx="1722923" cy="1106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Photo (optional)</a:t>
            </a:r>
          </a:p>
        </p:txBody>
      </p:sp>
      <p:sp>
        <p:nvSpPr>
          <p:cNvPr id="11" name="Rectangle 10"/>
          <p:cNvSpPr/>
          <p:nvPr/>
        </p:nvSpPr>
        <p:spPr>
          <a:xfrm>
            <a:off x="1374808" y="2289208"/>
            <a:ext cx="1722923" cy="1106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Email</a:t>
            </a:r>
          </a:p>
          <a:p>
            <a:r>
              <a:rPr lang="en-US" sz="1400" dirty="0">
                <a:solidFill>
                  <a:schemeClr val="tx1"/>
                </a:solidFill>
              </a:rPr>
              <a:t>Password</a:t>
            </a:r>
          </a:p>
          <a:p>
            <a:r>
              <a:rPr lang="en-US" sz="1400" dirty="0">
                <a:solidFill>
                  <a:schemeClr val="tx1"/>
                </a:solidFill>
              </a:rPr>
              <a:t>Display Name</a:t>
            </a:r>
          </a:p>
        </p:txBody>
      </p:sp>
      <p:sp>
        <p:nvSpPr>
          <p:cNvPr id="10" name="Rectangle 9"/>
          <p:cNvSpPr/>
          <p:nvPr/>
        </p:nvSpPr>
        <p:spPr>
          <a:xfrm>
            <a:off x="9596387" y="1039528"/>
            <a:ext cx="2117558" cy="565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Dupe’s Comments:</a:t>
            </a:r>
          </a:p>
          <a:p>
            <a:pPr marL="285750" indent="-285750">
              <a:buFont typeface="Arial" panose="020B0604020202020204" pitchFamily="34" charset="0"/>
              <a:buChar char="•"/>
            </a:pPr>
            <a:r>
              <a:rPr lang="en-US" dirty="0"/>
              <a:t>Businesses will need a back-end to be able to add their events and their restaurants</a:t>
            </a:r>
          </a:p>
          <a:p>
            <a:pPr marL="285750" indent="-285750">
              <a:buFont typeface="Arial" panose="020B0604020202020204" pitchFamily="34" charset="0"/>
              <a:buChar char="•"/>
            </a:pPr>
            <a:r>
              <a:rPr lang="en-US" dirty="0"/>
              <a:t>Event Type:</a:t>
            </a:r>
          </a:p>
          <a:p>
            <a:pPr marL="742950" lvl="1" indent="-285750">
              <a:buFont typeface="Arial" panose="020B0604020202020204" pitchFamily="34" charset="0"/>
              <a:buChar char="•"/>
            </a:pPr>
            <a:r>
              <a:rPr lang="en-US" dirty="0"/>
              <a:t>Networking</a:t>
            </a:r>
          </a:p>
          <a:p>
            <a:pPr marL="742950" lvl="1" indent="-285750">
              <a:buFont typeface="Arial" panose="020B0604020202020204" pitchFamily="34" charset="0"/>
              <a:buChar char="•"/>
            </a:pPr>
            <a:r>
              <a:rPr lang="en-US" dirty="0"/>
              <a:t>Party</a:t>
            </a:r>
          </a:p>
          <a:p>
            <a:pPr marL="742950" lvl="1" indent="-285750">
              <a:buFont typeface="Arial" panose="020B0604020202020204" pitchFamily="34" charset="0"/>
              <a:buChar char="•"/>
            </a:pPr>
            <a:r>
              <a:rPr lang="en-US" dirty="0"/>
              <a:t>Happy Hour</a:t>
            </a:r>
          </a:p>
          <a:p>
            <a:pPr marL="742950" lvl="1" indent="-285750">
              <a:buFont typeface="Arial" panose="020B0604020202020204" pitchFamily="34" charset="0"/>
              <a:buChar char="•"/>
            </a:pPr>
            <a:r>
              <a:rPr lang="en-US" dirty="0"/>
              <a:t>Art</a:t>
            </a:r>
          </a:p>
          <a:p>
            <a:pPr marL="742950" lvl="1" indent="-285750">
              <a:buFont typeface="Arial" panose="020B0604020202020204" pitchFamily="34" charset="0"/>
              <a:buChar char="•"/>
            </a:pPr>
            <a:r>
              <a:rPr lang="en-US" dirty="0"/>
              <a:t>Nature / Hiking</a:t>
            </a:r>
          </a:p>
          <a:p>
            <a:pPr marL="742950" lvl="1" indent="-285750">
              <a:buFont typeface="Arial" panose="020B0604020202020204" pitchFamily="34" charset="0"/>
              <a:buChar char="•"/>
            </a:pPr>
            <a:r>
              <a:rPr lang="en-US" dirty="0"/>
              <a:t>Culinary</a:t>
            </a:r>
          </a:p>
          <a:p>
            <a:pPr marL="742950" lvl="1" indent="-285750">
              <a:buFont typeface="Arial" panose="020B0604020202020204" pitchFamily="34" charset="0"/>
              <a:buChar char="•"/>
            </a:pPr>
            <a:r>
              <a:rPr lang="en-US" dirty="0"/>
              <a:t>Active</a:t>
            </a:r>
          </a:p>
          <a:p>
            <a:pPr lvl="1"/>
            <a:endParaRPr lang="en-US" dirty="0"/>
          </a:p>
        </p:txBody>
      </p:sp>
      <p:sp>
        <p:nvSpPr>
          <p:cNvPr id="3" name="btfpLayoutConfig" hidden="1"/>
          <p:cNvSpPr txBox="1"/>
          <p:nvPr/>
        </p:nvSpPr>
        <p:spPr>
          <a:xfrm>
            <a:off x="12700" y="12700"/>
            <a:ext cx="8890000" cy="107722"/>
          </a:xfrm>
          <a:prstGeom prst="rect">
            <a:avLst/>
          </a:prstGeom>
          <a:noFill/>
        </p:spPr>
        <p:txBody>
          <a:bodyPr vert="horz" rtlCol="0">
            <a:spAutoFit/>
          </a:bodyPr>
          <a:lstStyle/>
          <a:p>
            <a:r>
              <a:rPr lang="en-US" sz="100">
                <a:solidFill>
                  <a:srgbClr val="FFFFFF">
                    <a:alpha val="0"/>
                  </a:srgbClr>
                </a:solidFill>
              </a:rPr>
              <a:t>overall_1_132517745006118112 columns_1_132517745006118112 </a:t>
            </a:r>
          </a:p>
        </p:txBody>
      </p:sp>
    </p:spTree>
    <p:extLst>
      <p:ext uri="{BB962C8B-B14F-4D97-AF65-F5344CB8AC3E}">
        <p14:creationId xmlns:p14="http://schemas.microsoft.com/office/powerpoint/2010/main" val="315576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It’s a Vibe Search Page – Front End User</a:t>
            </a:r>
          </a:p>
        </p:txBody>
      </p:sp>
      <p:sp>
        <p:nvSpPr>
          <p:cNvPr id="9" name="Rectangle 8"/>
          <p:cNvSpPr/>
          <p:nvPr/>
        </p:nvSpPr>
        <p:spPr>
          <a:xfrm>
            <a:off x="739540" y="1522246"/>
            <a:ext cx="8279331" cy="4849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1" name="Rectangle 10"/>
          <p:cNvSpPr/>
          <p:nvPr/>
        </p:nvSpPr>
        <p:spPr>
          <a:xfrm>
            <a:off x="1374807" y="1792704"/>
            <a:ext cx="2704824" cy="2099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What are you looking for? Options event or business</a:t>
            </a:r>
          </a:p>
          <a:p>
            <a:r>
              <a:rPr lang="en-US" sz="1400" dirty="0">
                <a:solidFill>
                  <a:schemeClr val="tx1"/>
                </a:solidFill>
              </a:rPr>
              <a:t>Type (options differ based on if they selected event or business)</a:t>
            </a:r>
          </a:p>
          <a:p>
            <a:r>
              <a:rPr lang="en-US" sz="1400" dirty="0">
                <a:solidFill>
                  <a:schemeClr val="tx1"/>
                </a:solidFill>
              </a:rPr>
              <a:t>Date</a:t>
            </a:r>
          </a:p>
          <a:p>
            <a:r>
              <a:rPr lang="en-US" sz="1400" dirty="0">
                <a:solidFill>
                  <a:schemeClr val="tx1"/>
                </a:solidFill>
              </a:rPr>
              <a:t>Time</a:t>
            </a:r>
          </a:p>
          <a:p>
            <a:r>
              <a:rPr lang="en-US" sz="1400" dirty="0">
                <a:solidFill>
                  <a:schemeClr val="tx1"/>
                </a:solidFill>
              </a:rPr>
              <a:t>Price Range</a:t>
            </a:r>
          </a:p>
          <a:p>
            <a:r>
              <a:rPr lang="en-US" sz="1400" dirty="0">
                <a:solidFill>
                  <a:schemeClr val="tx1"/>
                </a:solidFill>
              </a:rPr>
              <a:t>Location</a:t>
            </a:r>
          </a:p>
          <a:p>
            <a:endParaRPr lang="en-US" sz="1400" dirty="0">
              <a:solidFill>
                <a:schemeClr val="tx1"/>
              </a:solidFill>
            </a:endParaRPr>
          </a:p>
        </p:txBody>
      </p:sp>
      <p:sp>
        <p:nvSpPr>
          <p:cNvPr id="3" name="btfpLayoutConfig" hidden="1"/>
          <p:cNvSpPr txBox="1"/>
          <p:nvPr/>
        </p:nvSpPr>
        <p:spPr>
          <a:xfrm>
            <a:off x="12700" y="12700"/>
            <a:ext cx="8890000" cy="107722"/>
          </a:xfrm>
          <a:prstGeom prst="rect">
            <a:avLst/>
          </a:prstGeom>
          <a:noFill/>
        </p:spPr>
        <p:txBody>
          <a:bodyPr vert="horz" rtlCol="0">
            <a:spAutoFit/>
          </a:bodyPr>
          <a:lstStyle/>
          <a:p>
            <a:r>
              <a:rPr lang="en-US" sz="100">
                <a:solidFill>
                  <a:srgbClr val="FFFFFF">
                    <a:alpha val="0"/>
                  </a:srgbClr>
                </a:solidFill>
              </a:rPr>
              <a:t>overall_1_132517745020877188 columns_1_132517745020877188 </a:t>
            </a:r>
          </a:p>
        </p:txBody>
      </p:sp>
      <p:pic>
        <p:nvPicPr>
          <p:cNvPr id="6" name="Graphic 5" descr="Add with solid fill">
            <a:extLst>
              <a:ext uri="{FF2B5EF4-FFF2-40B4-BE49-F238E27FC236}">
                <a16:creationId xmlns:a16="http://schemas.microsoft.com/office/drawing/2014/main" id="{BAC8C24F-4F4C-3B47-BCE1-8CA102A265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5907" y="1738691"/>
            <a:ext cx="914400" cy="914400"/>
          </a:xfrm>
          <a:prstGeom prst="rect">
            <a:avLst/>
          </a:prstGeom>
        </p:spPr>
      </p:pic>
      <p:sp>
        <p:nvSpPr>
          <p:cNvPr id="7" name="TextBox 6">
            <a:extLst>
              <a:ext uri="{FF2B5EF4-FFF2-40B4-BE49-F238E27FC236}">
                <a16:creationId xmlns:a16="http://schemas.microsoft.com/office/drawing/2014/main" id="{43B10688-49C9-2F4A-BE3E-7F010BDED658}"/>
              </a:ext>
            </a:extLst>
          </p:cNvPr>
          <p:cNvSpPr txBox="1"/>
          <p:nvPr/>
        </p:nvSpPr>
        <p:spPr>
          <a:xfrm>
            <a:off x="7005711" y="2842661"/>
            <a:ext cx="1722923" cy="646331"/>
          </a:xfrm>
          <a:prstGeom prst="rect">
            <a:avLst/>
          </a:prstGeom>
          <a:noFill/>
        </p:spPr>
        <p:txBody>
          <a:bodyPr wrap="square" rtlCol="0">
            <a:spAutoFit/>
          </a:bodyPr>
          <a:lstStyle/>
          <a:p>
            <a:r>
              <a:rPr lang="en-US" dirty="0"/>
              <a:t>Create Event / Business</a:t>
            </a:r>
          </a:p>
        </p:txBody>
      </p:sp>
      <p:sp>
        <p:nvSpPr>
          <p:cNvPr id="14" name="Rectangle 13">
            <a:extLst>
              <a:ext uri="{FF2B5EF4-FFF2-40B4-BE49-F238E27FC236}">
                <a16:creationId xmlns:a16="http://schemas.microsoft.com/office/drawing/2014/main" id="{3CDDA963-61F1-5142-A44C-451C966DF181}"/>
              </a:ext>
            </a:extLst>
          </p:cNvPr>
          <p:cNvSpPr/>
          <p:nvPr/>
        </p:nvSpPr>
        <p:spPr>
          <a:xfrm>
            <a:off x="1369687" y="3969107"/>
            <a:ext cx="5419887" cy="5047536"/>
          </a:xfrm>
          <a:prstGeom prst="rect">
            <a:avLst/>
          </a:prstGeom>
        </p:spPr>
        <p:txBody>
          <a:bodyPr wrap="square" numCol="2">
            <a:spAutoFit/>
          </a:bodyPr>
          <a:lstStyle/>
          <a:p>
            <a:r>
              <a:rPr lang="en-US" sz="1400" dirty="0"/>
              <a:t>Event Type Options:</a:t>
            </a:r>
          </a:p>
          <a:p>
            <a:pPr marL="742950" lvl="1" indent="-285750">
              <a:buFont typeface="Arial" panose="020B0604020202020204" pitchFamily="34" charset="0"/>
              <a:buChar char="•"/>
            </a:pPr>
            <a:r>
              <a:rPr lang="en-US" sz="1400" dirty="0"/>
              <a:t>Networking</a:t>
            </a:r>
          </a:p>
          <a:p>
            <a:pPr marL="742950" lvl="1" indent="-285750">
              <a:buFont typeface="Arial" panose="020B0604020202020204" pitchFamily="34" charset="0"/>
              <a:buChar char="•"/>
            </a:pPr>
            <a:r>
              <a:rPr lang="en-US" sz="1400" dirty="0"/>
              <a:t>Party</a:t>
            </a:r>
          </a:p>
          <a:p>
            <a:pPr marL="742950" lvl="1" indent="-285750">
              <a:buFont typeface="Arial" panose="020B0604020202020204" pitchFamily="34" charset="0"/>
              <a:buChar char="•"/>
            </a:pPr>
            <a:r>
              <a:rPr lang="en-US" sz="1400" dirty="0"/>
              <a:t>Happy Hour</a:t>
            </a:r>
          </a:p>
          <a:p>
            <a:pPr marL="742950" lvl="1" indent="-285750">
              <a:buFont typeface="Arial" panose="020B0604020202020204" pitchFamily="34" charset="0"/>
              <a:buChar char="•"/>
            </a:pPr>
            <a:r>
              <a:rPr lang="en-US" sz="1400" dirty="0"/>
              <a:t>Art</a:t>
            </a:r>
          </a:p>
          <a:p>
            <a:pPr marL="742950" lvl="1" indent="-285750">
              <a:buFont typeface="Arial" panose="020B0604020202020204" pitchFamily="34" charset="0"/>
              <a:buChar char="•"/>
            </a:pPr>
            <a:r>
              <a:rPr lang="en-US" sz="1400" dirty="0"/>
              <a:t>Nature / Hiking</a:t>
            </a:r>
          </a:p>
          <a:p>
            <a:pPr marL="742950" lvl="1" indent="-285750">
              <a:buFont typeface="Arial" panose="020B0604020202020204" pitchFamily="34" charset="0"/>
              <a:buChar char="•"/>
            </a:pPr>
            <a:r>
              <a:rPr lang="en-US" sz="1400" dirty="0"/>
              <a:t>Culinary</a:t>
            </a:r>
          </a:p>
          <a:p>
            <a:pPr marL="742950" lvl="1" indent="-285750">
              <a:buFont typeface="Arial" panose="020B0604020202020204" pitchFamily="34" charset="0"/>
              <a:buChar char="•"/>
            </a:pPr>
            <a:r>
              <a:rPr lang="en-US" sz="1400" dirty="0"/>
              <a:t>Active</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Business Options:</a:t>
            </a:r>
          </a:p>
          <a:p>
            <a:pPr marL="742950" lvl="1" indent="-285750">
              <a:buFont typeface="Arial" panose="020B0604020202020204" pitchFamily="34" charset="0"/>
              <a:buChar char="•"/>
            </a:pPr>
            <a:r>
              <a:rPr lang="en-US" sz="1400" dirty="0"/>
              <a:t>Restaurant</a:t>
            </a:r>
          </a:p>
          <a:p>
            <a:pPr marL="742950" lvl="1" indent="-285750">
              <a:buFont typeface="Arial" panose="020B0604020202020204" pitchFamily="34" charset="0"/>
              <a:buChar char="•"/>
            </a:pPr>
            <a:r>
              <a:rPr lang="en-US" sz="1400" dirty="0"/>
              <a:t>Clothing </a:t>
            </a:r>
          </a:p>
          <a:p>
            <a:pPr marL="742950" lvl="1" indent="-285750">
              <a:buFont typeface="Arial" panose="020B0604020202020204" pitchFamily="34" charset="0"/>
              <a:buChar char="•"/>
            </a:pPr>
            <a:r>
              <a:rPr lang="en-US" sz="1400" dirty="0"/>
              <a:t>Specialty</a:t>
            </a:r>
          </a:p>
          <a:p>
            <a:pPr marL="742950" lvl="1" indent="-285750">
              <a:buFont typeface="Arial" panose="020B0604020202020204" pitchFamily="34" charset="0"/>
              <a:buChar char="•"/>
            </a:pPr>
            <a:r>
              <a:rPr lang="en-US" sz="1400" dirty="0"/>
              <a:t>Merchandise</a:t>
            </a:r>
          </a:p>
          <a:p>
            <a:pPr marL="742950" lvl="1" indent="-285750">
              <a:buFont typeface="Arial" panose="020B0604020202020204" pitchFamily="34" charset="0"/>
              <a:buChar char="•"/>
            </a:pPr>
            <a:r>
              <a:rPr lang="en-US" sz="1400" dirty="0"/>
              <a:t>Health</a:t>
            </a:r>
          </a:p>
          <a:p>
            <a:pPr marL="742950" lvl="1" indent="-285750">
              <a:buFont typeface="Arial" panose="020B0604020202020204" pitchFamily="34" charset="0"/>
              <a:buChar char="•"/>
            </a:pPr>
            <a:r>
              <a:rPr lang="en-US" sz="1400" dirty="0"/>
              <a:t>Trainer</a:t>
            </a:r>
          </a:p>
          <a:p>
            <a:pPr marL="742950" lvl="1" indent="-285750">
              <a:buFont typeface="Arial" panose="020B0604020202020204" pitchFamily="34" charset="0"/>
              <a:buChar char="•"/>
            </a:pPr>
            <a:r>
              <a:rPr lang="en-US" sz="1400" dirty="0"/>
              <a:t>Consultative Services</a:t>
            </a:r>
          </a:p>
          <a:p>
            <a:pPr marL="742950" lvl="1" indent="-285750">
              <a:buFont typeface="Arial" panose="020B0604020202020204" pitchFamily="34" charset="0"/>
              <a:buChar char="•"/>
            </a:pPr>
            <a:r>
              <a:rPr lang="en-US" sz="1400" dirty="0"/>
              <a:t>Computer / Technology</a:t>
            </a:r>
          </a:p>
          <a:p>
            <a:pPr marL="742950" lvl="1" indent="-285750">
              <a:buFont typeface="Arial" panose="020B0604020202020204" pitchFamily="34" charset="0"/>
              <a:buChar char="•"/>
            </a:pPr>
            <a:r>
              <a:rPr lang="en-US" sz="1400" dirty="0"/>
              <a:t>Photography</a:t>
            </a:r>
          </a:p>
          <a:p>
            <a:pPr marL="742950" lvl="1" indent="-285750">
              <a:buFont typeface="Arial" panose="020B0604020202020204" pitchFamily="34" charset="0"/>
              <a:buChar char="•"/>
            </a:pPr>
            <a:r>
              <a:rPr lang="en-US" sz="1400" dirty="0"/>
              <a:t>Bars / Lounges</a:t>
            </a:r>
          </a:p>
          <a:p>
            <a:pPr marL="742950" lvl="1" indent="-285750">
              <a:buFont typeface="Arial" panose="020B0604020202020204" pitchFamily="34" charset="0"/>
              <a:buChar char="•"/>
            </a:pPr>
            <a:endParaRPr lang="en-US" sz="1400" dirty="0"/>
          </a:p>
          <a:p>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63187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39540" y="1522246"/>
            <a:ext cx="8279331" cy="4849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3" name="Rectangle 2"/>
          <p:cNvSpPr/>
          <p:nvPr/>
        </p:nvSpPr>
        <p:spPr>
          <a:xfrm>
            <a:off x="2897204" y="1905802"/>
            <a:ext cx="1482291" cy="4716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Events</a:t>
            </a:r>
          </a:p>
        </p:txBody>
      </p:sp>
      <p:sp>
        <p:nvSpPr>
          <p:cNvPr id="10" name="Rectangle 9"/>
          <p:cNvSpPr/>
          <p:nvPr/>
        </p:nvSpPr>
        <p:spPr>
          <a:xfrm>
            <a:off x="4475746" y="1905802"/>
            <a:ext cx="1790300" cy="471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Black Owned Business</a:t>
            </a:r>
          </a:p>
        </p:txBody>
      </p:sp>
      <p:sp>
        <p:nvSpPr>
          <p:cNvPr id="12" name="Title 7"/>
          <p:cNvSpPr>
            <a:spLocks noGrp="1"/>
          </p:cNvSpPr>
          <p:nvPr>
            <p:ph type="title"/>
          </p:nvPr>
        </p:nvSpPr>
        <p:spPr>
          <a:xfrm>
            <a:off x="838200" y="365125"/>
            <a:ext cx="10515600" cy="1325563"/>
          </a:xfrm>
        </p:spPr>
        <p:txBody>
          <a:bodyPr/>
          <a:lstStyle/>
          <a:p>
            <a:r>
              <a:rPr lang="en-US" dirty="0"/>
              <a:t>It’s a Vibe Search Results – Front End User</a:t>
            </a:r>
          </a:p>
        </p:txBody>
      </p:sp>
      <p:sp>
        <p:nvSpPr>
          <p:cNvPr id="13" name="Rectangle 12"/>
          <p:cNvSpPr/>
          <p:nvPr/>
        </p:nvSpPr>
        <p:spPr>
          <a:xfrm>
            <a:off x="3763477" y="2847810"/>
            <a:ext cx="4184984" cy="1262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Event Name</a:t>
            </a:r>
          </a:p>
          <a:p>
            <a:pPr marL="285750" indent="-285750">
              <a:buFont typeface="Arial" panose="020B0604020202020204" pitchFamily="34" charset="0"/>
              <a:buChar char="•"/>
            </a:pPr>
            <a:r>
              <a:rPr lang="en-US" dirty="0">
                <a:solidFill>
                  <a:schemeClr val="tx1"/>
                </a:solidFill>
              </a:rPr>
              <a:t>Short Description</a:t>
            </a:r>
          </a:p>
          <a:p>
            <a:pPr marL="285750" indent="-285750">
              <a:buFont typeface="Arial" panose="020B0604020202020204" pitchFamily="34" charset="0"/>
              <a:buChar char="•"/>
            </a:pPr>
            <a:r>
              <a:rPr lang="en-US" dirty="0">
                <a:solidFill>
                  <a:schemeClr val="tx1"/>
                </a:solidFill>
              </a:rPr>
              <a:t>Date</a:t>
            </a:r>
          </a:p>
          <a:p>
            <a:pPr marL="285750" indent="-285750">
              <a:buFont typeface="Arial" panose="020B0604020202020204" pitchFamily="34" charset="0"/>
              <a:buChar char="•"/>
            </a:pPr>
            <a:r>
              <a:rPr lang="en-US" dirty="0">
                <a:solidFill>
                  <a:schemeClr val="tx1"/>
                </a:solidFill>
              </a:rPr>
              <a:t>Price</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
        <p:nvSpPr>
          <p:cNvPr id="7" name="Rectangle 6"/>
          <p:cNvSpPr/>
          <p:nvPr/>
        </p:nvSpPr>
        <p:spPr>
          <a:xfrm>
            <a:off x="999422" y="2847809"/>
            <a:ext cx="2484923" cy="12621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Flyer Photo</a:t>
            </a:r>
          </a:p>
          <a:p>
            <a:pPr marL="285750" indent="-285750">
              <a:buFont typeface="Arial" panose="020B0604020202020204" pitchFamily="34" charset="0"/>
              <a:buChar char="•"/>
            </a:pPr>
            <a:endParaRPr lang="en-US" dirty="0">
              <a:solidFill>
                <a:schemeClr val="tx1"/>
              </a:solidFill>
            </a:endParaRPr>
          </a:p>
        </p:txBody>
      </p:sp>
      <p:sp>
        <p:nvSpPr>
          <p:cNvPr id="8" name="Rectangle 7"/>
          <p:cNvSpPr/>
          <p:nvPr/>
        </p:nvSpPr>
        <p:spPr>
          <a:xfrm>
            <a:off x="6641432" y="3261285"/>
            <a:ext cx="1145406" cy="288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a:t>
            </a:r>
          </a:p>
        </p:txBody>
      </p:sp>
      <p:sp>
        <p:nvSpPr>
          <p:cNvPr id="14" name="Rectangle 13"/>
          <p:cNvSpPr/>
          <p:nvPr/>
        </p:nvSpPr>
        <p:spPr>
          <a:xfrm>
            <a:off x="3763477" y="4415124"/>
            <a:ext cx="4184984" cy="1262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Event Name</a:t>
            </a:r>
          </a:p>
          <a:p>
            <a:pPr marL="285750" indent="-285750">
              <a:buFont typeface="Arial" panose="020B0604020202020204" pitchFamily="34" charset="0"/>
              <a:buChar char="•"/>
            </a:pPr>
            <a:r>
              <a:rPr lang="en-US" dirty="0">
                <a:solidFill>
                  <a:schemeClr val="tx1"/>
                </a:solidFill>
              </a:rPr>
              <a:t>Short Description</a:t>
            </a:r>
          </a:p>
          <a:p>
            <a:pPr marL="285750" indent="-285750">
              <a:buFont typeface="Arial" panose="020B0604020202020204" pitchFamily="34" charset="0"/>
              <a:buChar char="•"/>
            </a:pPr>
            <a:r>
              <a:rPr lang="en-US" dirty="0">
                <a:solidFill>
                  <a:schemeClr val="tx1"/>
                </a:solidFill>
              </a:rPr>
              <a:t>Date</a:t>
            </a:r>
          </a:p>
          <a:p>
            <a:pPr marL="285750" indent="-285750">
              <a:buFont typeface="Arial" panose="020B0604020202020204" pitchFamily="34" charset="0"/>
              <a:buChar char="•"/>
            </a:pPr>
            <a:r>
              <a:rPr lang="en-US" dirty="0">
                <a:solidFill>
                  <a:schemeClr val="tx1"/>
                </a:solidFill>
              </a:rPr>
              <a:t>Price</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
        <p:nvSpPr>
          <p:cNvPr id="15" name="Rectangle 14"/>
          <p:cNvSpPr/>
          <p:nvPr/>
        </p:nvSpPr>
        <p:spPr>
          <a:xfrm>
            <a:off x="999422" y="4415123"/>
            <a:ext cx="2484923" cy="12621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Flyer Photo</a:t>
            </a:r>
          </a:p>
          <a:p>
            <a:pPr marL="285750" indent="-285750">
              <a:buFont typeface="Arial" panose="020B0604020202020204" pitchFamily="34" charset="0"/>
              <a:buChar char="•"/>
            </a:pPr>
            <a:endParaRPr lang="en-US" dirty="0">
              <a:solidFill>
                <a:schemeClr val="tx1"/>
              </a:solidFill>
            </a:endParaRPr>
          </a:p>
        </p:txBody>
      </p:sp>
      <p:sp>
        <p:nvSpPr>
          <p:cNvPr id="16" name="Rectangle 15"/>
          <p:cNvSpPr/>
          <p:nvPr/>
        </p:nvSpPr>
        <p:spPr>
          <a:xfrm>
            <a:off x="6641432" y="4828599"/>
            <a:ext cx="1145406" cy="288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a:t>
            </a:r>
          </a:p>
        </p:txBody>
      </p:sp>
      <p:pic>
        <p:nvPicPr>
          <p:cNvPr id="4" name="Graphic 3" descr="Share with solid fill">
            <a:extLst>
              <a:ext uri="{FF2B5EF4-FFF2-40B4-BE49-F238E27FC236}">
                <a16:creationId xmlns:a16="http://schemas.microsoft.com/office/drawing/2014/main" id="{6C761D26-645C-F54A-B617-080E3011A2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56935" y="3550044"/>
            <a:ext cx="457200" cy="457200"/>
          </a:xfrm>
          <a:prstGeom prst="rect">
            <a:avLst/>
          </a:prstGeom>
        </p:spPr>
      </p:pic>
      <p:pic>
        <p:nvPicPr>
          <p:cNvPr id="17" name="Graphic 16" descr="Share with solid fill">
            <a:extLst>
              <a:ext uri="{FF2B5EF4-FFF2-40B4-BE49-F238E27FC236}">
                <a16:creationId xmlns:a16="http://schemas.microsoft.com/office/drawing/2014/main" id="{2A6EBF6C-3364-4D47-99AD-C78D75D54F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96547" y="5193894"/>
            <a:ext cx="457200" cy="457200"/>
          </a:xfrm>
          <a:prstGeom prst="rect">
            <a:avLst/>
          </a:prstGeom>
        </p:spPr>
      </p:pic>
    </p:spTree>
    <p:extLst>
      <p:ext uri="{BB962C8B-B14F-4D97-AF65-F5344CB8AC3E}">
        <p14:creationId xmlns:p14="http://schemas.microsoft.com/office/powerpoint/2010/main" val="165035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39540" y="1522246"/>
            <a:ext cx="8279331" cy="4849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3" name="Rectangle 2"/>
          <p:cNvSpPr/>
          <p:nvPr/>
        </p:nvSpPr>
        <p:spPr>
          <a:xfrm>
            <a:off x="2897204" y="1905802"/>
            <a:ext cx="1482291" cy="471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Events</a:t>
            </a:r>
          </a:p>
        </p:txBody>
      </p:sp>
      <p:sp>
        <p:nvSpPr>
          <p:cNvPr id="10" name="Rectangle 9"/>
          <p:cNvSpPr/>
          <p:nvPr/>
        </p:nvSpPr>
        <p:spPr>
          <a:xfrm>
            <a:off x="4475746" y="1905802"/>
            <a:ext cx="1790300" cy="4716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Black Owned Business</a:t>
            </a:r>
          </a:p>
        </p:txBody>
      </p:sp>
      <p:sp>
        <p:nvSpPr>
          <p:cNvPr id="12" name="Title 7"/>
          <p:cNvSpPr>
            <a:spLocks noGrp="1"/>
          </p:cNvSpPr>
          <p:nvPr>
            <p:ph type="title"/>
          </p:nvPr>
        </p:nvSpPr>
        <p:spPr>
          <a:xfrm>
            <a:off x="838200" y="365125"/>
            <a:ext cx="10515600" cy="1325563"/>
          </a:xfrm>
        </p:spPr>
        <p:txBody>
          <a:bodyPr/>
          <a:lstStyle/>
          <a:p>
            <a:r>
              <a:rPr lang="en-US" dirty="0"/>
              <a:t>It’s a Vibe Search Results – Front End User</a:t>
            </a:r>
          </a:p>
        </p:txBody>
      </p:sp>
      <p:sp>
        <p:nvSpPr>
          <p:cNvPr id="13" name="Rectangle 12"/>
          <p:cNvSpPr/>
          <p:nvPr/>
        </p:nvSpPr>
        <p:spPr>
          <a:xfrm>
            <a:off x="1010651" y="2935706"/>
            <a:ext cx="7238199" cy="18191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ctr">
              <a:buFont typeface="Arial" panose="020B0604020202020204" pitchFamily="34" charset="0"/>
              <a:buChar char="•"/>
            </a:pPr>
            <a:r>
              <a:rPr lang="en-US" dirty="0">
                <a:solidFill>
                  <a:schemeClr val="tx1"/>
                </a:solidFill>
              </a:rPr>
              <a:t>Black owned Business Name</a:t>
            </a:r>
          </a:p>
          <a:p>
            <a:pPr marL="285750" indent="-285750">
              <a:buFont typeface="Arial" panose="020B0604020202020204" pitchFamily="34" charset="0"/>
              <a:buChar char="•"/>
            </a:pPr>
            <a:r>
              <a:rPr lang="en-US" dirty="0">
                <a:solidFill>
                  <a:schemeClr val="tx1"/>
                </a:solidFill>
              </a:rPr>
              <a:t>Business Type</a:t>
            </a:r>
          </a:p>
          <a:p>
            <a:pPr marL="285750" indent="-285750">
              <a:buFont typeface="Arial" panose="020B0604020202020204" pitchFamily="34" charset="0"/>
              <a:buChar char="•"/>
            </a:pPr>
            <a:r>
              <a:rPr lang="en-US" dirty="0">
                <a:solidFill>
                  <a:schemeClr val="tx1"/>
                </a:solidFill>
              </a:rPr>
              <a:t>Ratings (allow users to add </a:t>
            </a:r>
          </a:p>
          <a:p>
            <a:r>
              <a:rPr lang="en-US" dirty="0">
                <a:solidFill>
                  <a:schemeClr val="tx1"/>
                </a:solidFill>
              </a:rPr>
              <a:t>rating)</a:t>
            </a:r>
          </a:p>
          <a:p>
            <a:pPr marL="285750" indent="-285750">
              <a:buFont typeface="Arial" panose="020B0604020202020204" pitchFamily="34" charset="0"/>
              <a:buChar char="•"/>
            </a:pPr>
            <a:r>
              <a:rPr lang="en-US" dirty="0">
                <a:solidFill>
                  <a:schemeClr val="tx1"/>
                </a:solidFill>
              </a:rPr>
              <a:t>Price Range</a:t>
            </a:r>
          </a:p>
          <a:p>
            <a:pPr marL="285750" indent="-285750">
              <a:buFont typeface="Arial" panose="020B0604020202020204" pitchFamily="34" charset="0"/>
              <a:buChar char="•"/>
            </a:pPr>
            <a:r>
              <a:rPr lang="en-US" dirty="0">
                <a:solidFill>
                  <a:schemeClr val="tx1"/>
                </a:solidFill>
              </a:rPr>
              <a:t>Location</a:t>
            </a:r>
          </a:p>
          <a:p>
            <a:pPr marL="285750" indent="-285750">
              <a:buFont typeface="Arial" panose="020B0604020202020204" pitchFamily="34" charset="0"/>
              <a:buChar char="•"/>
            </a:pPr>
            <a:endParaRPr lang="en-US" dirty="0">
              <a:solidFill>
                <a:schemeClr val="tx1"/>
              </a:solidFill>
            </a:endParaRPr>
          </a:p>
        </p:txBody>
      </p:sp>
      <p:sp>
        <p:nvSpPr>
          <p:cNvPr id="2" name="Rectangle 1"/>
          <p:cNvSpPr/>
          <p:nvPr/>
        </p:nvSpPr>
        <p:spPr>
          <a:xfrm>
            <a:off x="4138864" y="3291840"/>
            <a:ext cx="2858703" cy="1058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Website Link</a:t>
            </a:r>
          </a:p>
          <a:p>
            <a:pPr marL="285750" indent="-285750">
              <a:buFont typeface="Arial" panose="020B0604020202020204" pitchFamily="34" charset="0"/>
              <a:buChar char="•"/>
            </a:pPr>
            <a:r>
              <a:rPr lang="en-US" dirty="0">
                <a:solidFill>
                  <a:schemeClr val="tx1"/>
                </a:solidFill>
              </a:rPr>
              <a:t>Menu Link</a:t>
            </a:r>
          </a:p>
          <a:p>
            <a:pPr marL="285750" indent="-285750">
              <a:buFont typeface="Arial" panose="020B0604020202020204" pitchFamily="34" charset="0"/>
              <a:buChar char="•"/>
            </a:pPr>
            <a:r>
              <a:rPr lang="en-US" dirty="0">
                <a:solidFill>
                  <a:schemeClr val="tx1"/>
                </a:solidFill>
              </a:rPr>
              <a:t>Contact Info</a:t>
            </a:r>
          </a:p>
          <a:p>
            <a:pPr marL="285750" indent="-285750">
              <a:buFont typeface="Arial" panose="020B0604020202020204" pitchFamily="34" charset="0"/>
              <a:buChar char="•"/>
            </a:pPr>
            <a:r>
              <a:rPr lang="en-US" dirty="0">
                <a:solidFill>
                  <a:schemeClr val="tx1"/>
                </a:solidFill>
              </a:rPr>
              <a:t>Make Reservation</a:t>
            </a:r>
          </a:p>
        </p:txBody>
      </p:sp>
    </p:spTree>
    <p:extLst>
      <p:ext uri="{BB962C8B-B14F-4D97-AF65-F5344CB8AC3E}">
        <p14:creationId xmlns:p14="http://schemas.microsoft.com/office/powerpoint/2010/main" val="374316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39540" y="1522246"/>
            <a:ext cx="8279331" cy="4849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2" name="Title 7"/>
          <p:cNvSpPr>
            <a:spLocks noGrp="1"/>
          </p:cNvSpPr>
          <p:nvPr>
            <p:ph type="title"/>
          </p:nvPr>
        </p:nvSpPr>
        <p:spPr>
          <a:xfrm>
            <a:off x="838200" y="365125"/>
            <a:ext cx="10515600" cy="1325563"/>
          </a:xfrm>
        </p:spPr>
        <p:txBody>
          <a:bodyPr/>
          <a:lstStyle/>
          <a:p>
            <a:r>
              <a:rPr lang="en-US" dirty="0"/>
              <a:t>It’s a Vibe Search Results – Create Event / Business</a:t>
            </a:r>
          </a:p>
        </p:txBody>
      </p:sp>
      <p:sp>
        <p:nvSpPr>
          <p:cNvPr id="4" name="TextBox 3">
            <a:extLst>
              <a:ext uri="{FF2B5EF4-FFF2-40B4-BE49-F238E27FC236}">
                <a16:creationId xmlns:a16="http://schemas.microsoft.com/office/drawing/2014/main" id="{5B53D87C-6566-E445-8A96-F677AFD9DC1B}"/>
              </a:ext>
            </a:extLst>
          </p:cNvPr>
          <p:cNvSpPr txBox="1"/>
          <p:nvPr/>
        </p:nvSpPr>
        <p:spPr>
          <a:xfrm>
            <a:off x="1055077" y="1927274"/>
            <a:ext cx="384048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Is this a business or event? Select Option (business or event)</a:t>
            </a:r>
          </a:p>
          <a:p>
            <a:pPr marL="285750" indent="-285750">
              <a:buFont typeface="Arial" panose="020B0604020202020204" pitchFamily="34" charset="0"/>
              <a:buChar char="•"/>
            </a:pPr>
            <a:r>
              <a:rPr lang="en-US" dirty="0"/>
              <a:t>What type? (Use same dropdown options available on slide 3)</a:t>
            </a:r>
          </a:p>
          <a:p>
            <a:pPr marL="285750" indent="-285750">
              <a:buFont typeface="Arial" panose="020B0604020202020204" pitchFamily="34" charset="0"/>
              <a:buChar char="•"/>
            </a:pPr>
            <a:r>
              <a:rPr lang="en-US" dirty="0"/>
              <a:t>Date (Calendar)</a:t>
            </a:r>
          </a:p>
          <a:p>
            <a:pPr marL="285750" indent="-285750">
              <a:buFont typeface="Arial" panose="020B0604020202020204" pitchFamily="34" charset="0"/>
              <a:buChar char="•"/>
            </a:pPr>
            <a:r>
              <a:rPr lang="en-US" dirty="0"/>
              <a:t>Time (event Only)</a:t>
            </a:r>
          </a:p>
          <a:p>
            <a:pPr marL="285750" indent="-285750">
              <a:buFont typeface="Arial" panose="020B0604020202020204" pitchFamily="34" charset="0"/>
              <a:buChar char="•"/>
            </a:pPr>
            <a:r>
              <a:rPr lang="en-US" dirty="0"/>
              <a:t>Hours of Operation (business only)</a:t>
            </a:r>
          </a:p>
          <a:p>
            <a:pPr marL="285750" indent="-285750">
              <a:buFont typeface="Arial" panose="020B0604020202020204" pitchFamily="34" charset="0"/>
              <a:buChar char="•"/>
            </a:pPr>
            <a:r>
              <a:rPr lang="en-US" dirty="0"/>
              <a:t>Price Range</a:t>
            </a:r>
          </a:p>
          <a:p>
            <a:pPr marL="285750" indent="-285750">
              <a:buFont typeface="Arial" panose="020B0604020202020204" pitchFamily="34" charset="0"/>
              <a:buChar char="•"/>
            </a:pPr>
            <a:r>
              <a:rPr lang="en-US" dirty="0"/>
              <a:t>Location</a:t>
            </a:r>
          </a:p>
          <a:p>
            <a:pPr marL="285750" indent="-285750">
              <a:buFont typeface="Arial" panose="020B0604020202020204" pitchFamily="34" charset="0"/>
              <a:buChar char="•"/>
            </a:pPr>
            <a:r>
              <a:rPr lang="en-US" dirty="0"/>
              <a:t>Website Link (IG, website, other social media </a:t>
            </a:r>
            <a:r>
              <a:rPr lang="en-US" dirty="0" err="1"/>
              <a:t>etc</a:t>
            </a:r>
            <a:r>
              <a:rPr lang="en-US" dirty="0"/>
              <a:t>)</a:t>
            </a:r>
          </a:p>
          <a:p>
            <a:pPr marL="285750" indent="-285750">
              <a:buFont typeface="Arial" panose="020B0604020202020204" pitchFamily="34" charset="0"/>
              <a:buChar char="•"/>
            </a:pPr>
            <a:r>
              <a:rPr lang="en-US" dirty="0"/>
              <a:t>Menu Link (business only)</a:t>
            </a:r>
          </a:p>
          <a:p>
            <a:pPr marL="285750" indent="-285750">
              <a:buFont typeface="Arial" panose="020B0604020202020204" pitchFamily="34" charset="0"/>
              <a:buChar char="•"/>
            </a:pPr>
            <a:r>
              <a:rPr lang="en-US" dirty="0"/>
              <a:t>Contact Info</a:t>
            </a:r>
          </a:p>
          <a:p>
            <a:pPr marL="285750" indent="-285750">
              <a:buFont typeface="Arial" panose="020B0604020202020204" pitchFamily="34" charset="0"/>
              <a:buChar char="•"/>
            </a:pPr>
            <a:r>
              <a:rPr lang="en-US" dirty="0"/>
              <a:t>Make Reservation (business only)</a:t>
            </a:r>
          </a:p>
          <a:p>
            <a:pPr marL="285750" indent="-285750">
              <a:buFont typeface="Arial" panose="020B0604020202020204" pitchFamily="34" charset="0"/>
              <a:buChar char="•"/>
            </a:pPr>
            <a:r>
              <a:rPr lang="en-US" dirty="0"/>
              <a:t>Payment Details (event only)</a:t>
            </a:r>
          </a:p>
          <a:p>
            <a:endParaRPr lang="en-US" dirty="0"/>
          </a:p>
          <a:p>
            <a:endParaRPr lang="en-US" dirty="0"/>
          </a:p>
        </p:txBody>
      </p:sp>
      <p:sp>
        <p:nvSpPr>
          <p:cNvPr id="5" name="TextBox 4">
            <a:extLst>
              <a:ext uri="{FF2B5EF4-FFF2-40B4-BE49-F238E27FC236}">
                <a16:creationId xmlns:a16="http://schemas.microsoft.com/office/drawing/2014/main" id="{8AEAFD11-F551-2546-B0B5-07BB51F9E503}"/>
              </a:ext>
            </a:extLst>
          </p:cNvPr>
          <p:cNvSpPr txBox="1"/>
          <p:nvPr/>
        </p:nvSpPr>
        <p:spPr>
          <a:xfrm>
            <a:off x="6808762" y="1814732"/>
            <a:ext cx="221010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Ability to upload 20 pics. Same rules should be used from Black love)</a:t>
            </a:r>
          </a:p>
          <a:p>
            <a:pPr marL="285750" indent="-285750">
              <a:buFont typeface="Arial" panose="020B0604020202020204" pitchFamily="34" charset="0"/>
              <a:buChar char="•"/>
            </a:pPr>
            <a:r>
              <a:rPr lang="en-US" dirty="0"/>
              <a:t>Need a preview page prior to final submission</a:t>
            </a:r>
          </a:p>
        </p:txBody>
      </p:sp>
    </p:spTree>
    <p:extLst>
      <p:ext uri="{BB962C8B-B14F-4D97-AF65-F5344CB8AC3E}">
        <p14:creationId xmlns:p14="http://schemas.microsoft.com/office/powerpoint/2010/main" val="6888719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KKOFORMATS" val="&lt;MekkoFormats&gt;&lt;NumberFormat DecimalSeparator=&quot;.&quot; ThousandSeparator=&quot;,&quot; NegativeNumberFormat=&quot;1&quot; /&gt;&lt;Font&gt;&lt;Output_Font_Name Default=&quot;Arial&quot; UsePPTTheme=&quot;True&quot; /&gt;&lt;/Font&gt;&lt;DateFormat CultureID=&quot;1033&quot; FormatString=&quot;M/d/yyyy&quot; /&gt;&lt;/MekkoFormats&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436</Words>
  <Application>Microsoft Macintosh PowerPoint</Application>
  <PresentationFormat>Widescreen</PresentationFormat>
  <Paragraphs>115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Feature Selection Page</vt:lpstr>
      <vt:lpstr>It’s a Vibe Sign-Up Page </vt:lpstr>
      <vt:lpstr>It’s a Vibe Search Page – Front End User</vt:lpstr>
      <vt:lpstr>It’s a Vibe Search Results – Front End User</vt:lpstr>
      <vt:lpstr>It’s a Vibe Search Results – Front End User</vt:lpstr>
      <vt:lpstr>It’s a Vibe Search Results – Create Event / Business</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Selection Page</dc:title>
  <dc:creator>Babatunde, Dupe</dc:creator>
  <cp:lastModifiedBy>Dupe Babatunde</cp:lastModifiedBy>
  <cp:revision>13</cp:revision>
  <dcterms:created xsi:type="dcterms:W3CDTF">2020-11-25T20:18:25Z</dcterms:created>
  <dcterms:modified xsi:type="dcterms:W3CDTF">2021-02-25T18:51:00Z</dcterms:modified>
</cp:coreProperties>
</file>