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5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24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5898825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6906359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856" y="3428999"/>
            <a:ext cx="4138550" cy="2268559"/>
          </a:xfrm>
        </p:spPr>
        <p:txBody>
          <a:bodyPr anchor="t">
            <a:normAutofit/>
          </a:bodyPr>
          <a:lstStyle>
            <a:lvl1pPr algn="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1292" y="2268787"/>
            <a:ext cx="3966114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1641440" y="3262168"/>
            <a:ext cx="311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41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TextBox 1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8857" y="808057"/>
            <a:ext cx="5885350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20792" y="2049878"/>
            <a:ext cx="5723414" cy="40000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9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TextBox 22"/>
          <p:cNvSpPr txBox="1"/>
          <p:nvPr/>
        </p:nvSpPr>
        <p:spPr>
          <a:xfrm rot="5400000">
            <a:off x="7688343" y="480678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9317" y="805818"/>
            <a:ext cx="99488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64598" y="970410"/>
            <a:ext cx="4715441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78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60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405" y="3199028"/>
            <a:ext cx="5967420" cy="1372971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1131" y="2272143"/>
            <a:ext cx="5803294" cy="926885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1644924" y="3023993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869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1426" y="805818"/>
            <a:ext cx="5882780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65406" y="2056800"/>
            <a:ext cx="285554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4679" y="2056800"/>
            <a:ext cx="2859527" cy="3993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TextBox 18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29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3589" y="805818"/>
            <a:ext cx="5880617" cy="10770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3589" y="2054563"/>
            <a:ext cx="2857364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62510" y="2851330"/>
            <a:ext cx="2858443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84679" y="2054563"/>
            <a:ext cx="285952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000" b="0" cap="none" baseline="0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84680" y="2851330"/>
            <a:ext cx="2859526" cy="3198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1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TextBox 15"/>
          <p:cNvSpPr txBox="1"/>
          <p:nvPr/>
        </p:nvSpPr>
        <p:spPr>
          <a:xfrm>
            <a:off x="1651862" y="636541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37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TextBox 21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83" y="1296618"/>
            <a:ext cx="2120703" cy="1889075"/>
          </a:xfrm>
        </p:spPr>
        <p:txBody>
          <a:bodyPr anchor="b">
            <a:normAutofit/>
          </a:bodyPr>
          <a:lstStyle>
            <a:lvl1pPr algn="l"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538" y="805818"/>
            <a:ext cx="375566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2" y="3186155"/>
            <a:ext cx="2120703" cy="2386397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8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07534" y="0"/>
            <a:ext cx="7315560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32116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TextBox 12"/>
          <p:cNvSpPr txBox="1"/>
          <p:nvPr/>
        </p:nvSpPr>
        <p:spPr>
          <a:xfrm>
            <a:off x="1179466" y="1127642"/>
            <a:ext cx="3117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6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82987" y="3229"/>
            <a:ext cx="3727769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6671" y="1296618"/>
            <a:ext cx="2603212" cy="188630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5984" y="3182928"/>
            <a:ext cx="2603794" cy="2386394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5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060" y="2912532"/>
            <a:ext cx="7772939" cy="394546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998"/>
          <a:stretch/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61317" y="808057"/>
            <a:ext cx="587801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6236" y="2049878"/>
            <a:ext cx="5713092" cy="400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28294" y="5272451"/>
            <a:ext cx="2662729" cy="179188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58177" y="3658900"/>
            <a:ext cx="5885352" cy="183663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2136" y="164594"/>
            <a:ext cx="638312" cy="322850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39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685800" rtl="0" eaLnBrk="1" latinLnBrk="0" hangingPunct="1">
        <a:lnSpc>
          <a:spcPct val="90000"/>
        </a:lnSpc>
        <a:spcBef>
          <a:spcPct val="0"/>
        </a:spcBef>
        <a:buNone/>
        <a:defRPr sz="28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58366" indent="-258366" algn="l" defTabSz="685800" rtl="0" eaLnBrk="1" latinLnBrk="0" hangingPunct="1">
        <a:lnSpc>
          <a:spcPct val="120000"/>
        </a:lnSpc>
        <a:spcBef>
          <a:spcPts val="750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965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9441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82304" indent="-253604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629966" indent="-258366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975104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4028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670048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017520" indent="-256032" algn="l" defTabSz="685800" rtl="0" eaLnBrk="1" latinLnBrk="0" hangingPunct="1">
        <a:lnSpc>
          <a:spcPct val="120000"/>
        </a:lnSpc>
        <a:spcBef>
          <a:spcPts val="375"/>
        </a:spcBef>
        <a:spcAft>
          <a:spcPts val="45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1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STRIDE Threat Modeling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Framework for Identifying Security Threats in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STRIDE?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Cyber threats are diverse and complex</a:t>
            </a:r>
          </a:p>
          <a:p>
            <a:r>
              <a:rPr dirty="0"/>
              <a:t>Hard to spot risks without a framework</a:t>
            </a:r>
          </a:p>
          <a:p>
            <a:r>
              <a:rPr dirty="0"/>
              <a:t>STRIDE provides six categories of threats</a:t>
            </a:r>
          </a:p>
          <a:p>
            <a:r>
              <a:rPr dirty="0"/>
              <a:t>Helps in threat modeling: predicting and mitigating risks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 – Spoofing → Pretend to be someone else</a:t>
            </a:r>
          </a:p>
          <a:p>
            <a:r>
              <a:t>T – Tampering → Modify data or code</a:t>
            </a:r>
          </a:p>
          <a:p>
            <a:r>
              <a:t>R – Repudiation → Deny an action that happened</a:t>
            </a:r>
          </a:p>
          <a:p>
            <a:r>
              <a:t>I – Information Disclosure → Steal or expose data</a:t>
            </a:r>
          </a:p>
          <a:p>
            <a:r>
              <a:t>D – Denial of Service → Make system unavailable</a:t>
            </a:r>
          </a:p>
          <a:p>
            <a:r>
              <a:t>E – Elevation of Privilege → Gain higher rights than allowed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STRIDE in Practice: University Login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Spoofing: Attacker fakes student ID to log in</a:t>
            </a:r>
          </a:p>
          <a:p>
            <a:r>
              <a:rPr dirty="0"/>
              <a:t>Tampering: Modify grade records in the database</a:t>
            </a:r>
          </a:p>
          <a:p>
            <a:r>
              <a:rPr dirty="0"/>
              <a:t>Repudiation: Student denies submitting an assignment</a:t>
            </a:r>
          </a:p>
          <a:p>
            <a:r>
              <a:rPr dirty="0"/>
              <a:t>Information Disclosure: Leak of exam questions from DB</a:t>
            </a:r>
          </a:p>
          <a:p>
            <a:r>
              <a:rPr dirty="0"/>
              <a:t>Denial of Service: Overload login portal during exams</a:t>
            </a:r>
          </a:p>
          <a:p>
            <a:r>
              <a:rPr dirty="0"/>
              <a:t>Elevation of Privilege: Normal student gains admin rights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STRIDE Helps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Forces structured thinking about threats</a:t>
            </a:r>
          </a:p>
          <a:p>
            <a:r>
              <a:rPr dirty="0"/>
              <a:t>Covers both technical and human risks</a:t>
            </a:r>
          </a:p>
          <a:p>
            <a:r>
              <a:rPr dirty="0"/>
              <a:t>Links to CIA Triad goals (Confidentiality, Integrity, Availability)</a:t>
            </a:r>
          </a:p>
          <a:p>
            <a:r>
              <a:rPr dirty="0"/>
              <a:t>Useful for software design, cloud security, and risk assessments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Classroom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Task:</a:t>
            </a:r>
          </a:p>
          <a:p>
            <a:r>
              <a:rPr dirty="0"/>
              <a:t>Pick a system (e.g., Online Banking, E-Commerce, IoT Smart Home)</a:t>
            </a:r>
          </a:p>
          <a:p>
            <a:r>
              <a:rPr dirty="0"/>
              <a:t>Use STRIDE to identify at least one threat in each category</a:t>
            </a:r>
          </a:p>
          <a:p>
            <a:r>
              <a:rPr dirty="0"/>
              <a:t>Suggest a mitigation for each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STRIDE = Spoofing, Tampering, Repudiation, Info Disclosure, DoS, Elevation of Privilege</a:t>
            </a:r>
          </a:p>
          <a:p>
            <a:r>
              <a:rPr dirty="0"/>
              <a:t>Provides a systematic method for threat modeling</a:t>
            </a:r>
          </a:p>
          <a:p>
            <a:r>
              <a:rPr dirty="0"/>
              <a:t>Links threats back to security goals</a:t>
            </a:r>
          </a:p>
          <a:p>
            <a:r>
              <a:rPr dirty="0"/>
              <a:t>Helps build secure systems by design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2</TotalTime>
  <Words>268</Words>
  <Application>Microsoft Macintosh PowerPoint</Application>
  <PresentationFormat>On-screen Show (4:3)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MS Shell Dlg 2</vt:lpstr>
      <vt:lpstr>Arial</vt:lpstr>
      <vt:lpstr>Wingdings</vt:lpstr>
      <vt:lpstr>Wingdings 3</vt:lpstr>
      <vt:lpstr>Madison</vt:lpstr>
      <vt:lpstr>STRIDE Threat Modeling</vt:lpstr>
      <vt:lpstr>Why STRIDE?</vt:lpstr>
      <vt:lpstr>STRIDE Overview</vt:lpstr>
      <vt:lpstr>STRIDE in Practice: University Login System</vt:lpstr>
      <vt:lpstr>How STRIDE Helps</vt:lpstr>
      <vt:lpstr>Classroom Activity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 a</cp:lastModifiedBy>
  <cp:revision>2</cp:revision>
  <dcterms:created xsi:type="dcterms:W3CDTF">2013-01-27T09:14:16Z</dcterms:created>
  <dcterms:modified xsi:type="dcterms:W3CDTF">2025-09-16T08:59:46Z</dcterms:modified>
  <cp:category/>
</cp:coreProperties>
</file>