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7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8"/>
    <p:restoredTop sz="94589"/>
  </p:normalViewPr>
  <p:slideViewPr>
    <p:cSldViewPr snapToGrid="0">
      <p:cViewPr varScale="1">
        <p:scale>
          <a:sx n="115" d="100"/>
          <a:sy n="115" d="100"/>
        </p:scale>
        <p:origin x="4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32A5-9460-A06D-16E8-6BB069E2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8F7EB-BBAB-88A6-2528-D97B3323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F0B3-B5BD-5574-68EB-0A369943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0F5F-CCB3-5C84-2938-3412D38A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D6FE-1EE1-2D7F-0403-B85765F6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6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824F-B581-6AE3-5C11-D8C4AE6B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A0D3-B208-A069-E438-87E730C8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EBEB-A183-2FFF-C284-F55760DE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765E-F8AC-1BA8-9448-38918068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50CE-EFE3-F4BA-C5F2-E644DDCC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94A70-485F-52B5-5971-B53DC41D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25BC-8B84-948C-26D0-CE47DA27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665C-9BE8-BB74-6C9E-C7AAC70C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78F3-DAC8-8DD0-B0C7-4808560F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4155-A95D-EA46-C4BA-5B9CBF5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9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99D0-656A-31A2-9031-9B1A44F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8503-204F-A37D-8F74-2B6CEC3B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C97A-38DE-3C85-619A-6D638AD5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21E9-1D8B-1497-76F2-5E47CAFA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A694-89E4-0B4D-A541-CD6802A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4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CB2-5C02-5341-26BF-642222BF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877E1-1FC1-CEA9-605F-FA4424DC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9354-775A-83DF-7115-4CF2CA70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49EA-AA5D-4E51-EF2E-1E2F4D7C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C6FE-2A5F-5F6F-88E2-64BF1C2E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8464-16C4-0DFA-3312-2556E7F4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AB4E-D771-F26A-32DF-FA30CA70B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58C3-568E-E125-982D-C5BDC6F8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9EA6-A081-5485-B003-7011AD89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0129-60E3-855F-F21F-AAC99F7B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6130C-D678-3D0B-B614-24F44ACB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33FE-00A8-D38E-1552-48C43FD4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CCB8-A664-4F85-6B06-08590B0C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7EA5D-0DBB-5950-0263-D9678E15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0502D-1006-E0E9-072C-CFAE3066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536CF-4E5A-4FB3-B2DF-39A53B517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54E76-D82F-0022-AFAF-C20D9A43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54952-46F5-3229-E82B-97974B5E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BE70E-573E-BDC7-6B96-1130BDE2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9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FEB8-9ECB-C5DF-3BAC-354E09BF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9219-3EDD-4912-05E9-F6CD5F8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FC9E8-3740-20F2-BE4A-8D4B850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CAB1F-6A65-6C81-2B79-1508F18F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39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778C1-3302-07A8-8670-44A8B588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35FDF-3FE0-5096-F0E6-C2CF400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A3AB-D550-5647-FB71-608560D8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D523-1B8D-A4BA-F06D-31B2CF4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DEB7-852A-C91E-E6D5-2D832DDC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7FD6D-14CF-D552-AE91-3A1EF0F15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C7D8B-3DF2-399B-061D-69086511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45FE-3A32-F17B-A494-BC89277D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3BE4-7C76-5403-838D-F69CDB7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95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0A18-A725-CBCA-30C6-2980C570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DF47-E26D-A133-0A1B-AAEBF79F4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03B0B-0D67-8648-C531-EAFEFFA5C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CF579-FDF4-3940-85BC-272E191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7D2AE-D7A7-8062-D5B1-633DC1B1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29510-E382-4EA2-853A-6C053F60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9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BE7AA-C6A9-15A5-5700-BAA03F5E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796AB-2B0A-6F67-1BE6-A1927336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7740-DCE5-E20D-D92B-DD231C5C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0F88B-0C8C-8B41-977B-B5F7EB6CB0AB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BC0A-766E-8CC8-8E44-A1ED0F24E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FF26-91E9-C97A-29D4-B923305BF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EAEA9-D08B-CD47-867B-300E7B29C7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782F-C516-783F-B4F2-25C105D5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DREAD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072BF-DCA9-1763-F322-9E6A23B2F8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894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D1720C-7948-A998-EA05-4A5FD4DA326F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6"/>
              </a:buClr>
              <a:buSzPct val="90000"/>
            </a:pPr>
            <a:r>
              <a:rPr lang="en-US" sz="3600" dirty="0"/>
              <a:t>Risk Assessment Model</a:t>
            </a:r>
          </a:p>
        </p:txBody>
      </p:sp>
    </p:spTree>
    <p:extLst>
      <p:ext uri="{BB962C8B-B14F-4D97-AF65-F5344CB8AC3E}">
        <p14:creationId xmlns:p14="http://schemas.microsoft.com/office/powerpoint/2010/main" val="262425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35E9E-B6F7-4902-81D4-E90B1416D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EBB62-0BE7-3A9B-21A5-71376B75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66972-C3E2-73F4-C603-7A49692AB311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 Categories of DREAD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EBDCC-9EB8-B7D8-BA8F-1B26A510C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49878"/>
            <a:ext cx="11327549" cy="328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8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ABBB4-602E-C1BB-63DE-DD9035927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F0D5A-C558-F654-FE1C-79D64F7B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9096-B34A-877D-5714-E1CDBE1FC491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solidFill>
                  <a:srgbClr val="FFFFFF"/>
                </a:solidFill>
              </a:rPr>
              <a:t>Scoring</a:t>
            </a:r>
            <a:endParaRPr lang="en-US" sz="20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A9C52-93A9-03B4-B1DB-178D4586B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564037"/>
            <a:ext cx="11327549" cy="325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8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269EE-6BCC-A93A-FD90-CBF355FE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ACF29-6FD7-1107-3DC0-5DA6DDD0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DREAD Scoring Worksheet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91099-DFB3-1B48-C726-20174BFB4CBD}"/>
              </a:ext>
            </a:extLst>
          </p:cNvPr>
          <p:cNvSpPr txBox="1"/>
          <p:nvPr/>
        </p:nvSpPr>
        <p:spPr>
          <a:xfrm>
            <a:off x="838199" y="1393716"/>
            <a:ext cx="10985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1" dirty="0"/>
              <a:t>System/Component Analyzed:</a:t>
            </a:r>
            <a:r>
              <a:rPr lang="en-CA" dirty="0"/>
              <a:t> ____________________________</a:t>
            </a:r>
          </a:p>
          <a:p>
            <a:pPr>
              <a:buNone/>
            </a:pPr>
            <a:r>
              <a:rPr lang="en-CA" b="1" dirty="0"/>
              <a:t>Threat Description:</a:t>
            </a:r>
            <a:r>
              <a:rPr lang="en-CA" dirty="0"/>
              <a:t> ____________________________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AFF3AD-FA20-6EF2-A796-456D985B6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23312"/>
              </p:ext>
            </p:extLst>
          </p:nvPr>
        </p:nvGraphicFramePr>
        <p:xfrm>
          <a:off x="1010283" y="2308671"/>
          <a:ext cx="10641036" cy="3440748"/>
        </p:xfrm>
        <a:graphic>
          <a:graphicData uri="http://schemas.openxmlformats.org/drawingml/2006/table">
            <a:tbl>
              <a:tblPr/>
              <a:tblGrid>
                <a:gridCol w="2154948">
                  <a:extLst>
                    <a:ext uri="{9D8B030D-6E8A-4147-A177-3AD203B41FA5}">
                      <a16:colId xmlns:a16="http://schemas.microsoft.com/office/drawing/2014/main" val="4232785876"/>
                    </a:ext>
                  </a:extLst>
                </a:gridCol>
                <a:gridCol w="3165570">
                  <a:extLst>
                    <a:ext uri="{9D8B030D-6E8A-4147-A177-3AD203B41FA5}">
                      <a16:colId xmlns:a16="http://schemas.microsoft.com/office/drawing/2014/main" val="1519779532"/>
                    </a:ext>
                  </a:extLst>
                </a:gridCol>
                <a:gridCol w="2660259">
                  <a:extLst>
                    <a:ext uri="{9D8B030D-6E8A-4147-A177-3AD203B41FA5}">
                      <a16:colId xmlns:a16="http://schemas.microsoft.com/office/drawing/2014/main" val="369428659"/>
                    </a:ext>
                  </a:extLst>
                </a:gridCol>
                <a:gridCol w="2660259">
                  <a:extLst>
                    <a:ext uri="{9D8B030D-6E8A-4147-A177-3AD203B41FA5}">
                      <a16:colId xmlns:a16="http://schemas.microsoft.com/office/drawing/2014/main" val="628515006"/>
                    </a:ext>
                  </a:extLst>
                </a:gridCol>
              </a:tblGrid>
              <a:tr h="2488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Category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Guiding Question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Score (1–10)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Notes/Justification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423192"/>
                  </a:ext>
                </a:extLst>
              </a:tr>
              <a:tr h="623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D – Damage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How severe would the impact be if this threat were realized?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5320" marR="85320" marT="42660" marB="42660">
                    <a:lnL>
                      <a:noFill/>
                    </a:lnL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320" marR="85320" marT="42660" marB="42660"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6542013"/>
                  </a:ext>
                </a:extLst>
              </a:tr>
              <a:tr h="623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R – Reproducibility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How easy is it to reproduce the attack once discovered?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320" marR="85320" marT="42660" marB="4266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320" marR="85320" marT="42660" marB="42660"/>
                </a:tc>
                <a:extLst>
                  <a:ext uri="{0D108BD9-81ED-4DB2-BD59-A6C34878D82A}">
                    <a16:rowId xmlns:a16="http://schemas.microsoft.com/office/drawing/2014/main" val="3799603921"/>
                  </a:ext>
                </a:extLst>
              </a:tr>
              <a:tr h="4360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E – Exploitability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How easy is it to actually launch the attack?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320" marR="85320" marT="42660" marB="4266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320" marR="85320" marT="42660" marB="42660"/>
                </a:tc>
                <a:extLst>
                  <a:ext uri="{0D108BD9-81ED-4DB2-BD59-A6C34878D82A}">
                    <a16:rowId xmlns:a16="http://schemas.microsoft.com/office/drawing/2014/main" val="1080606770"/>
                  </a:ext>
                </a:extLst>
              </a:tr>
              <a:tr h="623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A – Affected Users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How many users or systems would be impacted?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320" marR="85320" marT="42660" marB="42660">
                    <a:lnL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5320" marR="85320" marT="42660" marB="42660"/>
                </a:tc>
                <a:extLst>
                  <a:ext uri="{0D108BD9-81ED-4DB2-BD59-A6C34878D82A}">
                    <a16:rowId xmlns:a16="http://schemas.microsoft.com/office/drawing/2014/main" val="357336610"/>
                  </a:ext>
                </a:extLst>
              </a:tr>
              <a:tr h="6232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 b="1"/>
                        <a:t>D – Discoverability</a:t>
                      </a: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700"/>
                        <a:t>How easy is it for an attacker to discover this vulnerability?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CA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CA" sz="17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1760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E34C5E-96FC-7BBF-71F9-6E45EC36C3FF}"/>
              </a:ext>
            </a:extLst>
          </p:cNvPr>
          <p:cNvSpPr txBox="1"/>
          <p:nvPr/>
        </p:nvSpPr>
        <p:spPr>
          <a:xfrm>
            <a:off x="838198" y="5749419"/>
            <a:ext cx="106410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1" dirty="0"/>
              <a:t>Total Score:</a:t>
            </a:r>
            <a:r>
              <a:rPr lang="en-CA" dirty="0"/>
              <a:t> ____________________</a:t>
            </a:r>
          </a:p>
          <a:p>
            <a:pPr>
              <a:buNone/>
            </a:pPr>
            <a:r>
              <a:rPr lang="en-CA" b="1" dirty="0"/>
              <a:t>Average Score:</a:t>
            </a:r>
            <a:r>
              <a:rPr lang="en-CA" dirty="0"/>
              <a:t> ____________________</a:t>
            </a:r>
          </a:p>
          <a:p>
            <a:pPr>
              <a:buNone/>
            </a:pPr>
            <a:r>
              <a:rPr lang="en-CA" b="1" dirty="0"/>
              <a:t>Risk Level:</a:t>
            </a:r>
            <a:r>
              <a:rPr lang="en-CA" dirty="0"/>
              <a:t> (☐ Low ☐ Medium ☐ High)</a:t>
            </a:r>
          </a:p>
        </p:txBody>
      </p:sp>
    </p:spTree>
    <p:extLst>
      <p:ext uri="{BB962C8B-B14F-4D97-AF65-F5344CB8AC3E}">
        <p14:creationId xmlns:p14="http://schemas.microsoft.com/office/powerpoint/2010/main" val="14962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B2AF-A884-58B1-E799-D4B55EEF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B34EFF-C8D2-107A-E89F-3FE33C90E366}"/>
              </a:ext>
            </a:extLst>
          </p:cNvPr>
          <p:cNvSpPr txBox="1"/>
          <p:nvPr/>
        </p:nvSpPr>
        <p:spPr>
          <a:xfrm>
            <a:off x="656559" y="234215"/>
            <a:ext cx="106015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1" dirty="0"/>
              <a:t>DREAD Scoring Example – University Login System</a:t>
            </a:r>
          </a:p>
          <a:p>
            <a:pPr>
              <a:buNone/>
            </a:pPr>
            <a:br>
              <a:rPr lang="en-CA" dirty="0"/>
            </a:br>
            <a:endParaRPr lang="en-CA" dirty="0"/>
          </a:p>
          <a:p>
            <a:pPr>
              <a:buNone/>
            </a:pPr>
            <a:r>
              <a:rPr lang="en-CA" b="1" dirty="0"/>
              <a:t>System/Component Analyzed:</a:t>
            </a:r>
            <a:r>
              <a:rPr lang="en-CA" dirty="0"/>
              <a:t> University Login Portal</a:t>
            </a:r>
          </a:p>
          <a:p>
            <a:pPr>
              <a:buNone/>
            </a:pPr>
            <a:r>
              <a:rPr lang="en-CA" b="1" dirty="0"/>
              <a:t>Threat Description:</a:t>
            </a:r>
            <a:r>
              <a:rPr lang="en-CA" dirty="0"/>
              <a:t> SQL Injection on login form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47058F-6E5F-6801-8B88-CF1AB9D44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00169"/>
              </p:ext>
            </p:extLst>
          </p:nvPr>
        </p:nvGraphicFramePr>
        <p:xfrm>
          <a:off x="656559" y="1825625"/>
          <a:ext cx="11315048" cy="4351339"/>
        </p:xfrm>
        <a:graphic>
          <a:graphicData uri="http://schemas.openxmlformats.org/drawingml/2006/table">
            <a:tbl>
              <a:tblPr/>
              <a:tblGrid>
                <a:gridCol w="2828762">
                  <a:extLst>
                    <a:ext uri="{9D8B030D-6E8A-4147-A177-3AD203B41FA5}">
                      <a16:colId xmlns:a16="http://schemas.microsoft.com/office/drawing/2014/main" val="3414615401"/>
                    </a:ext>
                  </a:extLst>
                </a:gridCol>
                <a:gridCol w="2828762">
                  <a:extLst>
                    <a:ext uri="{9D8B030D-6E8A-4147-A177-3AD203B41FA5}">
                      <a16:colId xmlns:a16="http://schemas.microsoft.com/office/drawing/2014/main" val="1759893345"/>
                    </a:ext>
                  </a:extLst>
                </a:gridCol>
                <a:gridCol w="2828762">
                  <a:extLst>
                    <a:ext uri="{9D8B030D-6E8A-4147-A177-3AD203B41FA5}">
                      <a16:colId xmlns:a16="http://schemas.microsoft.com/office/drawing/2014/main" val="3900096405"/>
                    </a:ext>
                  </a:extLst>
                </a:gridCol>
                <a:gridCol w="2828762">
                  <a:extLst>
                    <a:ext uri="{9D8B030D-6E8A-4147-A177-3AD203B41FA5}">
                      <a16:colId xmlns:a16="http://schemas.microsoft.com/office/drawing/2014/main" val="227813494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Category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Guiding Question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Score (1–10)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Notes/Justification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1784844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D – Damage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How severe is the impact?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9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Attackers could alter or view student grades, access sensitive data.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317155"/>
                  </a:ext>
                </a:extLst>
              </a:tr>
              <a:tr h="9924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R – Reproducibility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dirty="0"/>
                        <a:t>How easy is it to repeat the attack?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8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Once the injection point is found, scripts/tools (e.g., sqlmap) can be reused.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307844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E – Exploitability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How easy is it to launch?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9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Requires only a browser or simple script; widely documented technique.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62908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A – Affected Users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How many users would be impacted?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7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All students and faculty accounts could be at risk.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1097367"/>
                  </a:ext>
                </a:extLst>
              </a:tr>
              <a:tr h="763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D – Discoverability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/>
                        <a:t>How easy is it to find the vulnerability?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b="1"/>
                        <a:t>8</a:t>
                      </a:r>
                      <a:endParaRPr lang="en-CA" sz="1500"/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1500" dirty="0"/>
                        <a:t>Error messages and unvalidated inputs make it easy to detect.</a:t>
                      </a:r>
                    </a:p>
                  </a:txBody>
                  <a:tcPr marL="76339" marR="76339" marT="38170" marB="381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2351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0D3C3F3-6346-E18F-71DC-D99B626B6A9A}"/>
              </a:ext>
            </a:extLst>
          </p:cNvPr>
          <p:cNvSpPr txBox="1"/>
          <p:nvPr/>
        </p:nvSpPr>
        <p:spPr>
          <a:xfrm>
            <a:off x="741907" y="5934670"/>
            <a:ext cx="6098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1" dirty="0"/>
              <a:t>Total Score = 41</a:t>
            </a:r>
            <a:endParaRPr lang="en-CA" dirty="0"/>
          </a:p>
          <a:p>
            <a:pPr>
              <a:buNone/>
            </a:pPr>
            <a:r>
              <a:rPr lang="en-CA" b="1" dirty="0"/>
              <a:t>Average Score = 41 / 5 = 8.2</a:t>
            </a:r>
            <a:endParaRPr lang="en-CA" dirty="0"/>
          </a:p>
          <a:p>
            <a:pPr>
              <a:buNone/>
            </a:pPr>
            <a:r>
              <a:rPr lang="en-CA" b="1" dirty="0"/>
              <a:t>Risk Level = High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6998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621477-6E33-FF71-6662-663D93D1E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C3FA9C-89B2-5CDD-0637-83EE5823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68" y="457200"/>
            <a:ext cx="110578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27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298</Words>
  <Application>Microsoft Macintosh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DREAD</vt:lpstr>
      <vt:lpstr>DREAD</vt:lpstr>
      <vt:lpstr>DREAD</vt:lpstr>
      <vt:lpstr>DREAD Scoring 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a</dc:creator>
  <cp:lastModifiedBy>a a</cp:lastModifiedBy>
  <cp:revision>5</cp:revision>
  <dcterms:created xsi:type="dcterms:W3CDTF">2025-09-16T00:07:56Z</dcterms:created>
  <dcterms:modified xsi:type="dcterms:W3CDTF">2025-09-16T08:35:29Z</dcterms:modified>
</cp:coreProperties>
</file>