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58"/>
  </p:normalViewPr>
  <p:slideViewPr>
    <p:cSldViewPr snapToGrid="0" snapToObjects="1">
      <p:cViewPr varScale="1">
        <p:scale>
          <a:sx n="116" d="100"/>
          <a:sy n="116" d="100"/>
        </p:scale>
        <p:origin x="14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632A5-9460-A06D-16E8-6BB069E2F3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68F7EB-BBAB-88A6-2528-D97B332342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5F0B3-B5BD-5574-68EB-0A3699430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060F5F-CCB3-5C84-2938-3412D38AB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C5D6FE-1EE1-2D7F-0403-B85765F68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20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4824F-B581-6AE3-5C11-D8C4AE6B7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A3A0D3-B208-A069-E438-87E730C85D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DEBEB-A183-2FFF-C284-F55760DE1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765E-F8AC-1BA8-9448-38918068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850CE-EFE3-F4BA-C5F2-E644DDCC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9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B94A70-485F-52B5-5971-B53DC41D7B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A25BC-8B84-948C-26D0-CE47DA276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9665C-9BE8-BB74-6C9E-C7AAC70C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578F3-DAC8-8DD0-B0C7-4808560F9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E4155-A95D-EA46-C4BA-5B9CBF556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243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699D0-656A-31A2-9031-9B1A44F1C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78503-204F-A37D-8F74-2B6CEC3B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C97A-38DE-3C85-619A-6D638AD58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221E9-1D8B-1497-76F2-5E47CAFA3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2A694-89E4-0B4D-A541-CD6802A70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876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89CB2-5C02-5341-26BF-642222BF5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877E1-1FC1-CEA9-605F-FA4424DC79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7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E9354-775A-83DF-7115-4CF2CA70F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449EA-AA5D-4E51-EF2E-1E2F4D7C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C6FE-2A5F-5F6F-88E2-64BF1C2E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4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48464-16C4-0DFA-3312-2556E7F4F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8AB4E-D771-F26A-32DF-FA30CA70B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B458C3-568E-E125-982D-C5BDC6F80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729EA6-A081-5485-B003-7011AD89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000129-60E3-855F-F21F-AAC99F7BB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6130C-D678-3D0B-B614-24F44ACB1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20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533FE-00A8-D38E-1552-48C43FD4C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5CCB8-A664-4F85-6B06-08590B0CB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7EA5D-0DBB-5950-0263-D9678E15E0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70502D-1006-E0E9-072C-CFAE30663D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536CF-4E5A-4FB3-B2DF-39A53B517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B54E76-D82F-0022-AFAF-C20D9A43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754952-46F5-3229-E82B-97974B5E9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CBE70E-573E-BDC7-6B96-1130BDE28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63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5FEB8-9ECB-C5DF-3BAC-354E09BFE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DD9219-3EDD-4912-05E9-F6CD5F8E9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FC9E8-3740-20F2-BE4A-8D4B8505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CAB1F-6A65-6C81-2B79-1508F18FE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C778C1-3302-07A8-8670-44A8B5886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535FDF-3FE0-5096-F0E6-C2CF400CE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CA3AB-D550-5647-FB71-608560D8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4D523-1B8D-A4BA-F06D-31B2CF475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0DEB7-852A-C91E-E6D5-2D832DDC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7FD6D-14CF-D552-AE91-3A1EF0F15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8C7D8B-3DF2-399B-061D-69086511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245FE-3A32-F17B-A494-BC89277DB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03BE4-7C76-5403-838D-F69CDB76E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03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90A18-A725-CBCA-30C6-2980C570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02DF47-E26D-A133-0A1B-AAEBF79F4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E03B0B-0D67-8648-C531-EAFEFFA5C0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ACF579-FDF4-3940-85BC-272E191B0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7D2AE-D7A7-8062-D5B1-633DC1B1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29510-E382-4EA2-853A-6C053F60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32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7BE7AA-C6A9-15A5-5700-BAA03F5E8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8796AB-2B0A-6F67-1BE6-A1927336A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B27740-DCE5-E20D-D92B-DD231C5CA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5BC0A-766E-8CC8-8E44-A1ED0F24E8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73FF26-91E9-C97A-29D4-B923305BFB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4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hethuhn/network-intrusion-dataset" TargetMode="External"/><Relationship Id="rId2" Type="http://schemas.openxmlformats.org/officeDocument/2006/relationships/hyperlink" Target="https://www.unb.ca/cic/datasets/ids-2017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lextamboli/unsw-nb15" TargetMode="External"/><Relationship Id="rId2" Type="http://schemas.openxmlformats.org/officeDocument/2006/relationships/hyperlink" Target="https://research.unsw.edu.au/projects/unsw-nb15-datase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id321axn/malicious-urls-dataset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azalhowaide/iot-dataset-for-intrusion-detection-systems-ids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ogrammer3/ton-iot-network-intrusion-dataset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mkashifn/nbaiot-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en-CA" sz="4200">
                <a:solidFill>
                  <a:srgbClr val="FFFFFF"/>
                </a:solidFill>
              </a:rPr>
              <a:t>Cybersecurity Datasets for Teaching &amp; Research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/>
            <a:r>
              <a:rPr>
                <a:latin typeface="+mj-lt"/>
              </a:rPr>
              <a:t>Intrusion Detection, Malware, Phishing &amp; IoT Data (with download links)</a:t>
            </a:r>
            <a:endParaRPr lang="en-CA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CIC-IDS2017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Labeled intrusion detection dataset (benign + multiple attacks).</a:t>
            </a:r>
          </a:p>
          <a:p>
            <a:r>
              <a:rPr lang="en-CA" sz="1700" dirty="0">
                <a:latin typeface="+mj-lt"/>
              </a:rPr>
              <a:t>Size: ~2.8M records (CSV + PCAP).</a:t>
            </a:r>
          </a:p>
          <a:p>
            <a:r>
              <a:rPr lang="en-CA" sz="1700" dirty="0">
                <a:latin typeface="+mj-lt"/>
              </a:rPr>
              <a:t>Features: ~80 flow-based features (protocols, flags, packet sizes).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 - Official: </a:t>
            </a:r>
            <a:r>
              <a:rPr lang="en-CA" sz="1700" dirty="0">
                <a:latin typeface="+mj-lt"/>
                <a:hlinkClick r:id="rId2"/>
              </a:rPr>
              <a:t>https://www.unb.ca/cic/datasets/ids-2017.html</a:t>
            </a:r>
            <a:endParaRPr lang="en-CA" sz="1700" dirty="0">
              <a:latin typeface="+mj-lt"/>
            </a:endParaRPr>
          </a:p>
          <a:p>
            <a:r>
              <a:rPr lang="en-CA" sz="1700" dirty="0">
                <a:latin typeface="+mj-lt"/>
              </a:rPr>
              <a:t> - Kaggle Mirror: </a:t>
            </a:r>
            <a:r>
              <a:rPr lang="en-CA" sz="1700" dirty="0">
                <a:latin typeface="+mj-lt"/>
                <a:hlinkClick r:id="rId3"/>
              </a:rPr>
              <a:t>https://www.kaggle.com/datasets/chethuhn/network-intrusion-dataset</a:t>
            </a:r>
            <a:endParaRPr lang="en-CA" sz="1700" dirty="0">
              <a:latin typeface="+mj-lt"/>
            </a:endParaRPr>
          </a:p>
          <a:p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UNSW-NB15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Modern intrusion detection dataset (9 attack families).</a:t>
            </a:r>
          </a:p>
          <a:p>
            <a:r>
              <a:rPr lang="en-CA" sz="1700" dirty="0">
                <a:latin typeface="+mj-lt"/>
              </a:rPr>
              <a:t>Size: ~2.5M records.</a:t>
            </a:r>
          </a:p>
          <a:p>
            <a:r>
              <a:rPr lang="en-CA" sz="1700" dirty="0">
                <a:latin typeface="+mj-lt"/>
              </a:rPr>
              <a:t>Features: 49 features (packet &amp; flow statistics).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Official: </a:t>
            </a:r>
            <a:r>
              <a:rPr lang="en-CA" sz="1700" dirty="0">
                <a:latin typeface="+mj-lt"/>
                <a:hlinkClick r:id="rId2"/>
              </a:rPr>
              <a:t>https://research.unsw.edu.au/projects/unsw-nb15-dataset</a:t>
            </a:r>
            <a:endParaRPr lang="en-CA" sz="1700" dirty="0">
              <a:latin typeface="+mj-lt"/>
            </a:endParaRPr>
          </a:p>
          <a:p>
            <a:r>
              <a:rPr lang="en-CA" sz="1700" dirty="0">
                <a:latin typeface="+mj-lt"/>
              </a:rPr>
              <a:t>Kaggle Mirror: </a:t>
            </a:r>
            <a:r>
              <a:rPr lang="en-CA" sz="1700" dirty="0">
                <a:latin typeface="+mj-lt"/>
                <a:hlinkClick r:id="rId3"/>
              </a:rPr>
              <a:t>https://www.kaggle.com/datasets/alextamboli/unsw-nb15</a:t>
            </a:r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Malicious URLs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URLs labeled as benign, phishing, defacement, or malware.</a:t>
            </a:r>
          </a:p>
          <a:p>
            <a:r>
              <a:rPr lang="en-CA" sz="1700" dirty="0">
                <a:latin typeface="+mj-lt"/>
              </a:rPr>
              <a:t>Size: ~650K records.</a:t>
            </a:r>
          </a:p>
          <a:p>
            <a:r>
              <a:rPr lang="en-CA" sz="1700" dirty="0">
                <a:latin typeface="+mj-lt"/>
              </a:rPr>
              <a:t>Features: Raw URL text (students extract features: length, tokens, keywords).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Kaggle: </a:t>
            </a:r>
            <a:r>
              <a:rPr lang="en-CA" sz="1700" dirty="0">
                <a:latin typeface="+mj-lt"/>
                <a:hlinkClick r:id="rId2"/>
              </a:rPr>
              <a:t>https://www.kaggle.com/datasets/sid321axn/malicious-urls-dataset</a:t>
            </a:r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 dirty="0">
                <a:solidFill>
                  <a:srgbClr val="FFFFFF"/>
                </a:solidFill>
              </a:rPr>
              <a:t>IoT Intrusion Detection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IoT device traffic, normal vs attack flows.</a:t>
            </a:r>
          </a:p>
          <a:p>
            <a:r>
              <a:rPr lang="en-CA" sz="1700" dirty="0">
                <a:latin typeface="+mj-lt"/>
              </a:rPr>
              <a:t>Size: Moderate (varies by split).</a:t>
            </a:r>
          </a:p>
          <a:p>
            <a:r>
              <a:rPr lang="en-CA" sz="1700" dirty="0">
                <a:latin typeface="+mj-lt"/>
              </a:rPr>
              <a:t>Features: 23 network flow statistics (from PCAP).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Kaggle: </a:t>
            </a:r>
            <a:r>
              <a:rPr lang="en-CA" sz="1700" dirty="0">
                <a:latin typeface="+mj-lt"/>
                <a:hlinkClick r:id="rId2"/>
              </a:rPr>
              <a:t>https://www.kaggle.com/datasets/azalhowaide/iot-dataset-for-intrusion-detection-systems-ids</a:t>
            </a:r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TON-IoT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Time-series IoT &amp; network data with attack labels.</a:t>
            </a:r>
          </a:p>
          <a:p>
            <a:r>
              <a:rPr lang="en-CA" sz="1700" dirty="0">
                <a:latin typeface="+mj-lt"/>
              </a:rPr>
              <a:t>Size: Medium.</a:t>
            </a:r>
          </a:p>
          <a:p>
            <a:r>
              <a:rPr lang="en-CA" sz="1700" dirty="0">
                <a:latin typeface="+mj-lt"/>
              </a:rPr>
              <a:t>Features: Sensor &amp; network statistics with labels.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 Kaggle: </a:t>
            </a:r>
            <a:r>
              <a:rPr lang="en-CA" sz="1700" dirty="0">
                <a:latin typeface="+mj-lt"/>
                <a:hlinkClick r:id="rId2"/>
              </a:rPr>
              <a:t>https://www.kaggle.com/datasets/programmer3/ton-iot-network-intrusion-dataset</a:t>
            </a:r>
            <a:endParaRPr lang="en-CA" sz="1700" dirty="0">
              <a:latin typeface="+mj-lt"/>
            </a:endParaRPr>
          </a:p>
          <a:p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CA" sz="3500">
                <a:solidFill>
                  <a:srgbClr val="FFFFFF"/>
                </a:solidFill>
              </a:rPr>
              <a:t>N-BaIoT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7293023" cy="3683358"/>
          </a:xfrm>
        </p:spPr>
        <p:txBody>
          <a:bodyPr anchor="ctr">
            <a:normAutofit/>
          </a:bodyPr>
          <a:lstStyle/>
          <a:p>
            <a:r>
              <a:rPr lang="en-CA" sz="1700" dirty="0">
                <a:latin typeface="+mj-lt"/>
              </a:rPr>
              <a:t>Description: IoT botnet dataset (Mirai, BASHLITE attacks on devices).</a:t>
            </a:r>
          </a:p>
          <a:p>
            <a:r>
              <a:rPr lang="en-CA" sz="1700" dirty="0">
                <a:latin typeface="+mj-lt"/>
              </a:rPr>
              <a:t>Size: ~70M records (can sample for teaching).</a:t>
            </a:r>
          </a:p>
          <a:p>
            <a:r>
              <a:rPr lang="en-CA" sz="1700" dirty="0">
                <a:latin typeface="+mj-lt"/>
              </a:rPr>
              <a:t>Features: Device network statistics &amp; behaviors.</a:t>
            </a:r>
          </a:p>
          <a:p>
            <a:r>
              <a:rPr lang="en-CA" sz="1700" dirty="0">
                <a:latin typeface="+mj-lt"/>
              </a:rPr>
              <a:t>Download:</a:t>
            </a:r>
          </a:p>
          <a:p>
            <a:r>
              <a:rPr lang="en-CA" sz="1700" dirty="0">
                <a:latin typeface="+mj-lt"/>
              </a:rPr>
              <a:t>Kaggle: </a:t>
            </a:r>
            <a:r>
              <a:rPr lang="en-CA" sz="1700" dirty="0">
                <a:latin typeface="+mj-lt"/>
                <a:hlinkClick r:id="rId2"/>
              </a:rPr>
              <a:t>https://www.kaggle.com/datasets/mkashifn/nbaiot-datase</a:t>
            </a:r>
            <a:r>
              <a:rPr lang="en-CA" sz="1700" dirty="0">
                <a:latin typeface="+mj-lt"/>
                <a:hlinkClick r:id="rId2"/>
              </a:rPr>
              <a:t>t</a:t>
            </a:r>
            <a:endParaRPr lang="en-CA" sz="1700" dirty="0">
              <a:latin typeface="+mj-lt"/>
            </a:endParaRPr>
          </a:p>
          <a:p>
            <a:endParaRPr lang="en-CA" sz="1700" dirty="0">
              <a:latin typeface="+mj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</TotalTime>
  <Words>360</Words>
  <Application>Microsoft Macintosh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Cybersecurity Datasets for Teaching &amp; Research</vt:lpstr>
      <vt:lpstr>CIC-IDS2017 Dataset</vt:lpstr>
      <vt:lpstr>UNSW-NB15 Dataset</vt:lpstr>
      <vt:lpstr>Malicious URLs Dataset</vt:lpstr>
      <vt:lpstr>IoT Intrusion Detection Dataset</vt:lpstr>
      <vt:lpstr>TON-IoT Dataset</vt:lpstr>
      <vt:lpstr>N-BaIoT Dataset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 a</cp:lastModifiedBy>
  <cp:revision>6</cp:revision>
  <dcterms:created xsi:type="dcterms:W3CDTF">2013-01-27T09:14:16Z</dcterms:created>
  <dcterms:modified xsi:type="dcterms:W3CDTF">2025-09-16T08:40:05Z</dcterms:modified>
  <cp:category/>
</cp:coreProperties>
</file>