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6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</p:sldIdLst>
  <p:sldSz cx="9144000" cy="5143500" type="screen16x9"/>
  <p:notesSz cx="6858000" cy="9144000"/>
  <p:embeddedFontLst>
    <p:embeddedFont>
      <p:font typeface="Maven Pro" panose="02010600030101010101" charset="0"/>
      <p:regular r:id="rId34"/>
      <p:bold r:id="rId35"/>
    </p:embeddedFont>
    <p:embeddedFont>
      <p:font typeface="Nunito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704c3bb4d9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704c3bb4d9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6f2a09d90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6f2a09d90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6f2a09d90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6f2a09d90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6f2a09d90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6f2a09d907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6f2a09d907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6f2a09d907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6f2a09d907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6f2a09d907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705ecb356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705ecb356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>
          <a:extLst>
            <a:ext uri="{FF2B5EF4-FFF2-40B4-BE49-F238E27FC236}">
              <a16:creationId xmlns:a16="http://schemas.microsoft.com/office/drawing/2014/main" id="{5EA11520-0B3A-6470-E29F-E5BA64F85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705ecb3563_1_0:notes">
            <a:extLst>
              <a:ext uri="{FF2B5EF4-FFF2-40B4-BE49-F238E27FC236}">
                <a16:creationId xmlns:a16="http://schemas.microsoft.com/office/drawing/2014/main" id="{33996EB8-7B6A-9375-2452-50D214A75F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705ecb3563_1_0:notes">
            <a:extLst>
              <a:ext uri="{FF2B5EF4-FFF2-40B4-BE49-F238E27FC236}">
                <a16:creationId xmlns:a16="http://schemas.microsoft.com/office/drawing/2014/main" id="{62FFFDA3-71BF-54D0-9969-B7DD8DDEA3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881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705ecb356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705ecb356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70a430d3b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70a430d3b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704c3bb4d9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704c3bb4d9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70a430d3b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70a430d3b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70a430d3b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70a430d3b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70a430d3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70a430d3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70a430d3b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70a430d3b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70a430d3b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70a430d3b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704c3bb4d9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704c3bb4d9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704c3bb4d9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704c3bb4d9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6f3d933f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6f3d933f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6f3d933f1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6f3d933f1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6f3d933f1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6f3d933f1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704c3bb4d9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704c3bb4d9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6f3d933f1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6f3d933f1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>
          <a:extLst>
            <a:ext uri="{FF2B5EF4-FFF2-40B4-BE49-F238E27FC236}">
              <a16:creationId xmlns:a16="http://schemas.microsoft.com/office/drawing/2014/main" id="{DF2C6FDE-85F6-D1FD-B178-7C820A487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6f3d933f1f_0_28:notes">
            <a:extLst>
              <a:ext uri="{FF2B5EF4-FFF2-40B4-BE49-F238E27FC236}">
                <a16:creationId xmlns:a16="http://schemas.microsoft.com/office/drawing/2014/main" id="{4F963094-5031-4675-B7F0-C25127DF82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6f3d933f1f_0_28:notes">
            <a:extLst>
              <a:ext uri="{FF2B5EF4-FFF2-40B4-BE49-F238E27FC236}">
                <a16:creationId xmlns:a16="http://schemas.microsoft.com/office/drawing/2014/main" id="{64E12647-929E-A29D-0EA8-25D4060B6C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9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704c3bb4d9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704c3bb4d9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704c3bb4d9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704c3bb4d9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704c3bb4d9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704c3bb4d9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704c3bb4d9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704c3bb4d9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04c3bb4d9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04c3bb4d9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704c3bb4d9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704c3bb4d9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1137386" y="1261735"/>
            <a:ext cx="6778828" cy="12475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200" dirty="0">
                <a:latin typeface="Times New Roman"/>
                <a:ea typeface="Times New Roman"/>
                <a:cs typeface="Times New Roman"/>
                <a:sym typeface="Times New Roman"/>
              </a:rPr>
              <a:t>AI-Driven Threat Detection with MITRE ATT&amp;CK Mapping Report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5462AA-6F2E-2BC9-0F3C-9FEA737AC948}"/>
              </a:ext>
            </a:extLst>
          </p:cNvPr>
          <p:cNvSpPr txBox="1"/>
          <p:nvPr/>
        </p:nvSpPr>
        <p:spPr>
          <a:xfrm>
            <a:off x="554865" y="2899390"/>
            <a:ext cx="8034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CSCI_7783 Information Security</a:t>
            </a:r>
          </a:p>
          <a:p>
            <a:pPr algn="ctr"/>
            <a:endParaRPr lang="fr-CA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CA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Guanhua</a:t>
            </a:r>
            <a:r>
              <a:rPr lang="fr-CA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Zhao</a:t>
            </a:r>
            <a:r>
              <a:rPr lang="zh-CN" altLang="fr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fr-CA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Honghao</a:t>
            </a:r>
            <a:r>
              <a:rPr lang="fr-CA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Yu</a:t>
            </a:r>
            <a:r>
              <a:rPr lang="zh-CN" altLang="fr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fr-CA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Hongxia</a:t>
            </a:r>
            <a:r>
              <a:rPr lang="fr-CA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Zhou</a:t>
            </a:r>
            <a:r>
              <a:rPr lang="zh-CN" altLang="fr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fr-CA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 Zhao</a:t>
            </a: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July 19, 2025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ctrTitle"/>
          </p:nvPr>
        </p:nvSpPr>
        <p:spPr>
          <a:xfrm>
            <a:off x="1106125" y="941050"/>
            <a:ext cx="66960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algn="ctr"/>
            <a:r>
              <a:rPr lang="fr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Stratified</a:t>
            </a:r>
            <a:r>
              <a:rPr lang="fr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Sampling – </a:t>
            </a:r>
            <a:br>
              <a:rPr lang="fr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</a:t>
            </a:r>
            <a:r>
              <a:rPr lang="fr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2" name="Google Shape;342;p23"/>
          <p:cNvSpPr txBox="1">
            <a:spLocks noGrp="1"/>
          </p:cNvSpPr>
          <p:nvPr>
            <p:ph type="subTitle" idx="1"/>
          </p:nvPr>
        </p:nvSpPr>
        <p:spPr>
          <a:xfrm>
            <a:off x="915525" y="3053725"/>
            <a:ext cx="77934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SzPts val="358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Logistic Regression for Intrusion Detection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>
            <a:spLocks noGrp="1"/>
          </p:cNvSpPr>
          <p:nvPr>
            <p:ph type="ctrTitle"/>
          </p:nvPr>
        </p:nvSpPr>
        <p:spPr>
          <a:xfrm>
            <a:off x="585275" y="268250"/>
            <a:ext cx="42555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fr-CA" altLang="zh-CN" sz="32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Introduction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" name="Google Shape;348;p24"/>
          <p:cNvSpPr txBox="1">
            <a:spLocks noGrp="1"/>
          </p:cNvSpPr>
          <p:nvPr>
            <p:ph type="subTitle" idx="1"/>
          </p:nvPr>
        </p:nvSpPr>
        <p:spPr>
          <a:xfrm>
            <a:off x="585275" y="1280450"/>
            <a:ext cx="6685200" cy="1977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cuML's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Issue: poor performance for minority classes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StratifiedShuffleSplit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balanced training sets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>
            <a:spLocks noGrp="1"/>
          </p:cNvSpPr>
          <p:nvPr>
            <p:ph type="ctrTitle"/>
          </p:nvPr>
        </p:nvSpPr>
        <p:spPr>
          <a:xfrm>
            <a:off x="400800" y="322525"/>
            <a:ext cx="4818600" cy="6262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fr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Google Shape;354;p25"/>
          <p:cNvSpPr txBox="1">
            <a:spLocks noGrp="1"/>
          </p:cNvSpPr>
          <p:nvPr>
            <p:ph type="subTitle" idx="1"/>
          </p:nvPr>
        </p:nvSpPr>
        <p:spPr>
          <a:xfrm>
            <a:off x="509325" y="1334700"/>
            <a:ext cx="7661700" cy="1730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all classes, especially minorities, are represented</a:t>
            </a:r>
          </a:p>
          <a:p>
            <a:pPr marL="0" lvl="0" indent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model visibility and generalization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>
            <a:spLocks noGrp="1"/>
          </p:cNvSpPr>
          <p:nvPr>
            <p:ph type="ctrTitle"/>
          </p:nvPr>
        </p:nvSpPr>
        <p:spPr>
          <a:xfrm>
            <a:off x="477686" y="214050"/>
            <a:ext cx="6299700" cy="702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fr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fr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Baseline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Google Shape;360;p26"/>
          <p:cNvSpPr txBox="1">
            <a:spLocks noGrp="1"/>
          </p:cNvSpPr>
          <p:nvPr>
            <p:ph type="subTitle" idx="1"/>
          </p:nvPr>
        </p:nvSpPr>
        <p:spPr>
          <a:xfrm>
            <a:off x="368950" y="1258775"/>
            <a:ext cx="4318800" cy="29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class representation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WebAttack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recall ↑ from ~10% to 46%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↑ by ~4.6%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stable PR curves and confusion matrix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1" name="Google Shape;361;p26" title="NC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400" y="1258775"/>
            <a:ext cx="4005079" cy="357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>
            <a:spLocks noGrp="1"/>
          </p:cNvSpPr>
          <p:nvPr>
            <p:ph type="ctrTitle"/>
          </p:nvPr>
        </p:nvSpPr>
        <p:spPr>
          <a:xfrm>
            <a:off x="531025" y="246550"/>
            <a:ext cx="5600100" cy="9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fr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Remaining</a:t>
            </a:r>
            <a:r>
              <a:rPr lang="fr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Deficiencies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7" name="Google Shape;367;p27"/>
          <p:cNvSpPr txBox="1">
            <a:spLocks noGrp="1"/>
          </p:cNvSpPr>
          <p:nvPr>
            <p:ph type="subTitle" idx="1"/>
          </p:nvPr>
        </p:nvSpPr>
        <p:spPr>
          <a:xfrm>
            <a:off x="466630" y="1346118"/>
            <a:ext cx="6535183" cy="2320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change in core algorithm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Lacks dynamic/temporal features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depends on minimal class distribution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capability in complex attack scenarios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 txBox="1">
            <a:spLocks noGrp="1"/>
          </p:cNvSpPr>
          <p:nvPr>
            <p:ph type="ctrTitle"/>
          </p:nvPr>
        </p:nvSpPr>
        <p:spPr>
          <a:xfrm>
            <a:off x="400800" y="333375"/>
            <a:ext cx="80631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fr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&amp; </a:t>
            </a:r>
            <a:r>
              <a:rPr lang="fr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fr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Google Shape;373;p28"/>
          <p:cNvSpPr txBox="1">
            <a:spLocks noGrp="1"/>
          </p:cNvSpPr>
          <p:nvPr>
            <p:ph type="subTitle" idx="1"/>
          </p:nvPr>
        </p:nvSpPr>
        <p:spPr>
          <a:xfrm>
            <a:off x="400800" y="1204500"/>
            <a:ext cx="41712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time-series features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stronger models (e.g., Transformer)</a:t>
            </a: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imbalance with SMOTE or cost-sensitive learning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" name="Google Shape;374;p28"/>
          <p:cNvSpPr txBox="1"/>
          <p:nvPr/>
        </p:nvSpPr>
        <p:spPr>
          <a:xfrm>
            <a:off x="5016741" y="1443582"/>
            <a:ext cx="3613500" cy="30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u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Stratified sampling improves detection of rare attacks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u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No change to model structure required</a:t>
            </a:r>
            <a:endParaRPr sz="2400" dirty="0">
              <a:solidFill>
                <a:schemeClr val="bg1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/>
          <p:nvPr/>
        </p:nvSpPr>
        <p:spPr>
          <a:xfrm>
            <a:off x="622398" y="2026575"/>
            <a:ext cx="7899203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CA" sz="3200" b="1" dirty="0" err="1">
                <a:solidFill>
                  <a:srgbClr val="F3F3F3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Hierarchical</a:t>
            </a:r>
            <a:r>
              <a:rPr lang="fr-CA" sz="3200" b="1" dirty="0">
                <a:solidFill>
                  <a:srgbClr val="F3F3F3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 GPU </a:t>
            </a:r>
            <a:r>
              <a:rPr lang="fr-CA" sz="3200" b="1" dirty="0" err="1">
                <a:solidFill>
                  <a:srgbClr val="F3F3F3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Logistic</a:t>
            </a:r>
            <a:r>
              <a:rPr lang="fr-CA" sz="3200" b="1" dirty="0">
                <a:solidFill>
                  <a:srgbClr val="F3F3F3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 </a:t>
            </a:r>
            <a:r>
              <a:rPr lang="fr-CA" sz="3200" b="1" dirty="0" err="1">
                <a:solidFill>
                  <a:srgbClr val="F3F3F3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Regression</a:t>
            </a:r>
            <a:endParaRPr sz="3200" b="1" dirty="0">
              <a:solidFill>
                <a:srgbClr val="F3F3F3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>
          <a:extLst>
            <a:ext uri="{FF2B5EF4-FFF2-40B4-BE49-F238E27FC236}">
              <a16:creationId xmlns:a16="http://schemas.microsoft.com/office/drawing/2014/main" id="{9D79C4D1-C20A-0A70-DDFB-97417D1A2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>
            <a:extLst>
              <a:ext uri="{FF2B5EF4-FFF2-40B4-BE49-F238E27FC236}">
                <a16:creationId xmlns:a16="http://schemas.microsoft.com/office/drawing/2014/main" id="{89FB2B8F-DBC8-7D83-37DB-9F495EDC7E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3903" y="605575"/>
            <a:ext cx="7209280" cy="3932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Build a GPU-accelerated logistic regression model for multi-class intrusion detection.</a:t>
            </a:r>
          </a:p>
          <a:p>
            <a:pPr marL="0" lvl="0" indent="0">
              <a:lnSpc>
                <a:spcPct val="9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Issue: Extreme class imbalance in real-world datasets leads to poor detection of rare attacks.</a:t>
            </a:r>
          </a:p>
          <a:p>
            <a:pPr marL="0" lvl="0" indent="0">
              <a:lnSpc>
                <a:spcPct val="9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Heartbleed, Bot, and Web-Attack are nearly undetectable by vanilla models.</a:t>
            </a:r>
          </a:p>
          <a:p>
            <a:pPr marL="0" lvl="0" indent="0">
              <a:lnSpc>
                <a:spcPct val="9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Use a hierarchical structure to better capture minority class signals.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580" dirty="0"/>
          </a:p>
        </p:txBody>
      </p:sp>
    </p:spTree>
    <p:extLst>
      <p:ext uri="{BB962C8B-B14F-4D97-AF65-F5344CB8AC3E}">
        <p14:creationId xmlns:p14="http://schemas.microsoft.com/office/powerpoint/2010/main" val="4291104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"/>
          <p:cNvSpPr txBox="1">
            <a:spLocks noGrp="1"/>
          </p:cNvSpPr>
          <p:nvPr>
            <p:ph type="ctrTitle"/>
          </p:nvPr>
        </p:nvSpPr>
        <p:spPr>
          <a:xfrm>
            <a:off x="343979" y="211467"/>
            <a:ext cx="6078286" cy="9991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fr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fr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-Stage Model Architecture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Google Shape;386;p30"/>
          <p:cNvSpPr txBox="1">
            <a:spLocks noGrp="1"/>
          </p:cNvSpPr>
          <p:nvPr>
            <p:ph type="subTitle" idx="1"/>
          </p:nvPr>
        </p:nvSpPr>
        <p:spPr>
          <a:xfrm>
            <a:off x="343979" y="1287887"/>
            <a:ext cx="6503213" cy="3060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80000"/>
              </a:lnSpc>
              <a:buSzPts val="523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1: Binary classification to detect if traffic is BENIGN or ATTACK.</a:t>
            </a:r>
          </a:p>
          <a:p>
            <a:pPr marL="0" lvl="0" indent="0">
              <a:lnSpc>
                <a:spcPct val="80000"/>
              </a:lnSpc>
              <a:buSzPts val="523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80000"/>
              </a:lnSpc>
              <a:buSzPts val="523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2: Multi-class classification to identify specific attack type (14 total classes).</a:t>
            </a:r>
          </a:p>
          <a:p>
            <a:pPr marL="0" lvl="0" indent="0">
              <a:lnSpc>
                <a:spcPct val="80000"/>
              </a:lnSpc>
              <a:buSzPts val="523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80000"/>
              </a:lnSpc>
              <a:buSzPts val="523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 Reduces interference from normal traffic and enhances detection of rare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attacks.This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coarse-to-fine approach enables better gradient signals for model learning.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>
            <a:spLocks noGrp="1"/>
          </p:cNvSpPr>
          <p:nvPr>
            <p:ph type="ctrTitle"/>
          </p:nvPr>
        </p:nvSpPr>
        <p:spPr>
          <a:xfrm>
            <a:off x="231988" y="115794"/>
            <a:ext cx="7568316" cy="875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fr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fr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fr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Sampling </a:t>
            </a:r>
            <a:r>
              <a:rPr lang="fr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2" name="Google Shape;392;p31"/>
          <p:cNvSpPr txBox="1">
            <a:spLocks noGrp="1"/>
          </p:cNvSpPr>
          <p:nvPr>
            <p:ph type="subTitle" idx="1"/>
          </p:nvPr>
        </p:nvSpPr>
        <p:spPr>
          <a:xfrm>
            <a:off x="397416" y="1145290"/>
            <a:ext cx="7849356" cy="3147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500,000 rows per batch to optimize GPU memory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usage.Downsample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BENIGN samples to achieve initial 1:1 class balance.</a:t>
            </a:r>
          </a:p>
          <a:p>
            <a:pPr marL="0" lvl="0" indent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class-wise sampling: </a:t>
            </a:r>
          </a:p>
          <a:p>
            <a:pPr marL="0" lvl="0" inden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Oversample if samples &lt; 1,000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upsample_minority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</a:p>
          <a:p>
            <a:pPr marL="0" lvl="0" inden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samples &gt; 3,000 or 20x other classes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auto_downsample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())These steps improve training balance and mitigate learning bias.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ctrTitle"/>
          </p:nvPr>
        </p:nvSpPr>
        <p:spPr>
          <a:xfrm>
            <a:off x="291921" y="92075"/>
            <a:ext cx="8766220" cy="1294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1200"/>
              </a:spcBef>
              <a:buSzPts val="990"/>
            </a:pPr>
            <a:r>
              <a:rPr lang="fr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br>
              <a:rPr lang="fr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GPU-</a:t>
            </a:r>
            <a:r>
              <a:rPr lang="fr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Accelerated</a:t>
            </a:r>
            <a:r>
              <a:rPr lang="fr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</a:t>
            </a:r>
            <a:r>
              <a:rPr lang="fr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Threat</a:t>
            </a:r>
            <a:r>
              <a:rPr lang="fr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040A65-000D-A3E6-C98D-1C12AB3C9691}"/>
              </a:ext>
            </a:extLst>
          </p:cNvPr>
          <p:cNvSpPr txBox="1"/>
          <p:nvPr/>
        </p:nvSpPr>
        <p:spPr>
          <a:xfrm>
            <a:off x="223232" y="1794456"/>
            <a:ext cx="8766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fr-CA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fr-CA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lang="fr-CA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multiple types of cyber-</a:t>
            </a:r>
            <a:r>
              <a:rPr lang="fr-CA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  <a:r>
              <a:rPr lang="fr-CA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CA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 flow data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fr-CA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Tools: </a:t>
            </a:r>
            <a:r>
              <a:rPr lang="fr-CA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cuML</a:t>
            </a:r>
            <a:r>
              <a:rPr lang="fr-CA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CA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fr-CA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fr-CA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CA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endParaRPr lang="fr-CA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fr-CA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Pipeline: Data </a:t>
            </a:r>
            <a:r>
              <a:rPr lang="fr-CA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fr-CA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fr-CA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fr-CA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Modeling → </a:t>
            </a:r>
            <a:r>
              <a:rPr lang="fr-CA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>
            <a:spLocks noGrp="1"/>
          </p:cNvSpPr>
          <p:nvPr>
            <p:ph type="ctrTitle"/>
          </p:nvPr>
        </p:nvSpPr>
        <p:spPr>
          <a:xfrm>
            <a:off x="200440" y="151440"/>
            <a:ext cx="8398354" cy="890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Configuration and Prediction Workflow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" name="Google Shape;398;p32"/>
          <p:cNvSpPr txBox="1">
            <a:spLocks noGrp="1"/>
          </p:cNvSpPr>
          <p:nvPr>
            <p:ph type="subTitle" idx="1"/>
          </p:nvPr>
        </p:nvSpPr>
        <p:spPr>
          <a:xfrm>
            <a:off x="280774" y="1137634"/>
            <a:ext cx="7996048" cy="3576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80000"/>
              </a:lnSpc>
              <a:buSzPts val="440"/>
            </a:pP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cuML's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GPU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80000"/>
              </a:lnSpc>
              <a:buSzPts val="440"/>
            </a:pPr>
            <a:endParaRPr lang="fr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80000"/>
              </a:lnSpc>
              <a:buSzPts val="440"/>
            </a:pP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Settings: QN (Quasi-Newton)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L2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max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iterations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1200.</a:t>
            </a:r>
          </a:p>
          <a:p>
            <a:pPr marL="0" lvl="0" indent="0">
              <a:lnSpc>
                <a:spcPct val="80000"/>
              </a:lnSpc>
              <a:buSzPts val="440"/>
            </a:pPr>
            <a:endParaRPr lang="fr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80000"/>
              </a:lnSpc>
              <a:buSzPts val="440"/>
            </a:pP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1: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BENIGN vs ATTACK for all data.</a:t>
            </a:r>
          </a:p>
          <a:p>
            <a:pPr marL="0" lvl="0" indent="0">
              <a:lnSpc>
                <a:spcPct val="80000"/>
              </a:lnSpc>
              <a:buSzPts val="440"/>
            </a:pPr>
            <a:endParaRPr lang="fr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80000"/>
              </a:lnSpc>
              <a:buSzPts val="440"/>
            </a:pP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2: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types.</a:t>
            </a:r>
          </a:p>
          <a:p>
            <a:pPr marL="0" lvl="0" indent="0">
              <a:lnSpc>
                <a:spcPct val="80000"/>
              </a:lnSpc>
              <a:buSzPts val="440"/>
            </a:pPr>
            <a:endParaRPr lang="fr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80000"/>
              </a:lnSpc>
              <a:buSzPts val="440"/>
            </a:pP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outputs: classification report and confusion matrix.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>
            <a:spLocks noGrp="1"/>
          </p:cNvSpPr>
          <p:nvPr>
            <p:ph type="ctrTitle"/>
          </p:nvPr>
        </p:nvSpPr>
        <p:spPr>
          <a:xfrm>
            <a:off x="263367" y="117034"/>
            <a:ext cx="8044800" cy="745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fr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fr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fr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Limitations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4" name="Google Shape;404;p33"/>
          <p:cNvSpPr txBox="1">
            <a:spLocks noGrp="1"/>
          </p:cNvSpPr>
          <p:nvPr>
            <p:ph type="subTitle" idx="1"/>
          </p:nvPr>
        </p:nvSpPr>
        <p:spPr>
          <a:xfrm>
            <a:off x="263367" y="862885"/>
            <a:ext cx="8044800" cy="40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improved from 76% to 83.2% compared to vanilla model.</a:t>
            </a:r>
          </a:p>
          <a:p>
            <a:pPr marL="0" lv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recall gain for rare attacks: Heartbleed (57.8%), Bot (36%).</a:t>
            </a:r>
          </a:p>
          <a:p>
            <a:pPr marL="0" lv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"Sacrificing global for local" boosts rare threat detection.</a:t>
            </a:r>
          </a:p>
          <a:p>
            <a:pPr marL="0" lv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marL="0" lv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Increased complexity due to two-stage design.</a:t>
            </a:r>
          </a:p>
          <a:p>
            <a:pPr marL="0" lv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Oversampling may lead to overfitting or false positives.</a:t>
            </a:r>
          </a:p>
          <a:p>
            <a:pPr marL="0" lv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Sensitive to data distribution and class balancing.</a:t>
            </a:r>
          </a:p>
          <a:p>
            <a:pPr marL="0" lv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marL="0" lv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Lacks temporal/session-based features.</a:t>
            </a:r>
          </a:p>
          <a:p>
            <a:pPr marL="0" lv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Logistic regression is linear and misses high-order patterns.</a:t>
            </a:r>
          </a:p>
          <a:p>
            <a:pPr marL="0" lv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plan: apply SMOTE for better minority class handling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>
            <a:spLocks noGrp="1"/>
          </p:cNvSpPr>
          <p:nvPr>
            <p:ph type="subTitle" idx="1"/>
          </p:nvPr>
        </p:nvSpPr>
        <p:spPr>
          <a:xfrm>
            <a:off x="133082" y="1094143"/>
            <a:ext cx="3344467" cy="3687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figure shows the classification accuracy for each type of attack. </a:t>
            </a:r>
          </a:p>
          <a:p>
            <a:pPr marL="0" lvl="0" indent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detection rates for rare attacks such as Heartbleed and Bot have improved significantly, and the concentration of misclassifications has noticeably decreased.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1" name="Google Shape;4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518" y="1156794"/>
            <a:ext cx="5486400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0EF28B8-13A9-A780-EB93-1483BA09DCD0}"/>
              </a:ext>
            </a:extLst>
          </p:cNvPr>
          <p:cNvSpPr txBox="1"/>
          <p:nvPr/>
        </p:nvSpPr>
        <p:spPr>
          <a:xfrm>
            <a:off x="296215" y="279042"/>
            <a:ext cx="7675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15-Class Confusion Matrix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 txBox="1">
            <a:spLocks noGrp="1"/>
          </p:cNvSpPr>
          <p:nvPr>
            <p:ph type="subTitle" idx="1"/>
          </p:nvPr>
        </p:nvSpPr>
        <p:spPr>
          <a:xfrm>
            <a:off x="2532597" y="3944029"/>
            <a:ext cx="4255500" cy="529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Micro-</a:t>
            </a:r>
            <a:r>
              <a:rPr lang="fr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Averaged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Precision-Recall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(PR) </a:t>
            </a:r>
            <a:r>
              <a:rPr lang="fr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8" name="Google Shape;4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62" y="748757"/>
            <a:ext cx="50196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>
            <a:spLocks noGrp="1"/>
          </p:cNvSpPr>
          <p:nvPr>
            <p:ph type="subTitle" idx="1"/>
          </p:nvPr>
        </p:nvSpPr>
        <p:spPr>
          <a:xfrm>
            <a:off x="2397560" y="4333796"/>
            <a:ext cx="4255500" cy="724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spcBef>
                <a:spcPts val="1200"/>
              </a:spcBef>
              <a:spcAft>
                <a:spcPts val="120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Precision / Recall Comparison Across Classes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5" name="Google Shape;4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893356"/>
            <a:ext cx="59436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6"/>
          <p:cNvSpPr txBox="1"/>
          <p:nvPr/>
        </p:nvSpPr>
        <p:spPr>
          <a:xfrm>
            <a:off x="218941" y="325957"/>
            <a:ext cx="8706118" cy="130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This figure shows that the model maintains high precision and recall across most categories, with particularly significant improvements for attacks such as Heartbleed and Brute Force.</a:t>
            </a:r>
            <a:endParaRPr sz="2400" dirty="0">
              <a:solidFill>
                <a:schemeClr val="bg1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/>
          <p:cNvSpPr txBox="1">
            <a:spLocks noGrp="1"/>
          </p:cNvSpPr>
          <p:nvPr>
            <p:ph type="ctrTitle"/>
          </p:nvPr>
        </p:nvSpPr>
        <p:spPr>
          <a:xfrm>
            <a:off x="2292190" y="1360528"/>
            <a:ext cx="4344721" cy="9579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algn="ctr"/>
            <a:r>
              <a:rPr lang="fr-CA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Google Shape;432;p37"/>
          <p:cNvSpPr txBox="1">
            <a:spLocks noGrp="1"/>
          </p:cNvSpPr>
          <p:nvPr>
            <p:ph type="subTitle" idx="1"/>
          </p:nvPr>
        </p:nvSpPr>
        <p:spPr>
          <a:xfrm>
            <a:off x="993750" y="2571750"/>
            <a:ext cx="7156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/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(QN) + SMOTE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subTitle" idx="1"/>
          </p:nvPr>
        </p:nvSpPr>
        <p:spPr>
          <a:xfrm>
            <a:off x="266163" y="192381"/>
            <a:ext cx="8809150" cy="4830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C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fr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/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cuML.LogisticRegression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one-vs-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multi-class classification.</a:t>
            </a:r>
          </a:p>
          <a:p>
            <a:pPr marL="0" lvl="0" indent="0"/>
            <a:endParaRPr lang="fr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/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/>
            <a:endParaRPr lang="fr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/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-Compatible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flexible sampling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SMOTE.</a:t>
            </a:r>
          </a:p>
          <a:p>
            <a:pPr marL="0" lvl="0" indent="0"/>
            <a:endParaRPr lang="fr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/>
            <a:r>
              <a:rPr lang="fr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fr-C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/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-16-class classification (15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BENIGN)</a:t>
            </a:r>
          </a:p>
          <a:p>
            <a:pPr marL="0" lvl="0" indent="0"/>
            <a:endParaRPr lang="fr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/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-Supports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AP,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Confusion Matrix.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/>
          <p:cNvSpPr txBox="1">
            <a:spLocks noGrp="1"/>
          </p:cNvSpPr>
          <p:nvPr>
            <p:ph type="ctrTitle"/>
          </p:nvPr>
        </p:nvSpPr>
        <p:spPr>
          <a:xfrm>
            <a:off x="394703" y="287574"/>
            <a:ext cx="7087921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CA" altLang="zh-CN" sz="32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Performance </a:t>
            </a:r>
            <a:r>
              <a:rPr lang="fr-CA" altLang="zh-CN" sz="32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444" name="Google Shape;444;p39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5" name="Google Shape;4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775" y="1515483"/>
            <a:ext cx="7345749" cy="28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"/>
          <p:cNvSpPr txBox="1">
            <a:spLocks noGrp="1"/>
          </p:cNvSpPr>
          <p:nvPr>
            <p:ph type="ctrTitle"/>
          </p:nvPr>
        </p:nvSpPr>
        <p:spPr>
          <a:xfrm>
            <a:off x="280508" y="207575"/>
            <a:ext cx="8582983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Results - Per-class precision/recall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2" name="Google Shape;4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383" y="3112500"/>
            <a:ext cx="5541317" cy="18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3794" y="1019546"/>
            <a:ext cx="5662496" cy="18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>
            <a:spLocks noGrp="1"/>
          </p:cNvSpPr>
          <p:nvPr>
            <p:ph type="ctrTitle"/>
          </p:nvPr>
        </p:nvSpPr>
        <p:spPr>
          <a:xfrm>
            <a:off x="281974" y="345975"/>
            <a:ext cx="8862025" cy="4611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Results - Per-class precision/recall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0" name="Google Shape;4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10575"/>
            <a:ext cx="4050599" cy="30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482" y="1110575"/>
            <a:ext cx="3729875" cy="311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ctrTitle"/>
          </p:nvPr>
        </p:nvSpPr>
        <p:spPr>
          <a:xfrm>
            <a:off x="432199" y="180303"/>
            <a:ext cx="8625941" cy="7684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buSzPts val="99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 and Feature Engineering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Google Shape;296;p16"/>
          <p:cNvSpPr txBox="1">
            <a:spLocks noGrp="1"/>
          </p:cNvSpPr>
          <p:nvPr>
            <p:ph type="subTitle" idx="1"/>
          </p:nvPr>
        </p:nvSpPr>
        <p:spPr>
          <a:xfrm>
            <a:off x="432199" y="1179423"/>
            <a:ext cx="8050685" cy="3263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CSV files combined: 2,830,743 records</a:t>
            </a: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features: 79 columns → final 76 numerical features</a:t>
            </a: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Removed: Flow ID, Source/Destination IPs, Timestamps</a:t>
            </a: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±Inf replaced with 0</a:t>
            </a: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(without mean centering)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2"/>
          <p:cNvSpPr txBox="1">
            <a:spLocks noGrp="1"/>
          </p:cNvSpPr>
          <p:nvPr>
            <p:ph type="ctrTitle"/>
          </p:nvPr>
        </p:nvSpPr>
        <p:spPr>
          <a:xfrm>
            <a:off x="261190" y="144206"/>
            <a:ext cx="8621619" cy="6414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Results - Per-class precision/recall</a:t>
            </a:r>
            <a:endParaRPr sz="3200" dirty="0"/>
          </a:p>
        </p:txBody>
      </p:sp>
      <p:sp>
        <p:nvSpPr>
          <p:cNvPr id="467" name="Google Shape;467;p4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8" name="Google Shape;4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42" y="926944"/>
            <a:ext cx="4050601" cy="363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675" y="910601"/>
            <a:ext cx="4150683" cy="366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>
          <a:extLst>
            <a:ext uri="{FF2B5EF4-FFF2-40B4-BE49-F238E27FC236}">
              <a16:creationId xmlns:a16="http://schemas.microsoft.com/office/drawing/2014/main" id="{39CE587F-7E29-35A3-82B2-F5C5FBB69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2">
            <a:extLst>
              <a:ext uri="{FF2B5EF4-FFF2-40B4-BE49-F238E27FC236}">
                <a16:creationId xmlns:a16="http://schemas.microsoft.com/office/drawing/2014/main" id="{4E5B02E3-6A60-86EA-3886-1D1C163AEAB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6846" y="2292708"/>
            <a:ext cx="8621619" cy="558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00797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ctrTitle"/>
          </p:nvPr>
        </p:nvSpPr>
        <p:spPr>
          <a:xfrm>
            <a:off x="416844" y="382255"/>
            <a:ext cx="7294500" cy="786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fr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Severe</a:t>
            </a:r>
            <a:r>
              <a:rPr lang="fr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fr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Imbalance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2440" dirty="0"/>
          </a:p>
        </p:txBody>
      </p:sp>
      <p:sp>
        <p:nvSpPr>
          <p:cNvPr id="302" name="Google Shape;302;p17"/>
          <p:cNvSpPr txBox="1">
            <a:spLocks noGrp="1"/>
          </p:cNvSpPr>
          <p:nvPr>
            <p:ph type="subTitle" idx="1"/>
          </p:nvPr>
        </p:nvSpPr>
        <p:spPr>
          <a:xfrm>
            <a:off x="238901" y="1012330"/>
            <a:ext cx="5646745" cy="3555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BENIGN: ~80% of all records</a:t>
            </a: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 classes like Heartbleed: only ~10 samples</a:t>
            </a: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Bar chart showing label distribution</a:t>
            </a: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 Skewed gradient updates favor majority class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645" y="655153"/>
            <a:ext cx="2985149" cy="2388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646" y="3136485"/>
            <a:ext cx="2985149" cy="946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ctrTitle"/>
          </p:nvPr>
        </p:nvSpPr>
        <p:spPr>
          <a:xfrm>
            <a:off x="331923" y="184597"/>
            <a:ext cx="7294500" cy="7469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4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40" dirty="0"/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fr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Baseline Model: </a:t>
            </a:r>
            <a:r>
              <a:rPr lang="fr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fr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244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2440" dirty="0"/>
          </a:p>
        </p:txBody>
      </p:sp>
      <p:sp>
        <p:nvSpPr>
          <p:cNvPr id="310" name="Google Shape;310;p18"/>
          <p:cNvSpPr txBox="1">
            <a:spLocks noGrp="1"/>
          </p:cNvSpPr>
          <p:nvPr>
            <p:ph type="subTitle" idx="1"/>
          </p:nvPr>
        </p:nvSpPr>
        <p:spPr>
          <a:xfrm>
            <a:off x="413815" y="1026015"/>
            <a:ext cx="7253700" cy="3374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cuML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(GPU-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accelerated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Solver: Quasi-Newton (QN)</a:t>
            </a: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L2, C=1.0</a:t>
            </a: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Iterations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2000</a:t>
            </a: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time: &lt; 1 minute</a:t>
            </a: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Warning: 700 MB host-to-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pressure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>
            <a:spLocks noGrp="1"/>
          </p:cNvSpPr>
          <p:nvPr>
            <p:ph type="ctrTitle"/>
          </p:nvPr>
        </p:nvSpPr>
        <p:spPr>
          <a:xfrm>
            <a:off x="299742" y="111598"/>
            <a:ext cx="7294500" cy="781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4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40" dirty="0"/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fr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</a:t>
            </a:r>
            <a:r>
              <a:rPr lang="fr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244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2440" dirty="0"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1"/>
          </p:nvPr>
        </p:nvSpPr>
        <p:spPr>
          <a:xfrm>
            <a:off x="299742" y="943235"/>
            <a:ext cx="5215244" cy="2654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97.69%</a:t>
            </a: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Micro-averaged Average Precision (AP): 0.998</a:t>
            </a: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 Curve: Near top-left corner → stable predictions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473" y="1267145"/>
            <a:ext cx="3678249" cy="24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>
            <a:spLocks noGrp="1"/>
          </p:cNvSpPr>
          <p:nvPr>
            <p:ph type="ctrTitle"/>
          </p:nvPr>
        </p:nvSpPr>
        <p:spPr>
          <a:xfrm>
            <a:off x="349072" y="120203"/>
            <a:ext cx="7294500" cy="7383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fr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fr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fr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fr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Class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Google Shape;323;p20"/>
          <p:cNvSpPr txBox="1">
            <a:spLocks noGrp="1"/>
          </p:cNvSpPr>
          <p:nvPr>
            <p:ph type="subTitle" idx="1"/>
          </p:nvPr>
        </p:nvSpPr>
        <p:spPr>
          <a:xfrm>
            <a:off x="300739" y="1071155"/>
            <a:ext cx="7253700" cy="26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BENIGN, DDoS,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PortScan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&gt;95%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endParaRPr lang="fr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Bot: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2%</a:t>
            </a: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slowloris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56%</a:t>
            </a: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Web-Attack &amp; Infiltration: ~0%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endParaRPr lang="fr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Visual: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 chart by class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>
            <a:spLocks noGrp="1"/>
          </p:cNvSpPr>
          <p:nvPr>
            <p:ph type="ctrTitle"/>
          </p:nvPr>
        </p:nvSpPr>
        <p:spPr>
          <a:xfrm>
            <a:off x="340486" y="364902"/>
            <a:ext cx="5278996" cy="759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40" dirty="0"/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fr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Misclassification</a:t>
            </a:r>
            <a:r>
              <a:rPr lang="fr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244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2440" dirty="0"/>
          </a:p>
        </p:txBody>
      </p:sp>
      <p:sp>
        <p:nvSpPr>
          <p:cNvPr id="329" name="Google Shape;329;p21"/>
          <p:cNvSpPr txBox="1">
            <a:spLocks noGrp="1"/>
          </p:cNvSpPr>
          <p:nvPr>
            <p:ph type="subTitle" idx="1"/>
          </p:nvPr>
        </p:nvSpPr>
        <p:spPr>
          <a:xfrm>
            <a:off x="227526" y="1103292"/>
            <a:ext cx="4966952" cy="26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rare classes misclassified as BENIGN or DoS</a:t>
            </a: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Confirms linear model limitations under imbalance</a:t>
            </a: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Visual: Normalized confusion matrix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859" y="1369215"/>
            <a:ext cx="3533851" cy="3144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>
            <a:spLocks noGrp="1"/>
          </p:cNvSpPr>
          <p:nvPr>
            <p:ph type="ctrTitle"/>
          </p:nvPr>
        </p:nvSpPr>
        <p:spPr>
          <a:xfrm>
            <a:off x="246041" y="33443"/>
            <a:ext cx="7294500" cy="825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fr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</a:t>
            </a:r>
            <a:r>
              <a:rPr lang="fr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fr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Directions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" name="Google Shape;336;p22"/>
          <p:cNvSpPr txBox="1">
            <a:spLocks noGrp="1"/>
          </p:cNvSpPr>
          <p:nvPr>
            <p:ph type="subTitle" idx="1"/>
          </p:nvPr>
        </p:nvSpPr>
        <p:spPr>
          <a:xfrm>
            <a:off x="286841" y="858593"/>
            <a:ext cx="7253700" cy="3837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342900" lvl="0" indent="-34290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fr-CA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Causes:</a:t>
            </a:r>
          </a:p>
          <a:p>
            <a:pPr lvl="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fr-CA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Extreme</a:t>
            </a:r>
            <a:r>
              <a:rPr lang="fr-CA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imbalance</a:t>
            </a:r>
            <a:endParaRPr lang="fr-CA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fr-CA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fr-CA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fr-CA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endParaRPr lang="fr-CA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fr-CA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Lack</a:t>
            </a:r>
            <a:r>
              <a:rPr lang="fr-CA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CA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contextual</a:t>
            </a:r>
            <a:r>
              <a:rPr lang="fr-CA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/temporal </a:t>
            </a:r>
            <a:r>
              <a:rPr lang="fr-CA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fr-CA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fr-CA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lang="fr-CA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fr-CA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 </a:t>
            </a:r>
            <a:r>
              <a:rPr lang="fr-CA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oversampling</a:t>
            </a:r>
            <a:r>
              <a:rPr lang="fr-CA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rare classes</a:t>
            </a:r>
          </a:p>
          <a:p>
            <a:pPr lvl="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fr-CA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lang="fr-CA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classification: </a:t>
            </a:r>
            <a:r>
              <a:rPr lang="fr-CA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benign</a:t>
            </a:r>
            <a:r>
              <a:rPr lang="fr-CA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fr-CA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fr-CA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</a:t>
            </a:r>
          </a:p>
          <a:p>
            <a:pPr lvl="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fr-CA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Stratified</a:t>
            </a:r>
            <a:r>
              <a:rPr lang="fr-CA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sampling for </a:t>
            </a:r>
            <a:r>
              <a:rPr lang="fr-CA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r>
              <a:rPr lang="fr-CA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</a:t>
            </a:r>
            <a:r>
              <a:rPr lang="fr-CA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subsets</a:t>
            </a:r>
            <a:endParaRPr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983</Words>
  <Application>Microsoft Office PowerPoint</Application>
  <PresentationFormat>全屏显示(16:9)</PresentationFormat>
  <Paragraphs>153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Maven Pro</vt:lpstr>
      <vt:lpstr>Times New Roman</vt:lpstr>
      <vt:lpstr>Wingdings</vt:lpstr>
      <vt:lpstr>Arial</vt:lpstr>
      <vt:lpstr>Nunito</vt:lpstr>
      <vt:lpstr>Momentum</vt:lpstr>
      <vt:lpstr>AI-Driven Threat Detection with MITRE ATT&amp;CK Mapping Report</vt:lpstr>
      <vt:lpstr>BaseLine GPU-Accelerated Network Threat Detection</vt:lpstr>
      <vt:lpstr>Dataset Overview and Feature Engineering</vt:lpstr>
      <vt:lpstr>Severe Data Imbalance </vt:lpstr>
      <vt:lpstr>   Baseline Model: Logistic Regression  </vt:lpstr>
      <vt:lpstr>  Model Performance Overview  </vt:lpstr>
      <vt:lpstr>Precision &amp; Recall per Class</vt:lpstr>
      <vt:lpstr> Misclassification Patterns  </vt:lpstr>
      <vt:lpstr>Challenges and Optimization Directions</vt:lpstr>
      <vt:lpstr>Stratified Sampling –  Comparative Analysis</vt:lpstr>
      <vt:lpstr>Introduction</vt:lpstr>
      <vt:lpstr>Optimization Method</vt:lpstr>
      <vt:lpstr>Advantages Over Baseline</vt:lpstr>
      <vt:lpstr>Remaining Deficiencies</vt:lpstr>
      <vt:lpstr>Future Work &amp; Summary Insights</vt:lpstr>
      <vt:lpstr>PowerPoint 演示文稿</vt:lpstr>
      <vt:lpstr>PowerPoint 演示文稿</vt:lpstr>
      <vt:lpstr>Two-Stage Model Architecture</vt:lpstr>
      <vt:lpstr>Data Processing &amp; Sampling Strategy</vt:lpstr>
      <vt:lpstr>Model Configuration and Prediction Workflow</vt:lpstr>
      <vt:lpstr>Performance Analysis &amp; Limitations</vt:lpstr>
      <vt:lpstr>PowerPoint 演示文稿</vt:lpstr>
      <vt:lpstr>PowerPoint 演示文稿</vt:lpstr>
      <vt:lpstr>PowerPoint 演示文稿</vt:lpstr>
      <vt:lpstr>SMOTE</vt:lpstr>
      <vt:lpstr>PowerPoint 演示文稿</vt:lpstr>
      <vt:lpstr>Model Performance Comparison</vt:lpstr>
      <vt:lpstr>Visualization Results - Per-class precision/recall</vt:lpstr>
      <vt:lpstr>Visualization Results - Per-class precision/recall</vt:lpstr>
      <vt:lpstr>Visualization Results - Per-class precision/recall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Meili Chow</cp:lastModifiedBy>
  <cp:revision>4</cp:revision>
  <dcterms:modified xsi:type="dcterms:W3CDTF">2025-07-20T00:42:30Z</dcterms:modified>
</cp:coreProperties>
</file>