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5" r:id="rId3"/>
    <p:sldId id="276" r:id="rId4"/>
    <p:sldId id="277" r:id="rId5"/>
    <p:sldId id="297" r:id="rId6"/>
    <p:sldId id="292" r:id="rId7"/>
    <p:sldId id="279" r:id="rId8"/>
    <p:sldId id="295" r:id="rId9"/>
    <p:sldId id="293" r:id="rId10"/>
    <p:sldId id="294" r:id="rId11"/>
    <p:sldId id="298" r:id="rId12"/>
    <p:sldId id="283" r:id="rId13"/>
    <p:sldId id="284" r:id="rId14"/>
    <p:sldId id="282" r:id="rId15"/>
    <p:sldId id="285" r:id="rId16"/>
    <p:sldId id="286" r:id="rId17"/>
    <p:sldId id="287" r:id="rId18"/>
    <p:sldId id="290" r:id="rId19"/>
    <p:sldId id="296" r:id="rId20"/>
    <p:sldId id="288" r:id="rId21"/>
    <p:sldId id="289" r:id="rId22"/>
    <p:sldId id="281" r:id="rId23"/>
    <p:sldId id="291" r:id="rId24"/>
    <p:sldId id="280" r:id="rId25"/>
    <p:sldId id="274"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25" userDrawn="1">
          <p15:clr>
            <a:srgbClr val="A4A3A4"/>
          </p15:clr>
        </p15:guide>
        <p15:guide id="3" pos="7174" userDrawn="1">
          <p15:clr>
            <a:srgbClr val="A4A3A4"/>
          </p15:clr>
        </p15:guide>
        <p15:guide id="4" orient="horz" pos="3838" userDrawn="1">
          <p15:clr>
            <a:srgbClr val="A4A3A4"/>
          </p15:clr>
        </p15:guide>
        <p15:guide id="5" orient="horz" pos="4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2340"/>
    <a:srgbClr val="9D2235"/>
    <a:srgbClr val="F2FFFF"/>
    <a:srgbClr val="FFFFFF"/>
    <a:srgbClr val="CECECE"/>
    <a:srgbClr val="525252"/>
    <a:srgbClr val="FFB4C4"/>
    <a:srgbClr val="1212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07" autoAdjust="0"/>
    <p:restoredTop sz="94190" autoAdjust="0"/>
  </p:normalViewPr>
  <p:slideViewPr>
    <p:cSldViewPr snapToGrid="0">
      <p:cViewPr varScale="1">
        <p:scale>
          <a:sx n="99" d="100"/>
          <a:sy n="99" d="100"/>
        </p:scale>
        <p:origin x="72" y="172"/>
      </p:cViewPr>
      <p:guideLst>
        <p:guide pos="325"/>
        <p:guide pos="7174"/>
        <p:guide orient="horz" pos="3838"/>
        <p:guide orient="horz" pos="459"/>
      </p:guideLst>
    </p:cSldViewPr>
  </p:slideViewPr>
  <p:notesTextViewPr>
    <p:cViewPr>
      <p:scale>
        <a:sx n="1" d="1"/>
        <a:sy n="1" d="1"/>
      </p:scale>
      <p:origin x="0" y="0"/>
    </p:cViewPr>
  </p:notesTextViewPr>
  <p:sorterViewPr>
    <p:cViewPr>
      <p:scale>
        <a:sx n="200" d="100"/>
        <a:sy n="200" d="100"/>
      </p:scale>
      <p:origin x="0" y="-60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F4FF3-B36F-4CD4-A706-4E3AF0EBB564}" type="datetimeFigureOut">
              <a:rPr lang="zh-CN" altLang="en-US" smtClean="0"/>
              <a:t>2025/7/26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A7A79-91E9-4E18-A8FE-DAFC22E3E9CD}" type="slidenum">
              <a:rPr lang="zh-CN" altLang="en-US" smtClean="0"/>
              <a:t>‹#›</a:t>
            </a:fld>
            <a:endParaRPr lang="zh-CN" altLang="en-US"/>
          </a:p>
        </p:txBody>
      </p:sp>
    </p:spTree>
    <p:extLst>
      <p:ext uri="{BB962C8B-B14F-4D97-AF65-F5344CB8AC3E}">
        <p14:creationId xmlns:p14="http://schemas.microsoft.com/office/powerpoint/2010/main" val="3464022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7A5A7A79-91E9-4E18-A8FE-DAFC22E3E9CD}" type="slidenum">
              <a:rPr lang="zh-CN" altLang="en-US" smtClean="0"/>
              <a:t>1</a:t>
            </a:fld>
            <a:endParaRPr lang="zh-CN" altLang="en-US"/>
          </a:p>
        </p:txBody>
      </p:sp>
    </p:spTree>
    <p:extLst>
      <p:ext uri="{BB962C8B-B14F-4D97-AF65-F5344CB8AC3E}">
        <p14:creationId xmlns:p14="http://schemas.microsoft.com/office/powerpoint/2010/main" val="1706052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2FEAC-EEBC-F381-13B8-F17C73315A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A9DE6B-D1B8-2B79-4FCC-180374B21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652EB3-A1B2-B65E-244B-7EFB3DFF6F18}"/>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E13C14B1-EAC1-EE9F-37A8-26AD40AC248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36411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9C652-D119-8AB6-85B4-878948A3DA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15C947-1748-18CD-2F49-65B2E22622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6A842E-0A68-7582-DDEA-7A7DA581576E}"/>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D295DB86-579A-722E-AD41-92495C02EB4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36910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A4D4B-7399-90B6-C57C-A06DD8551C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F8E4C-77E4-4FF2-D7C9-672F61A4E0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CC9224-454D-7A0B-ED05-7DF150B9E791}"/>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76CD17F2-3F03-33BD-3562-B281D4EEE5D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876912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B071D-FDC6-C5AD-02BC-5D0871BC70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91F193-295B-38D7-E317-4C5DBE3495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6A4084-EADE-3506-FF0C-8380A7B63CB9}"/>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A5C1497D-065D-6851-C115-2B70DF6E4E7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8760745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8B6E6-FA66-B1E9-39E6-241F13CF3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9E6BD3-E859-E2F9-9774-5651F3D320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6C1D23-EA57-ECEF-961A-2FB0F1463D93}"/>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046B33BB-6A26-1260-6C53-29C2130ABBA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45036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58153-714C-1BDA-98D1-73212756AB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0D073-8D7A-870C-4C7D-209E81E54B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A93863-5582-4EA2-30E6-CDF928592FD9}"/>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E93FF229-D574-50D7-9686-FCC1F104AF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22018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5D4DA-DB90-85F7-0EC4-92CB49BBC4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D2993E-A681-145D-E4CB-B030E7CB8E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57BD15-72CB-3470-60DF-2E9F452BD962}"/>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7F0A83AC-B213-23BE-999B-D2EDFC74219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34677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00AC4-0E17-E8BD-BF50-9938356899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B4D58D-C6AE-5ADA-06EB-513112ED86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46920F-4789-828C-6AC2-87D303374352}"/>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BE7F069C-6C90-443B-476F-496FB34A86A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44575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98C8B-F86E-949A-21B3-6422B8E3E9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6FDCF9-1CCE-1680-798D-8AB667ED68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476FB6-E621-2AF7-980C-13816F7160CD}"/>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3D212BE5-2DCD-64C9-C835-25802DFC1E6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17024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2697C-B4FC-1359-C667-CA52C53CA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B4B85A-0BA0-D9CB-0C49-89FC484787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8ADDA-0790-3ED4-279B-459EFD4E23E3}"/>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FEF3B460-4749-5BF8-C8EE-822ACD8E4AB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1819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zh-C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01639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619C9-7804-BE47-C481-22429F80F2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D9528C-7520-9E9D-5CE8-5A55D49D8F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7A60AD-6594-C998-C3BD-48091BA142A4}"/>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C530AAB0-3518-5F6F-B9BE-19091EBB55C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33926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A58CF-9864-FD82-D924-4009796F0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6CA9C6-B0F0-101F-1EB4-00C597F257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CA7AE8-EE2E-6BDE-A906-D9CD7773AF54}"/>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020989B0-D7F7-531A-F9FB-607966CD82C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67198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BEA4-C868-25DC-9AC0-0438F94A4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D30598-847E-1F57-8E25-4D833CA624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D442EC-A9D5-1ECA-DC7D-CE6CB08B67F7}"/>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40D606D8-7C2E-BA00-D59F-74EC7AC04C7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06626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8E264-3D2C-03D8-F3E5-521FFF7139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9818B-743B-FE68-B661-1863757BCD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9BA6BE-5D69-49DD-883D-BA4558381058}"/>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AFCC2C28-E00D-658C-DEFA-158A2859C4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86429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2FDFD-1A9F-419D-CAA6-091507008F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D25208-16D9-A99E-C98F-35EA1DF4C8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4613FB-83BF-EDC2-6450-5830A43D0A81}"/>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1E8A0007-A867-7FD9-1126-8443DE7B5FD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62850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61754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62A6-A71C-2BA1-04F7-C7B609073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44E314-E522-6BF9-3E23-60E4D0B07B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B03641-BEE2-C3BB-7CBD-2806269E4D3E}"/>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DFFB81C1-25AE-45B0-F943-FF4A78FEE8C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11371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92E31-82BC-A56F-7F38-250E619675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E42B61-376D-1B42-1DF9-A2CCE0CC27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E8CE9F-0477-192C-81CE-DEB40E01C97A}"/>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3F73C445-FE75-BCE5-5518-6CCF7DB7DFD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0899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92E31-82BC-A56F-7F38-250E619675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E42B61-376D-1B42-1DF9-A2CCE0CC27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E8CE9F-0477-192C-81CE-DEB40E01C97A}"/>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3F73C445-FE75-BCE5-5518-6CCF7DB7DFD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02332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2AE4B-563F-60BD-7971-573938E3A2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25158B-B0E7-F580-D631-EB439A684D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AFFBE5-50DB-72A9-28A8-C364AD043779}"/>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692CCB72-664F-ED89-4E7F-7EC9E4C2FFC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265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0F9B6-AC5B-0198-2609-8ED261672B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F6A26A-D6E1-B352-033F-E1B3840392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73D2C4-1EFD-8516-7DC9-93ED8AFD9C01}"/>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3EAE2797-FFB3-2163-282A-7FA3294D584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559898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598C0-3F01-1334-547F-03C9EFCB9D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63D3B5-8A5F-2E9F-19B9-90A7297524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774AF7-1556-4352-55E0-FF9997028FF1}"/>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29F158FC-764F-2B6A-45BA-00A9C512FF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93360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C6146-7B3B-092E-EE24-DDA298F4C2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A53C68-D17C-F5AE-9F6B-D124B7511D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B83568-384B-9EC9-8287-AA167FEFDECA}"/>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70856E7A-AD2C-721B-0912-AE5240E4D13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A5A7A79-91E9-4E18-A8FE-DAFC22E3E9CD}"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1974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CAE0-5FC3-9D8E-365C-D698E151669F}"/>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9215EAE6-759E-CB95-6E36-39B23D776B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4895E3B-18E6-6D58-E687-78760378C085}"/>
              </a:ext>
            </a:extLst>
          </p:cNvPr>
          <p:cNvSpPr>
            <a:spLocks noGrp="1"/>
          </p:cNvSpPr>
          <p:nvPr>
            <p:ph type="dt" sz="half" idx="10"/>
          </p:nvPr>
        </p:nvSpPr>
        <p:spPr/>
        <p:txBody>
          <a:bodyPr/>
          <a:lstStyle/>
          <a:p>
            <a:fld id="{D80A2871-2CC3-40AB-8F4F-9E339B94DF65}" type="datetimeFigureOut">
              <a:rPr lang="zh-CN" altLang="en-US" smtClean="0"/>
              <a:t>2025/7/26</a:t>
            </a:fld>
            <a:endParaRPr lang="zh-CN" altLang="en-US"/>
          </a:p>
        </p:txBody>
      </p:sp>
      <p:sp>
        <p:nvSpPr>
          <p:cNvPr id="5" name="Footer Placeholder 4">
            <a:extLst>
              <a:ext uri="{FF2B5EF4-FFF2-40B4-BE49-F238E27FC236}">
                <a16:creationId xmlns:a16="http://schemas.microsoft.com/office/drawing/2014/main" id="{F786F734-81C4-9359-D3E1-F18E218D0C0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A0F35C2-1380-5074-5A26-313802029616}"/>
              </a:ext>
            </a:extLst>
          </p:cNvPr>
          <p:cNvSpPr>
            <a:spLocks noGrp="1"/>
          </p:cNvSpPr>
          <p:nvPr>
            <p:ph type="sldNum" sz="quarter" idx="12"/>
          </p:nvPr>
        </p:nvSpPr>
        <p:spPr/>
        <p:txBody>
          <a:bodyPr/>
          <a:lstStyle/>
          <a:p>
            <a:fld id="{7874BF31-9E6D-43FB-A4E2-D7212C1FF48F}" type="slidenum">
              <a:rPr lang="zh-CN" altLang="en-US" smtClean="0"/>
              <a:t>‹#›</a:t>
            </a:fld>
            <a:endParaRPr lang="zh-CN" altLang="en-US"/>
          </a:p>
        </p:txBody>
      </p:sp>
    </p:spTree>
    <p:extLst>
      <p:ext uri="{BB962C8B-B14F-4D97-AF65-F5344CB8AC3E}">
        <p14:creationId xmlns:p14="http://schemas.microsoft.com/office/powerpoint/2010/main" val="107536090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7D2108-37BA-41A9-B3F9-87DF4D56C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91DBFF3-D158-E09C-B124-897CBC5ED3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3ACCD0C5-9D03-A857-28DA-98447E30E9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A2871-2CC3-40AB-8F4F-9E339B94DF65}" type="datetimeFigureOut">
              <a:rPr lang="zh-CN" altLang="en-US" smtClean="0"/>
              <a:t>2025/7/26</a:t>
            </a:fld>
            <a:endParaRPr lang="zh-CN" altLang="en-US"/>
          </a:p>
        </p:txBody>
      </p:sp>
      <p:sp>
        <p:nvSpPr>
          <p:cNvPr id="5" name="Footer Placeholder 4">
            <a:extLst>
              <a:ext uri="{FF2B5EF4-FFF2-40B4-BE49-F238E27FC236}">
                <a16:creationId xmlns:a16="http://schemas.microsoft.com/office/drawing/2014/main" id="{8887FDF4-A8E4-6815-8DB7-87ABF64F4A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0EC0CFF1-6512-68D0-313C-856B390824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4BF31-9E6D-43FB-A4E2-D7212C1FF48F}" type="slidenum">
              <a:rPr lang="zh-CN" altLang="en-US" smtClean="0"/>
              <a:t>‹#›</a:t>
            </a:fld>
            <a:endParaRPr lang="zh-CN" altLang="en-US"/>
          </a:p>
        </p:txBody>
      </p:sp>
    </p:spTree>
    <p:extLst>
      <p:ext uri="{BB962C8B-B14F-4D97-AF65-F5344CB8AC3E}">
        <p14:creationId xmlns:p14="http://schemas.microsoft.com/office/powerpoint/2010/main" val="2177827523"/>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D5288D6-D1BA-1F73-FF5F-EC130131EE85}"/>
              </a:ext>
            </a:extLst>
          </p:cNvPr>
          <p:cNvGrpSpPr/>
          <p:nvPr/>
        </p:nvGrpSpPr>
        <p:grpSpPr>
          <a:xfrm>
            <a:off x="0" y="0"/>
            <a:ext cx="12192000" cy="6858000"/>
            <a:chOff x="0" y="0"/>
            <a:chExt cx="12192000" cy="6858000"/>
          </a:xfrm>
        </p:grpSpPr>
        <p:pic>
          <p:nvPicPr>
            <p:cNvPr id="5" name="Picture 4">
              <a:extLst>
                <a:ext uri="{FF2B5EF4-FFF2-40B4-BE49-F238E27FC236}">
                  <a16:creationId xmlns:a16="http://schemas.microsoft.com/office/drawing/2014/main" id="{7C4C4CA8-C42A-DFA2-D43D-E57278DA859B}"/>
                </a:ext>
              </a:extLst>
            </p:cNvPr>
            <p:cNvPicPr>
              <a:picLocks noChangeAspect="1"/>
            </p:cNvPicPr>
            <p:nvPr/>
          </p:nvPicPr>
          <p:blipFill>
            <a:blip r:embed="rId3"/>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0FFD7FF8-0275-0726-68C0-0018A4819740}"/>
                </a:ext>
              </a:extLst>
            </p:cNvPr>
            <p:cNvSpPr/>
            <p:nvPr/>
          </p:nvSpPr>
          <p:spPr>
            <a:xfrm>
              <a:off x="2457449" y="825500"/>
              <a:ext cx="2836863" cy="1117600"/>
            </a:xfrm>
            <a:prstGeom prst="rect">
              <a:avLst/>
            </a:prstGeom>
            <a:solidFill>
              <a:srgbClr val="0B23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C2849392-33EA-4317-C74D-FC3E18491ACD}"/>
                </a:ext>
              </a:extLst>
            </p:cNvPr>
            <p:cNvSpPr/>
            <p:nvPr/>
          </p:nvSpPr>
          <p:spPr>
            <a:xfrm>
              <a:off x="5294312" y="825500"/>
              <a:ext cx="3678238" cy="1117600"/>
            </a:xfrm>
            <a:prstGeom prst="rect">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BBC7825B-A43B-2B27-5024-CFAA19FDFE59}"/>
                </a:ext>
              </a:extLst>
            </p:cNvPr>
            <p:cNvSpPr/>
            <p:nvPr/>
          </p:nvSpPr>
          <p:spPr>
            <a:xfrm>
              <a:off x="2423000" y="3183467"/>
              <a:ext cx="4385733" cy="1871133"/>
            </a:xfrm>
            <a:prstGeom prst="rect">
              <a:avLst/>
            </a:prstGeom>
            <a:solidFill>
              <a:srgbClr val="1212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9" name="Rectangle 8">
            <a:extLst>
              <a:ext uri="{FF2B5EF4-FFF2-40B4-BE49-F238E27FC236}">
                <a16:creationId xmlns:a16="http://schemas.microsoft.com/office/drawing/2014/main" id="{FBBD8B45-F3A4-393A-26A9-F9480788B4E8}"/>
              </a:ext>
            </a:extLst>
          </p:cNvPr>
          <p:cNvSpPr/>
          <p:nvPr/>
        </p:nvSpPr>
        <p:spPr>
          <a:xfrm>
            <a:off x="2135132" y="3376785"/>
            <a:ext cx="4673601" cy="9486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800"/>
              </a:spcAft>
            </a:pPr>
            <a:r>
              <a:rPr lang="en-US" altLang="zh-CN" sz="2800" b="1" kern="100" dirty="0">
                <a:solidFill>
                  <a:schemeClr val="bg1"/>
                </a:solidFill>
                <a:effectLst/>
                <a:latin typeface="Arial" panose="020B0604020202020204" pitchFamily="34" charset="0"/>
                <a:ea typeface="等线" panose="02010600030101010101" pitchFamily="2" charset="-122"/>
                <a:cs typeface="Arial" panose="020B0604020202020204" pitchFamily="34" charset="0"/>
              </a:rPr>
              <a:t>Zero Trust Architecture</a:t>
            </a:r>
          </a:p>
          <a:p>
            <a:pPr algn="ctr">
              <a:lnSpc>
                <a:spcPct val="115000"/>
              </a:lnSpc>
              <a:spcAft>
                <a:spcPts val="800"/>
              </a:spcAft>
            </a:pPr>
            <a:r>
              <a:rPr lang="en-US" altLang="zh-CN" sz="2800" b="1" kern="100" dirty="0">
                <a:solidFill>
                  <a:schemeClr val="bg1"/>
                </a:solidFill>
                <a:effectLst/>
                <a:latin typeface="Arial" panose="020B0604020202020204" pitchFamily="34" charset="0"/>
                <a:ea typeface="等线" panose="02010600030101010101" pitchFamily="2" charset="-122"/>
                <a:cs typeface="Arial" panose="020B0604020202020204" pitchFamily="34" charset="0"/>
              </a:rPr>
              <a:t> in AWS</a:t>
            </a:r>
            <a:endParaRPr lang="zh-CN" altLang="zh-CN" sz="2400" kern="100" dirty="0">
              <a:solidFill>
                <a:schemeClr val="bg1"/>
              </a:solidFill>
              <a:effectLst/>
              <a:latin typeface="Arial" panose="020B0604020202020204" pitchFamily="34" charset="0"/>
              <a:ea typeface="等线" panose="02010600030101010101" pitchFamily="2" charset="-122"/>
              <a:cs typeface="Arial" panose="020B0604020202020204" pitchFamily="34" charset="0"/>
            </a:endParaRPr>
          </a:p>
        </p:txBody>
      </p:sp>
      <p:sp>
        <p:nvSpPr>
          <p:cNvPr id="2" name="Rectangle 1">
            <a:extLst>
              <a:ext uri="{FF2B5EF4-FFF2-40B4-BE49-F238E27FC236}">
                <a16:creationId xmlns:a16="http://schemas.microsoft.com/office/drawing/2014/main" id="{F24C692F-1A16-B1E8-D8CD-5A4AC509D906}"/>
              </a:ext>
            </a:extLst>
          </p:cNvPr>
          <p:cNvSpPr/>
          <p:nvPr/>
        </p:nvSpPr>
        <p:spPr>
          <a:xfrm>
            <a:off x="2135132" y="4518727"/>
            <a:ext cx="4599539" cy="3937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ts val="900"/>
              </a:lnSpc>
              <a:spcAft>
                <a:spcPts val="800"/>
              </a:spcAft>
            </a:pPr>
            <a:endParaRPr lang="zh-CN" altLang="zh-CN" sz="1100" kern="100" dirty="0">
              <a:solidFill>
                <a:schemeClr val="bg1"/>
              </a:solidFill>
              <a:effectLst/>
              <a:latin typeface="Arial" panose="020B0604020202020204" pitchFamily="34" charset="0"/>
              <a:ea typeface="等线" panose="02010600030101010101" pitchFamily="2" charset="-122"/>
              <a:cs typeface="Arial" panose="020B0604020202020204" pitchFamily="34" charset="0"/>
            </a:endParaRPr>
          </a:p>
        </p:txBody>
      </p:sp>
    </p:spTree>
    <p:extLst>
      <p:ext uri="{BB962C8B-B14F-4D97-AF65-F5344CB8AC3E}">
        <p14:creationId xmlns:p14="http://schemas.microsoft.com/office/powerpoint/2010/main" val="185297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CCDB9624-7E86-225E-8BDD-470D3E2876A1}"/>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2E75D38-936D-36DD-B71E-5257759021BE}"/>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501784F-F608-D2A2-AB94-78ABC69D2289}"/>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45E84845-638D-7421-F5EC-0C39C8CCAC47}"/>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Ⅳ. Least Privilege &amp; Continuous Authentication (4/4)</a:t>
            </a:r>
          </a:p>
        </p:txBody>
      </p:sp>
      <p:sp>
        <p:nvSpPr>
          <p:cNvPr id="21" name="Rectangle: Rounded Corners 20">
            <a:extLst>
              <a:ext uri="{FF2B5EF4-FFF2-40B4-BE49-F238E27FC236}">
                <a16:creationId xmlns:a16="http://schemas.microsoft.com/office/drawing/2014/main" id="{5A71DC0D-966A-23E7-F151-2307C9CDBFAF}"/>
              </a:ext>
            </a:extLst>
          </p:cNvPr>
          <p:cNvSpPr/>
          <p:nvPr/>
        </p:nvSpPr>
        <p:spPr>
          <a:xfrm>
            <a:off x="1541116" y="1233858"/>
            <a:ext cx="3420440"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2" name="Rectangle: Rounded Corners 1">
            <a:extLst>
              <a:ext uri="{FF2B5EF4-FFF2-40B4-BE49-F238E27FC236}">
                <a16:creationId xmlns:a16="http://schemas.microsoft.com/office/drawing/2014/main" id="{005F4FB7-C6BA-C343-0E54-1FC3344F5883}"/>
              </a:ext>
            </a:extLst>
          </p:cNvPr>
          <p:cNvSpPr/>
          <p:nvPr/>
        </p:nvSpPr>
        <p:spPr>
          <a:xfrm>
            <a:off x="6690966" y="1233858"/>
            <a:ext cx="3420440" cy="4458421"/>
          </a:xfrm>
          <a:prstGeom prst="roundRect">
            <a:avLst>
              <a:gd name="adj" fmla="val 0"/>
            </a:avLst>
          </a:prstGeom>
          <a:solidFill>
            <a:srgbClr val="9D2235"/>
          </a:solid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3" name="Rectangle 2">
            <a:extLst>
              <a:ext uri="{FF2B5EF4-FFF2-40B4-BE49-F238E27FC236}">
                <a16:creationId xmlns:a16="http://schemas.microsoft.com/office/drawing/2014/main" id="{B3709528-7AEE-409C-1218-E938F6207CA3}"/>
              </a:ext>
            </a:extLst>
          </p:cNvPr>
          <p:cNvSpPr/>
          <p:nvPr/>
        </p:nvSpPr>
        <p:spPr>
          <a:xfrm>
            <a:off x="2203367" y="2905272"/>
            <a:ext cx="2241633" cy="10474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spcAft>
                <a:spcPts val="600"/>
              </a:spcAft>
            </a:pPr>
            <a:r>
              <a:rPr lang="en-US" altLang="zh-CN" sz="2400" b="1" dirty="0">
                <a:solidFill>
                  <a:prstClr val="white"/>
                </a:solidFill>
                <a:latin typeface="Arial" panose="020B0604020202020204" pitchFamily="34" charset="0"/>
                <a:ea typeface="等线" panose="02010600030101010101" pitchFamily="2" charset="-122"/>
                <a:cs typeface="Arial" panose="020B0604020202020204" pitchFamily="34" charset="0"/>
              </a:rPr>
              <a:t>Continuous Authentication </a:t>
            </a:r>
          </a:p>
        </p:txBody>
      </p:sp>
      <p:sp>
        <p:nvSpPr>
          <p:cNvPr id="5" name="Rectangle 4">
            <a:extLst>
              <a:ext uri="{FF2B5EF4-FFF2-40B4-BE49-F238E27FC236}">
                <a16:creationId xmlns:a16="http://schemas.microsoft.com/office/drawing/2014/main" id="{2588B757-2FF9-27CA-74E9-2D1D457F529A}"/>
              </a:ext>
            </a:extLst>
          </p:cNvPr>
          <p:cNvSpPr/>
          <p:nvPr/>
        </p:nvSpPr>
        <p:spPr>
          <a:xfrm>
            <a:off x="7280369" y="2905271"/>
            <a:ext cx="2241633" cy="10474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spcAft>
                <a:spcPts val="600"/>
              </a:spcAft>
            </a:pPr>
            <a:r>
              <a:rPr lang="en-US" altLang="zh-CN" sz="2400" b="1" dirty="0">
                <a:solidFill>
                  <a:prstClr val="white"/>
                </a:solidFill>
                <a:latin typeface="Arial" panose="020B0604020202020204" pitchFamily="34" charset="0"/>
                <a:ea typeface="等线" panose="02010600030101010101" pitchFamily="2" charset="-122"/>
                <a:cs typeface="Arial" panose="020B0604020202020204" pitchFamily="34" charset="0"/>
              </a:rPr>
              <a:t>Role-Based Access Control </a:t>
            </a:r>
          </a:p>
        </p:txBody>
      </p:sp>
    </p:spTree>
    <p:extLst>
      <p:ext uri="{BB962C8B-B14F-4D97-AF65-F5344CB8AC3E}">
        <p14:creationId xmlns:p14="http://schemas.microsoft.com/office/powerpoint/2010/main" val="782934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9F837370-E313-2351-8A4B-95E172EC4D64}"/>
            </a:ext>
          </a:extLst>
        </p:cNvPr>
        <p:cNvGrpSpPr/>
        <p:nvPr/>
      </p:nvGrpSpPr>
      <p:grpSpPr>
        <a:xfrm>
          <a:off x="0" y="0"/>
          <a:ext cx="0" cy="0"/>
          <a:chOff x="0" y="0"/>
          <a:chExt cx="0" cy="0"/>
        </a:xfrm>
      </p:grpSpPr>
      <p:sp>
        <p:nvSpPr>
          <p:cNvPr id="120" name="Rectangle 119">
            <a:extLst>
              <a:ext uri="{FF2B5EF4-FFF2-40B4-BE49-F238E27FC236}">
                <a16:creationId xmlns:a16="http://schemas.microsoft.com/office/drawing/2014/main" id="{1D932EFE-E563-83BB-08EB-5784DD595490}"/>
              </a:ext>
            </a:extLst>
          </p:cNvPr>
          <p:cNvSpPr/>
          <p:nvPr/>
        </p:nvSpPr>
        <p:spPr>
          <a:xfrm>
            <a:off x="1320800" y="2495550"/>
            <a:ext cx="7004050" cy="2997200"/>
          </a:xfrm>
          <a:prstGeom prst="rect">
            <a:avLst/>
          </a:prstGeom>
          <a:noFill/>
          <a:ln w="28575">
            <a:solidFill>
              <a:srgbClr val="9D2235"/>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Straight Connector 3">
            <a:extLst>
              <a:ext uri="{FF2B5EF4-FFF2-40B4-BE49-F238E27FC236}">
                <a16:creationId xmlns:a16="http://schemas.microsoft.com/office/drawing/2014/main" id="{AC145E58-B7A3-AD11-8AF0-472453F3CCA9}"/>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B1CB04B1-4971-FEA2-5B64-6070ABD7C793}"/>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856A508A-9D1D-35AE-EDF0-DD5C1B0B9F69}"/>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Ⅴ. Monitoring (CloudTrail &amp; GuardDuty) (1/3)</a:t>
            </a:r>
          </a:p>
        </p:txBody>
      </p:sp>
      <p:sp>
        <p:nvSpPr>
          <p:cNvPr id="63" name="Rectangle: Rounded Corners 62">
            <a:extLst>
              <a:ext uri="{FF2B5EF4-FFF2-40B4-BE49-F238E27FC236}">
                <a16:creationId xmlns:a16="http://schemas.microsoft.com/office/drawing/2014/main" id="{95F3B1E0-D71F-D982-BC0D-18A92C6CD05D}"/>
              </a:ext>
            </a:extLst>
          </p:cNvPr>
          <p:cNvSpPr/>
          <p:nvPr/>
        </p:nvSpPr>
        <p:spPr>
          <a:xfrm>
            <a:off x="718421" y="1120376"/>
            <a:ext cx="10477251" cy="4861774"/>
          </a:xfrm>
          <a:prstGeom prst="roundRect">
            <a:avLst>
              <a:gd name="adj" fmla="val 0"/>
            </a:avLst>
          </a:prstGeom>
          <a:no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64" name="Arrow: Pentagon 63">
            <a:extLst>
              <a:ext uri="{FF2B5EF4-FFF2-40B4-BE49-F238E27FC236}">
                <a16:creationId xmlns:a16="http://schemas.microsoft.com/office/drawing/2014/main" id="{7F82128F-D020-CD4F-1791-149F0B3ADA36}"/>
              </a:ext>
            </a:extLst>
          </p:cNvPr>
          <p:cNvSpPr/>
          <p:nvPr/>
        </p:nvSpPr>
        <p:spPr>
          <a:xfrm>
            <a:off x="718421" y="943987"/>
            <a:ext cx="2562981"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dirty="0">
                <a:solidFill>
                  <a:srgbClr val="0B2340"/>
                </a:solidFill>
                <a:latin typeface="Arial" panose="020B0604020202020204" pitchFamily="34" charset="0"/>
                <a:cs typeface="Arial" panose="020B0604020202020204" pitchFamily="34" charset="0"/>
              </a:rPr>
              <a:t>AWS </a:t>
            </a:r>
            <a:r>
              <a:rPr lang="en-US" altLang="zh-CN" sz="1200" b="1" dirty="0">
                <a:solidFill>
                  <a:srgbClr val="0B2340"/>
                </a:solidFill>
                <a:latin typeface="Arial" panose="020B0604020202020204" pitchFamily="34" charset="0"/>
                <a:cs typeface="Arial" panose="020B0604020202020204" pitchFamily="34" charset="0"/>
              </a:rPr>
              <a:t>(Amazon Web Services)</a:t>
            </a:r>
            <a:endParaRPr lang="zh-CN" altLang="en-US" sz="1200" b="1" dirty="0">
              <a:solidFill>
                <a:srgbClr val="0B2340"/>
              </a:solidFill>
              <a:latin typeface="Arial" panose="020B0604020202020204" pitchFamily="34" charset="0"/>
              <a:cs typeface="Arial" panose="020B0604020202020204" pitchFamily="34" charset="0"/>
            </a:endParaRPr>
          </a:p>
        </p:txBody>
      </p:sp>
      <p:sp>
        <p:nvSpPr>
          <p:cNvPr id="65" name="Rectangle: Rounded Corners 64">
            <a:extLst>
              <a:ext uri="{FF2B5EF4-FFF2-40B4-BE49-F238E27FC236}">
                <a16:creationId xmlns:a16="http://schemas.microsoft.com/office/drawing/2014/main" id="{9B40F4FF-4284-6A9C-0DE4-F4CC1EE32565}"/>
              </a:ext>
            </a:extLst>
          </p:cNvPr>
          <p:cNvSpPr/>
          <p:nvPr/>
        </p:nvSpPr>
        <p:spPr>
          <a:xfrm>
            <a:off x="996327" y="1699680"/>
            <a:ext cx="7520392" cy="3965864"/>
          </a:xfrm>
          <a:prstGeom prst="roundRect">
            <a:avLst>
              <a:gd name="adj" fmla="val 0"/>
            </a:avLst>
          </a:prstGeom>
          <a:no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66" name="Arrow: Pentagon 65">
            <a:extLst>
              <a:ext uri="{FF2B5EF4-FFF2-40B4-BE49-F238E27FC236}">
                <a16:creationId xmlns:a16="http://schemas.microsoft.com/office/drawing/2014/main" id="{EFC3E119-1940-2C58-ABE3-1D537B9293E2}"/>
              </a:ext>
            </a:extLst>
          </p:cNvPr>
          <p:cNvSpPr/>
          <p:nvPr/>
        </p:nvSpPr>
        <p:spPr>
          <a:xfrm>
            <a:off x="996326" y="1512508"/>
            <a:ext cx="2664759"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dirty="0">
                <a:solidFill>
                  <a:srgbClr val="0B2340"/>
                </a:solidFill>
                <a:latin typeface="Arial" panose="020B0604020202020204" pitchFamily="34" charset="0"/>
                <a:cs typeface="Arial" panose="020B0604020202020204" pitchFamily="34" charset="0"/>
              </a:rPr>
              <a:t>VPC (Virtual Private Cloud)</a:t>
            </a:r>
            <a:endParaRPr lang="zh-CN" altLang="en-US" sz="1200" b="1" dirty="0">
              <a:solidFill>
                <a:srgbClr val="0B2340"/>
              </a:solidFill>
              <a:latin typeface="Arial" panose="020B0604020202020204" pitchFamily="34" charset="0"/>
              <a:cs typeface="Arial" panose="020B0604020202020204" pitchFamily="34" charset="0"/>
            </a:endParaRPr>
          </a:p>
        </p:txBody>
      </p:sp>
      <p:sp>
        <p:nvSpPr>
          <p:cNvPr id="67" name="Rectangle: Rounded Corners 66">
            <a:extLst>
              <a:ext uri="{FF2B5EF4-FFF2-40B4-BE49-F238E27FC236}">
                <a16:creationId xmlns:a16="http://schemas.microsoft.com/office/drawing/2014/main" id="{E15C1432-C77C-4038-9ECF-6692AE6A97EB}"/>
              </a:ext>
            </a:extLst>
          </p:cNvPr>
          <p:cNvSpPr/>
          <p:nvPr/>
        </p:nvSpPr>
        <p:spPr>
          <a:xfrm>
            <a:off x="5927238" y="3161669"/>
            <a:ext cx="2239558" cy="2003382"/>
          </a:xfrm>
          <a:prstGeom prst="roundRect">
            <a:avLst>
              <a:gd name="adj" fmla="val 0"/>
            </a:avLst>
          </a:prstGeom>
          <a:no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68" name="Arrow: Pentagon 67">
            <a:extLst>
              <a:ext uri="{FF2B5EF4-FFF2-40B4-BE49-F238E27FC236}">
                <a16:creationId xmlns:a16="http://schemas.microsoft.com/office/drawing/2014/main" id="{5F7B4BA6-421C-B473-4E71-B88EF51DF06B}"/>
              </a:ext>
            </a:extLst>
          </p:cNvPr>
          <p:cNvSpPr/>
          <p:nvPr/>
        </p:nvSpPr>
        <p:spPr>
          <a:xfrm>
            <a:off x="6518971" y="2967022"/>
            <a:ext cx="1253066" cy="360264"/>
          </a:xfrm>
          <a:prstGeom prst="homePlate">
            <a:avLst>
              <a:gd name="adj" fmla="val 0"/>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u="sng" dirty="0">
                <a:solidFill>
                  <a:srgbClr val="0B2340"/>
                </a:solidFill>
                <a:latin typeface="Arial" panose="020B0604020202020204" pitchFamily="34" charset="0"/>
                <a:cs typeface="Arial" panose="020B0604020202020204" pitchFamily="34" charset="0"/>
              </a:rPr>
              <a:t>Public</a:t>
            </a:r>
            <a:r>
              <a:rPr lang="it-IT" altLang="zh-CN" sz="1200" b="1" dirty="0">
                <a:solidFill>
                  <a:srgbClr val="0B2340"/>
                </a:solidFill>
                <a:latin typeface="Arial" panose="020B0604020202020204" pitchFamily="34" charset="0"/>
                <a:cs typeface="Arial" panose="020B0604020202020204" pitchFamily="34" charset="0"/>
              </a:rPr>
              <a:t>Subnet1</a:t>
            </a:r>
            <a:endParaRPr lang="zh-CN" altLang="en-US" sz="1200" b="1" dirty="0">
              <a:solidFill>
                <a:srgbClr val="0B2340"/>
              </a:solidFill>
              <a:latin typeface="Arial" panose="020B0604020202020204" pitchFamily="34" charset="0"/>
              <a:cs typeface="Arial" panose="020B0604020202020204" pitchFamily="34" charset="0"/>
            </a:endParaRPr>
          </a:p>
        </p:txBody>
      </p:sp>
      <p:sp>
        <p:nvSpPr>
          <p:cNvPr id="69" name="Rectangle: Rounded Corners 68">
            <a:extLst>
              <a:ext uri="{FF2B5EF4-FFF2-40B4-BE49-F238E27FC236}">
                <a16:creationId xmlns:a16="http://schemas.microsoft.com/office/drawing/2014/main" id="{1528B6D8-71F2-7A86-CC39-45087D6C8247}"/>
              </a:ext>
            </a:extLst>
          </p:cNvPr>
          <p:cNvSpPr/>
          <p:nvPr/>
        </p:nvSpPr>
        <p:spPr>
          <a:xfrm>
            <a:off x="1457344" y="3161669"/>
            <a:ext cx="4184649" cy="1999327"/>
          </a:xfrm>
          <a:prstGeom prst="roundRect">
            <a:avLst>
              <a:gd name="adj" fmla="val 0"/>
            </a:avLst>
          </a:prstGeom>
          <a:no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70" name="Arrow: Pentagon 69">
            <a:extLst>
              <a:ext uri="{FF2B5EF4-FFF2-40B4-BE49-F238E27FC236}">
                <a16:creationId xmlns:a16="http://schemas.microsoft.com/office/drawing/2014/main" id="{2A4640BD-BF6A-BDC7-CCAD-4490D0DDD57A}"/>
              </a:ext>
            </a:extLst>
          </p:cNvPr>
          <p:cNvSpPr/>
          <p:nvPr/>
        </p:nvSpPr>
        <p:spPr>
          <a:xfrm>
            <a:off x="2923135" y="2988578"/>
            <a:ext cx="1253066" cy="360264"/>
          </a:xfrm>
          <a:prstGeom prst="homePlate">
            <a:avLst>
              <a:gd name="adj" fmla="val 0"/>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u="sng" dirty="0">
                <a:solidFill>
                  <a:srgbClr val="0B2340"/>
                </a:solidFill>
                <a:latin typeface="Arial" panose="020B0604020202020204" pitchFamily="34" charset="0"/>
                <a:cs typeface="Arial" panose="020B0604020202020204" pitchFamily="34" charset="0"/>
              </a:rPr>
              <a:t>Private</a:t>
            </a:r>
            <a:r>
              <a:rPr lang="it-IT" altLang="zh-CN" sz="1200" b="1" dirty="0">
                <a:solidFill>
                  <a:srgbClr val="0B2340"/>
                </a:solidFill>
                <a:latin typeface="Arial" panose="020B0604020202020204" pitchFamily="34" charset="0"/>
                <a:cs typeface="Arial" panose="020B0604020202020204" pitchFamily="34" charset="0"/>
              </a:rPr>
              <a:t>Subnet1</a:t>
            </a:r>
            <a:endParaRPr lang="zh-CN" altLang="en-US" sz="1200" b="1" dirty="0">
              <a:solidFill>
                <a:srgbClr val="0B2340"/>
              </a:solidFill>
              <a:latin typeface="Arial" panose="020B0604020202020204" pitchFamily="34" charset="0"/>
              <a:cs typeface="Arial" panose="020B0604020202020204" pitchFamily="34" charset="0"/>
            </a:endParaRPr>
          </a:p>
        </p:txBody>
      </p:sp>
      <p:sp>
        <p:nvSpPr>
          <p:cNvPr id="73" name="Rectangle: Rounded Corners 72">
            <a:extLst>
              <a:ext uri="{FF2B5EF4-FFF2-40B4-BE49-F238E27FC236}">
                <a16:creationId xmlns:a16="http://schemas.microsoft.com/office/drawing/2014/main" id="{3B5C44D4-1104-01C7-538F-9CCDC1C73D37}"/>
              </a:ext>
            </a:extLst>
          </p:cNvPr>
          <p:cNvSpPr/>
          <p:nvPr/>
        </p:nvSpPr>
        <p:spPr>
          <a:xfrm>
            <a:off x="1676678" y="3625682"/>
            <a:ext cx="1619249" cy="1303433"/>
          </a:xfrm>
          <a:prstGeom prst="roundRect">
            <a:avLst>
              <a:gd name="adj" fmla="val 0"/>
            </a:avLst>
          </a:prstGeom>
          <a:solidFill>
            <a:srgbClr val="F2FFFF">
              <a:alpha val="5882"/>
            </a:srgbClr>
          </a:solid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74" name="open-24-hours_15141">
            <a:extLst>
              <a:ext uri="{FF2B5EF4-FFF2-40B4-BE49-F238E27FC236}">
                <a16:creationId xmlns:a16="http://schemas.microsoft.com/office/drawing/2014/main" id="{35CD2871-FA4C-8907-660D-D2A37FAC29B4}"/>
              </a:ext>
            </a:extLst>
          </p:cNvPr>
          <p:cNvSpPr/>
          <p:nvPr/>
        </p:nvSpPr>
        <p:spPr>
          <a:xfrm>
            <a:off x="2191191" y="3809907"/>
            <a:ext cx="453327" cy="457927"/>
          </a:xfrm>
          <a:custGeom>
            <a:avLst/>
            <a:gdLst>
              <a:gd name="T0" fmla="*/ 807 w 807"/>
              <a:gd name="T1" fmla="*/ 400 h 805"/>
              <a:gd name="T2" fmla="*/ 7 w 807"/>
              <a:gd name="T3" fmla="*/ 400 h 805"/>
              <a:gd name="T4" fmla="*/ 0 w 807"/>
              <a:gd name="T5" fmla="*/ 528 h 805"/>
              <a:gd name="T6" fmla="*/ 613 w 807"/>
              <a:gd name="T7" fmla="*/ 805 h 805"/>
              <a:gd name="T8" fmla="*/ 270 w 807"/>
              <a:gd name="T9" fmla="*/ 269 h 805"/>
              <a:gd name="T10" fmla="*/ 297 w 807"/>
              <a:gd name="T11" fmla="*/ 276 h 805"/>
              <a:gd name="T12" fmla="*/ 619 w 807"/>
              <a:gd name="T13" fmla="*/ 174 h 805"/>
              <a:gd name="T14" fmla="*/ 648 w 807"/>
              <a:gd name="T15" fmla="*/ 174 h 805"/>
              <a:gd name="T16" fmla="*/ 422 w 807"/>
              <a:gd name="T17" fmla="*/ 428 h 805"/>
              <a:gd name="T18" fmla="*/ 418 w 807"/>
              <a:gd name="T19" fmla="*/ 431 h 805"/>
              <a:gd name="T20" fmla="*/ 415 w 807"/>
              <a:gd name="T21" fmla="*/ 433 h 805"/>
              <a:gd name="T22" fmla="*/ 401 w 807"/>
              <a:gd name="T23" fmla="*/ 433 h 805"/>
              <a:gd name="T24" fmla="*/ 394 w 807"/>
              <a:gd name="T25" fmla="*/ 428 h 805"/>
              <a:gd name="T26" fmla="*/ 394 w 807"/>
              <a:gd name="T27" fmla="*/ 428 h 805"/>
              <a:gd name="T28" fmla="*/ 263 w 807"/>
              <a:gd name="T29" fmla="*/ 296 h 805"/>
              <a:gd name="T30" fmla="*/ 587 w 807"/>
              <a:gd name="T31" fmla="*/ 757 h 805"/>
              <a:gd name="T32" fmla="*/ 536 w 807"/>
              <a:gd name="T33" fmla="*/ 778 h 805"/>
              <a:gd name="T34" fmla="*/ 27 w 807"/>
              <a:gd name="T35" fmla="*/ 778 h 805"/>
              <a:gd name="T36" fmla="*/ 38 w 807"/>
              <a:gd name="T37" fmla="*/ 555 h 805"/>
              <a:gd name="T38" fmla="*/ 587 w 807"/>
              <a:gd name="T39" fmla="*/ 757 h 805"/>
              <a:gd name="T40" fmla="*/ 187 w 807"/>
              <a:gd name="T41" fmla="*/ 760 h 805"/>
              <a:gd name="T42" fmla="*/ 207 w 807"/>
              <a:gd name="T43" fmla="*/ 740 h 805"/>
              <a:gd name="T44" fmla="*/ 187 w 807"/>
              <a:gd name="T45" fmla="*/ 717 h 805"/>
              <a:gd name="T46" fmla="*/ 126 w 807"/>
              <a:gd name="T47" fmla="*/ 717 h 805"/>
              <a:gd name="T48" fmla="*/ 147 w 807"/>
              <a:gd name="T49" fmla="*/ 704 h 805"/>
              <a:gd name="T50" fmla="*/ 191 w 807"/>
              <a:gd name="T51" fmla="*/ 675 h 805"/>
              <a:gd name="T52" fmla="*/ 185 w 807"/>
              <a:gd name="T53" fmla="*/ 591 h 805"/>
              <a:gd name="T54" fmla="*/ 62 w 807"/>
              <a:gd name="T55" fmla="*/ 603 h 805"/>
              <a:gd name="T56" fmla="*/ 52 w 807"/>
              <a:gd name="T57" fmla="*/ 628 h 805"/>
              <a:gd name="T58" fmla="*/ 71 w 807"/>
              <a:gd name="T59" fmla="*/ 649 h 805"/>
              <a:gd name="T60" fmla="*/ 93 w 807"/>
              <a:gd name="T61" fmla="*/ 647 h 805"/>
              <a:gd name="T62" fmla="*/ 108 w 807"/>
              <a:gd name="T63" fmla="*/ 625 h 805"/>
              <a:gd name="T64" fmla="*/ 146 w 807"/>
              <a:gd name="T65" fmla="*/ 622 h 805"/>
              <a:gd name="T66" fmla="*/ 140 w 807"/>
              <a:gd name="T67" fmla="*/ 655 h 805"/>
              <a:gd name="T68" fmla="*/ 104 w 807"/>
              <a:gd name="T69" fmla="*/ 678 h 805"/>
              <a:gd name="T70" fmla="*/ 50 w 807"/>
              <a:gd name="T71" fmla="*/ 738 h 805"/>
              <a:gd name="T72" fmla="*/ 68 w 807"/>
              <a:gd name="T73" fmla="*/ 760 h 805"/>
              <a:gd name="T74" fmla="*/ 292 w 807"/>
              <a:gd name="T75" fmla="*/ 723 h 805"/>
              <a:gd name="T76" fmla="*/ 298 w 807"/>
              <a:gd name="T77" fmla="*/ 740 h 805"/>
              <a:gd name="T78" fmla="*/ 332 w 807"/>
              <a:gd name="T79" fmla="*/ 760 h 805"/>
              <a:gd name="T80" fmla="*/ 352 w 807"/>
              <a:gd name="T81" fmla="*/ 730 h 805"/>
              <a:gd name="T82" fmla="*/ 377 w 807"/>
              <a:gd name="T83" fmla="*/ 703 h 805"/>
              <a:gd name="T84" fmla="*/ 352 w 807"/>
              <a:gd name="T85" fmla="*/ 677 h 805"/>
              <a:gd name="T86" fmla="*/ 332 w 807"/>
              <a:gd name="T87" fmla="*/ 577 h 805"/>
              <a:gd name="T88" fmla="*/ 286 w 807"/>
              <a:gd name="T89" fmla="*/ 590 h 805"/>
              <a:gd name="T90" fmla="*/ 214 w 807"/>
              <a:gd name="T91" fmla="*/ 700 h 805"/>
              <a:gd name="T92" fmla="*/ 234 w 807"/>
              <a:gd name="T93" fmla="*/ 723 h 805"/>
              <a:gd name="T94" fmla="*/ 298 w 807"/>
              <a:gd name="T95" fmla="*/ 637 h 805"/>
              <a:gd name="T96" fmla="*/ 292 w 807"/>
              <a:gd name="T97" fmla="*/ 683 h 805"/>
              <a:gd name="T98" fmla="*/ 265 w 807"/>
              <a:gd name="T99" fmla="*/ 683 h 805"/>
              <a:gd name="T100" fmla="*/ 413 w 807"/>
              <a:gd name="T101" fmla="*/ 760 h 805"/>
              <a:gd name="T102" fmla="*/ 448 w 807"/>
              <a:gd name="T103" fmla="*/ 740 h 805"/>
              <a:gd name="T104" fmla="*/ 455 w 807"/>
              <a:gd name="T105" fmla="*/ 663 h 805"/>
              <a:gd name="T106" fmla="*/ 491 w 807"/>
              <a:gd name="T107" fmla="*/ 662 h 805"/>
              <a:gd name="T108" fmla="*/ 494 w 807"/>
              <a:gd name="T109" fmla="*/ 740 h 805"/>
              <a:gd name="T110" fmla="*/ 530 w 807"/>
              <a:gd name="T111" fmla="*/ 760 h 805"/>
              <a:gd name="T112" fmla="*/ 550 w 807"/>
              <a:gd name="T113" fmla="*/ 678 h 805"/>
              <a:gd name="T114" fmla="*/ 545 w 807"/>
              <a:gd name="T115" fmla="*/ 642 h 805"/>
              <a:gd name="T116" fmla="*/ 516 w 807"/>
              <a:gd name="T117" fmla="*/ 619 h 805"/>
              <a:gd name="T118" fmla="*/ 448 w 807"/>
              <a:gd name="T119" fmla="*/ 626 h 805"/>
              <a:gd name="T120" fmla="*/ 428 w 807"/>
              <a:gd name="T121" fmla="*/ 574 h 805"/>
              <a:gd name="T122" fmla="*/ 393 w 807"/>
              <a:gd name="T123" fmla="*/ 594 h 805"/>
              <a:gd name="T124" fmla="*/ 413 w 807"/>
              <a:gd name="T125" fmla="*/ 76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7" h="805">
                <a:moveTo>
                  <a:pt x="613" y="742"/>
                </a:moveTo>
                <a:cubicBezTo>
                  <a:pt x="729" y="672"/>
                  <a:pt x="807" y="545"/>
                  <a:pt x="807" y="400"/>
                </a:cubicBezTo>
                <a:cubicBezTo>
                  <a:pt x="807" y="179"/>
                  <a:pt x="628" y="0"/>
                  <a:pt x="407" y="0"/>
                </a:cubicBezTo>
                <a:cubicBezTo>
                  <a:pt x="186" y="0"/>
                  <a:pt x="7" y="179"/>
                  <a:pt x="7" y="400"/>
                </a:cubicBezTo>
                <a:cubicBezTo>
                  <a:pt x="7" y="445"/>
                  <a:pt x="14" y="488"/>
                  <a:pt x="28" y="528"/>
                </a:cubicBezTo>
                <a:lnTo>
                  <a:pt x="0" y="528"/>
                </a:lnTo>
                <a:lnTo>
                  <a:pt x="0" y="805"/>
                </a:lnTo>
                <a:lnTo>
                  <a:pt x="613" y="805"/>
                </a:lnTo>
                <a:lnTo>
                  <a:pt x="613" y="742"/>
                </a:lnTo>
                <a:close/>
                <a:moveTo>
                  <a:pt x="270" y="269"/>
                </a:moveTo>
                <a:cubicBezTo>
                  <a:pt x="273" y="267"/>
                  <a:pt x="277" y="266"/>
                  <a:pt x="280" y="266"/>
                </a:cubicBezTo>
                <a:cubicBezTo>
                  <a:pt x="287" y="266"/>
                  <a:pt x="294" y="270"/>
                  <a:pt x="297" y="276"/>
                </a:cubicBezTo>
                <a:lnTo>
                  <a:pt x="412" y="382"/>
                </a:lnTo>
                <a:lnTo>
                  <a:pt x="619" y="174"/>
                </a:lnTo>
                <a:cubicBezTo>
                  <a:pt x="623" y="171"/>
                  <a:pt x="629" y="169"/>
                  <a:pt x="634" y="169"/>
                </a:cubicBezTo>
                <a:cubicBezTo>
                  <a:pt x="639" y="169"/>
                  <a:pt x="644" y="171"/>
                  <a:pt x="648" y="174"/>
                </a:cubicBezTo>
                <a:cubicBezTo>
                  <a:pt x="656" y="182"/>
                  <a:pt x="656" y="195"/>
                  <a:pt x="648" y="203"/>
                </a:cubicBezTo>
                <a:lnTo>
                  <a:pt x="422" y="428"/>
                </a:lnTo>
                <a:cubicBezTo>
                  <a:pt x="422" y="428"/>
                  <a:pt x="422" y="428"/>
                  <a:pt x="422" y="428"/>
                </a:cubicBezTo>
                <a:cubicBezTo>
                  <a:pt x="421" y="430"/>
                  <a:pt x="420" y="431"/>
                  <a:pt x="418" y="431"/>
                </a:cubicBezTo>
                <a:cubicBezTo>
                  <a:pt x="418" y="432"/>
                  <a:pt x="417" y="432"/>
                  <a:pt x="416" y="432"/>
                </a:cubicBezTo>
                <a:cubicBezTo>
                  <a:pt x="416" y="432"/>
                  <a:pt x="415" y="433"/>
                  <a:pt x="415" y="433"/>
                </a:cubicBezTo>
                <a:cubicBezTo>
                  <a:pt x="413" y="434"/>
                  <a:pt x="410" y="434"/>
                  <a:pt x="408" y="434"/>
                </a:cubicBezTo>
                <a:cubicBezTo>
                  <a:pt x="406" y="434"/>
                  <a:pt x="404" y="434"/>
                  <a:pt x="401" y="433"/>
                </a:cubicBezTo>
                <a:cubicBezTo>
                  <a:pt x="401" y="433"/>
                  <a:pt x="400" y="432"/>
                  <a:pt x="400" y="432"/>
                </a:cubicBezTo>
                <a:cubicBezTo>
                  <a:pt x="398" y="431"/>
                  <a:pt x="396" y="430"/>
                  <a:pt x="394" y="428"/>
                </a:cubicBezTo>
                <a:cubicBezTo>
                  <a:pt x="394" y="428"/>
                  <a:pt x="394" y="428"/>
                  <a:pt x="394" y="428"/>
                </a:cubicBezTo>
                <a:cubicBezTo>
                  <a:pt x="394" y="428"/>
                  <a:pt x="394" y="428"/>
                  <a:pt x="394" y="428"/>
                </a:cubicBezTo>
                <a:cubicBezTo>
                  <a:pt x="393" y="427"/>
                  <a:pt x="392" y="426"/>
                  <a:pt x="391" y="424"/>
                </a:cubicBezTo>
                <a:lnTo>
                  <a:pt x="263" y="296"/>
                </a:lnTo>
                <a:cubicBezTo>
                  <a:pt x="257" y="287"/>
                  <a:pt x="260" y="274"/>
                  <a:pt x="270" y="269"/>
                </a:cubicBezTo>
                <a:close/>
                <a:moveTo>
                  <a:pt x="587" y="757"/>
                </a:moveTo>
                <a:lnTo>
                  <a:pt x="587" y="778"/>
                </a:lnTo>
                <a:lnTo>
                  <a:pt x="536" y="778"/>
                </a:lnTo>
                <a:lnTo>
                  <a:pt x="278" y="778"/>
                </a:lnTo>
                <a:lnTo>
                  <a:pt x="27" y="778"/>
                </a:lnTo>
                <a:lnTo>
                  <a:pt x="27" y="555"/>
                </a:lnTo>
                <a:lnTo>
                  <a:pt x="38" y="555"/>
                </a:lnTo>
                <a:lnTo>
                  <a:pt x="587" y="555"/>
                </a:lnTo>
                <a:lnTo>
                  <a:pt x="587" y="757"/>
                </a:lnTo>
                <a:close/>
                <a:moveTo>
                  <a:pt x="68" y="760"/>
                </a:moveTo>
                <a:lnTo>
                  <a:pt x="187" y="760"/>
                </a:lnTo>
                <a:cubicBezTo>
                  <a:pt x="196" y="760"/>
                  <a:pt x="204" y="754"/>
                  <a:pt x="206" y="746"/>
                </a:cubicBezTo>
                <a:cubicBezTo>
                  <a:pt x="207" y="744"/>
                  <a:pt x="207" y="742"/>
                  <a:pt x="207" y="740"/>
                </a:cubicBezTo>
                <a:lnTo>
                  <a:pt x="207" y="737"/>
                </a:lnTo>
                <a:cubicBezTo>
                  <a:pt x="207" y="726"/>
                  <a:pt x="198" y="717"/>
                  <a:pt x="187" y="717"/>
                </a:cubicBezTo>
                <a:lnTo>
                  <a:pt x="163" y="717"/>
                </a:lnTo>
                <a:lnTo>
                  <a:pt x="126" y="717"/>
                </a:lnTo>
                <a:cubicBezTo>
                  <a:pt x="129" y="715"/>
                  <a:pt x="135" y="712"/>
                  <a:pt x="142" y="707"/>
                </a:cubicBezTo>
                <a:lnTo>
                  <a:pt x="147" y="704"/>
                </a:lnTo>
                <a:lnTo>
                  <a:pt x="159" y="698"/>
                </a:lnTo>
                <a:cubicBezTo>
                  <a:pt x="174" y="689"/>
                  <a:pt x="184" y="682"/>
                  <a:pt x="191" y="675"/>
                </a:cubicBezTo>
                <a:cubicBezTo>
                  <a:pt x="202" y="664"/>
                  <a:pt x="207" y="651"/>
                  <a:pt x="207" y="636"/>
                </a:cubicBezTo>
                <a:cubicBezTo>
                  <a:pt x="207" y="618"/>
                  <a:pt x="200" y="603"/>
                  <a:pt x="185" y="591"/>
                </a:cubicBezTo>
                <a:cubicBezTo>
                  <a:pt x="170" y="580"/>
                  <a:pt x="151" y="575"/>
                  <a:pt x="127" y="575"/>
                </a:cubicBezTo>
                <a:cubicBezTo>
                  <a:pt x="96" y="575"/>
                  <a:pt x="75" y="584"/>
                  <a:pt x="62" y="603"/>
                </a:cubicBezTo>
                <a:cubicBezTo>
                  <a:pt x="62" y="603"/>
                  <a:pt x="62" y="603"/>
                  <a:pt x="62" y="604"/>
                </a:cubicBezTo>
                <a:cubicBezTo>
                  <a:pt x="57" y="610"/>
                  <a:pt x="54" y="618"/>
                  <a:pt x="52" y="628"/>
                </a:cubicBezTo>
                <a:cubicBezTo>
                  <a:pt x="51" y="633"/>
                  <a:pt x="53" y="638"/>
                  <a:pt x="56" y="642"/>
                </a:cubicBezTo>
                <a:cubicBezTo>
                  <a:pt x="60" y="647"/>
                  <a:pt x="65" y="649"/>
                  <a:pt x="71" y="649"/>
                </a:cubicBezTo>
                <a:lnTo>
                  <a:pt x="85" y="649"/>
                </a:lnTo>
                <a:cubicBezTo>
                  <a:pt x="88" y="649"/>
                  <a:pt x="90" y="648"/>
                  <a:pt x="93" y="647"/>
                </a:cubicBezTo>
                <a:cubicBezTo>
                  <a:pt x="99" y="645"/>
                  <a:pt x="105" y="640"/>
                  <a:pt x="106" y="633"/>
                </a:cubicBezTo>
                <a:cubicBezTo>
                  <a:pt x="106" y="629"/>
                  <a:pt x="107" y="627"/>
                  <a:pt x="108" y="625"/>
                </a:cubicBezTo>
                <a:cubicBezTo>
                  <a:pt x="112" y="619"/>
                  <a:pt x="118" y="617"/>
                  <a:pt x="129" y="617"/>
                </a:cubicBezTo>
                <a:cubicBezTo>
                  <a:pt x="136" y="617"/>
                  <a:pt x="142" y="618"/>
                  <a:pt x="146" y="622"/>
                </a:cubicBezTo>
                <a:cubicBezTo>
                  <a:pt x="149" y="625"/>
                  <a:pt x="151" y="630"/>
                  <a:pt x="151" y="635"/>
                </a:cubicBezTo>
                <a:cubicBezTo>
                  <a:pt x="151" y="642"/>
                  <a:pt x="147" y="648"/>
                  <a:pt x="140" y="655"/>
                </a:cubicBezTo>
                <a:cubicBezTo>
                  <a:pt x="136" y="658"/>
                  <a:pt x="127" y="664"/>
                  <a:pt x="114" y="672"/>
                </a:cubicBezTo>
                <a:cubicBezTo>
                  <a:pt x="111" y="674"/>
                  <a:pt x="107" y="676"/>
                  <a:pt x="104" y="678"/>
                </a:cubicBezTo>
                <a:cubicBezTo>
                  <a:pt x="80" y="691"/>
                  <a:pt x="66" y="704"/>
                  <a:pt x="59" y="716"/>
                </a:cubicBezTo>
                <a:cubicBezTo>
                  <a:pt x="55" y="723"/>
                  <a:pt x="52" y="730"/>
                  <a:pt x="50" y="738"/>
                </a:cubicBezTo>
                <a:cubicBezTo>
                  <a:pt x="49" y="743"/>
                  <a:pt x="50" y="749"/>
                  <a:pt x="54" y="753"/>
                </a:cubicBezTo>
                <a:cubicBezTo>
                  <a:pt x="57" y="757"/>
                  <a:pt x="63" y="760"/>
                  <a:pt x="68" y="760"/>
                </a:cubicBezTo>
                <a:close/>
                <a:moveTo>
                  <a:pt x="234" y="723"/>
                </a:moveTo>
                <a:lnTo>
                  <a:pt x="292" y="723"/>
                </a:lnTo>
                <a:cubicBezTo>
                  <a:pt x="295" y="723"/>
                  <a:pt x="298" y="726"/>
                  <a:pt x="298" y="730"/>
                </a:cubicBezTo>
                <a:lnTo>
                  <a:pt x="298" y="740"/>
                </a:lnTo>
                <a:cubicBezTo>
                  <a:pt x="298" y="751"/>
                  <a:pt x="307" y="760"/>
                  <a:pt x="318" y="760"/>
                </a:cubicBezTo>
                <a:lnTo>
                  <a:pt x="332" y="760"/>
                </a:lnTo>
                <a:cubicBezTo>
                  <a:pt x="344" y="760"/>
                  <a:pt x="352" y="751"/>
                  <a:pt x="352" y="740"/>
                </a:cubicBezTo>
                <a:lnTo>
                  <a:pt x="352" y="730"/>
                </a:lnTo>
                <a:cubicBezTo>
                  <a:pt x="352" y="726"/>
                  <a:pt x="355" y="723"/>
                  <a:pt x="358" y="723"/>
                </a:cubicBezTo>
                <a:cubicBezTo>
                  <a:pt x="368" y="723"/>
                  <a:pt x="377" y="714"/>
                  <a:pt x="377" y="703"/>
                </a:cubicBezTo>
                <a:cubicBezTo>
                  <a:pt x="377" y="692"/>
                  <a:pt x="368" y="683"/>
                  <a:pt x="358" y="683"/>
                </a:cubicBezTo>
                <a:cubicBezTo>
                  <a:pt x="355" y="683"/>
                  <a:pt x="352" y="680"/>
                  <a:pt x="352" y="677"/>
                </a:cubicBezTo>
                <a:lnTo>
                  <a:pt x="352" y="597"/>
                </a:lnTo>
                <a:cubicBezTo>
                  <a:pt x="352" y="586"/>
                  <a:pt x="344" y="577"/>
                  <a:pt x="332" y="577"/>
                </a:cubicBezTo>
                <a:lnTo>
                  <a:pt x="312" y="577"/>
                </a:lnTo>
                <a:cubicBezTo>
                  <a:pt x="303" y="577"/>
                  <a:pt x="291" y="583"/>
                  <a:pt x="286" y="590"/>
                </a:cubicBezTo>
                <a:lnTo>
                  <a:pt x="223" y="672"/>
                </a:lnTo>
                <a:cubicBezTo>
                  <a:pt x="218" y="679"/>
                  <a:pt x="214" y="692"/>
                  <a:pt x="214" y="700"/>
                </a:cubicBezTo>
                <a:lnTo>
                  <a:pt x="214" y="703"/>
                </a:lnTo>
                <a:cubicBezTo>
                  <a:pt x="214" y="714"/>
                  <a:pt x="223" y="723"/>
                  <a:pt x="234" y="723"/>
                </a:cubicBezTo>
                <a:close/>
                <a:moveTo>
                  <a:pt x="265" y="683"/>
                </a:moveTo>
                <a:lnTo>
                  <a:pt x="298" y="637"/>
                </a:lnTo>
                <a:lnTo>
                  <a:pt x="298" y="677"/>
                </a:lnTo>
                <a:cubicBezTo>
                  <a:pt x="298" y="680"/>
                  <a:pt x="295" y="683"/>
                  <a:pt x="292" y="683"/>
                </a:cubicBezTo>
                <a:lnTo>
                  <a:pt x="265" y="683"/>
                </a:lnTo>
                <a:lnTo>
                  <a:pt x="265" y="683"/>
                </a:lnTo>
                <a:cubicBezTo>
                  <a:pt x="265" y="683"/>
                  <a:pt x="265" y="683"/>
                  <a:pt x="265" y="683"/>
                </a:cubicBezTo>
                <a:close/>
                <a:moveTo>
                  <a:pt x="413" y="760"/>
                </a:moveTo>
                <a:lnTo>
                  <a:pt x="428" y="760"/>
                </a:lnTo>
                <a:cubicBezTo>
                  <a:pt x="439" y="760"/>
                  <a:pt x="448" y="751"/>
                  <a:pt x="448" y="740"/>
                </a:cubicBezTo>
                <a:lnTo>
                  <a:pt x="448" y="684"/>
                </a:lnTo>
                <a:cubicBezTo>
                  <a:pt x="448" y="674"/>
                  <a:pt x="450" y="667"/>
                  <a:pt x="455" y="663"/>
                </a:cubicBezTo>
                <a:cubicBezTo>
                  <a:pt x="459" y="658"/>
                  <a:pt x="466" y="656"/>
                  <a:pt x="475" y="656"/>
                </a:cubicBezTo>
                <a:cubicBezTo>
                  <a:pt x="487" y="656"/>
                  <a:pt x="490" y="660"/>
                  <a:pt x="491" y="662"/>
                </a:cubicBezTo>
                <a:cubicBezTo>
                  <a:pt x="493" y="665"/>
                  <a:pt x="494" y="669"/>
                  <a:pt x="494" y="675"/>
                </a:cubicBezTo>
                <a:lnTo>
                  <a:pt x="494" y="740"/>
                </a:lnTo>
                <a:cubicBezTo>
                  <a:pt x="494" y="751"/>
                  <a:pt x="503" y="760"/>
                  <a:pt x="514" y="760"/>
                </a:cubicBezTo>
                <a:lnTo>
                  <a:pt x="530" y="760"/>
                </a:lnTo>
                <a:cubicBezTo>
                  <a:pt x="541" y="760"/>
                  <a:pt x="550" y="751"/>
                  <a:pt x="550" y="740"/>
                </a:cubicBezTo>
                <a:lnTo>
                  <a:pt x="550" y="678"/>
                </a:lnTo>
                <a:cubicBezTo>
                  <a:pt x="550" y="673"/>
                  <a:pt x="550" y="669"/>
                  <a:pt x="550" y="665"/>
                </a:cubicBezTo>
                <a:cubicBezTo>
                  <a:pt x="550" y="660"/>
                  <a:pt x="548" y="648"/>
                  <a:pt x="545" y="642"/>
                </a:cubicBezTo>
                <a:cubicBezTo>
                  <a:pt x="543" y="639"/>
                  <a:pt x="541" y="636"/>
                  <a:pt x="539" y="634"/>
                </a:cubicBezTo>
                <a:cubicBezTo>
                  <a:pt x="533" y="627"/>
                  <a:pt x="525" y="622"/>
                  <a:pt x="516" y="619"/>
                </a:cubicBezTo>
                <a:cubicBezTo>
                  <a:pt x="500" y="614"/>
                  <a:pt x="478" y="613"/>
                  <a:pt x="460" y="620"/>
                </a:cubicBezTo>
                <a:cubicBezTo>
                  <a:pt x="456" y="621"/>
                  <a:pt x="452" y="623"/>
                  <a:pt x="448" y="626"/>
                </a:cubicBezTo>
                <a:lnTo>
                  <a:pt x="448" y="594"/>
                </a:lnTo>
                <a:cubicBezTo>
                  <a:pt x="448" y="583"/>
                  <a:pt x="439" y="574"/>
                  <a:pt x="428" y="574"/>
                </a:cubicBezTo>
                <a:lnTo>
                  <a:pt x="413" y="574"/>
                </a:lnTo>
                <a:cubicBezTo>
                  <a:pt x="402" y="574"/>
                  <a:pt x="393" y="583"/>
                  <a:pt x="393" y="594"/>
                </a:cubicBezTo>
                <a:lnTo>
                  <a:pt x="393" y="740"/>
                </a:lnTo>
                <a:cubicBezTo>
                  <a:pt x="393" y="751"/>
                  <a:pt x="402" y="760"/>
                  <a:pt x="413" y="760"/>
                </a:cubicBez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Pentagon 74">
            <a:extLst>
              <a:ext uri="{FF2B5EF4-FFF2-40B4-BE49-F238E27FC236}">
                <a16:creationId xmlns:a16="http://schemas.microsoft.com/office/drawing/2014/main" id="{F1331B9C-DBE0-A2B3-2C7B-B3BBAE3C600E}"/>
              </a:ext>
            </a:extLst>
          </p:cNvPr>
          <p:cNvSpPr/>
          <p:nvPr/>
        </p:nvSpPr>
        <p:spPr>
          <a:xfrm>
            <a:off x="1818004" y="4369413"/>
            <a:ext cx="1253066" cy="365300"/>
          </a:xfrm>
          <a:prstGeom prst="homePlate">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dirty="0">
                <a:solidFill>
                  <a:srgbClr val="F2FFFF"/>
                </a:solidFill>
                <a:latin typeface="Arial" panose="020B0604020202020204" pitchFamily="34" charset="0"/>
                <a:cs typeface="Arial" panose="020B0604020202020204" pitchFamily="34" charset="0"/>
              </a:rPr>
              <a:t>Lambda</a:t>
            </a:r>
            <a:endParaRPr lang="zh-CN" altLang="en-US" sz="1200" b="1" dirty="0">
              <a:solidFill>
                <a:srgbClr val="F2FFFF"/>
              </a:solidFill>
              <a:latin typeface="Arial" panose="020B0604020202020204" pitchFamily="34" charset="0"/>
              <a:cs typeface="Arial" panose="020B0604020202020204" pitchFamily="34" charset="0"/>
            </a:endParaRPr>
          </a:p>
        </p:txBody>
      </p:sp>
      <p:sp>
        <p:nvSpPr>
          <p:cNvPr id="76" name="Rectangle: Rounded Corners 75">
            <a:extLst>
              <a:ext uri="{FF2B5EF4-FFF2-40B4-BE49-F238E27FC236}">
                <a16:creationId xmlns:a16="http://schemas.microsoft.com/office/drawing/2014/main" id="{E73AD3C5-38BF-0C65-F457-A6ACF15250F3}"/>
              </a:ext>
            </a:extLst>
          </p:cNvPr>
          <p:cNvSpPr/>
          <p:nvPr/>
        </p:nvSpPr>
        <p:spPr>
          <a:xfrm>
            <a:off x="6335880" y="3624568"/>
            <a:ext cx="1619249" cy="1284890"/>
          </a:xfrm>
          <a:prstGeom prst="roundRect">
            <a:avLst>
              <a:gd name="adj" fmla="val 0"/>
            </a:avLst>
          </a:prstGeom>
          <a:solidFill>
            <a:srgbClr val="F2FFFF">
              <a:alpha val="5882"/>
            </a:srgbClr>
          </a:solid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77" name="open-24-hours_15141">
            <a:extLst>
              <a:ext uri="{FF2B5EF4-FFF2-40B4-BE49-F238E27FC236}">
                <a16:creationId xmlns:a16="http://schemas.microsoft.com/office/drawing/2014/main" id="{AD4AB600-FE8C-E374-586B-B3B1A9741647}"/>
              </a:ext>
            </a:extLst>
          </p:cNvPr>
          <p:cNvSpPr/>
          <p:nvPr/>
        </p:nvSpPr>
        <p:spPr>
          <a:xfrm>
            <a:off x="6848093" y="3883420"/>
            <a:ext cx="457927" cy="333033"/>
          </a:xfrm>
          <a:custGeom>
            <a:avLst/>
            <a:gdLst>
              <a:gd name="connsiteX0" fmla="*/ 5526786 w 7152704"/>
              <a:gd name="connsiteY0" fmla="*/ 4064032 h 5201888"/>
              <a:gd name="connsiteX1" fmla="*/ 5282946 w 7152704"/>
              <a:gd name="connsiteY1" fmla="*/ 4307872 h 5201888"/>
              <a:gd name="connsiteX2" fmla="*/ 5526786 w 7152704"/>
              <a:gd name="connsiteY2" fmla="*/ 4551712 h 5201888"/>
              <a:gd name="connsiteX3" fmla="*/ 5770627 w 7152704"/>
              <a:gd name="connsiteY3" fmla="*/ 4307872 h 5201888"/>
              <a:gd name="connsiteX4" fmla="*/ 5526786 w 7152704"/>
              <a:gd name="connsiteY4" fmla="*/ 4064032 h 5201888"/>
              <a:gd name="connsiteX5" fmla="*/ 4551427 w 7152704"/>
              <a:gd name="connsiteY5" fmla="*/ 4064032 h 5201888"/>
              <a:gd name="connsiteX6" fmla="*/ 4307586 w 7152704"/>
              <a:gd name="connsiteY6" fmla="*/ 4307872 h 5201888"/>
              <a:gd name="connsiteX7" fmla="*/ 4551427 w 7152704"/>
              <a:gd name="connsiteY7" fmla="*/ 4551712 h 5201888"/>
              <a:gd name="connsiteX8" fmla="*/ 4795266 w 7152704"/>
              <a:gd name="connsiteY8" fmla="*/ 4307872 h 5201888"/>
              <a:gd name="connsiteX9" fmla="*/ 4551427 w 7152704"/>
              <a:gd name="connsiteY9" fmla="*/ 4064032 h 5201888"/>
              <a:gd name="connsiteX10" fmla="*/ 3576066 w 7152704"/>
              <a:gd name="connsiteY10" fmla="*/ 4064032 h 5201888"/>
              <a:gd name="connsiteX11" fmla="*/ 3332226 w 7152704"/>
              <a:gd name="connsiteY11" fmla="*/ 4307872 h 5201888"/>
              <a:gd name="connsiteX12" fmla="*/ 3576066 w 7152704"/>
              <a:gd name="connsiteY12" fmla="*/ 4551712 h 5201888"/>
              <a:gd name="connsiteX13" fmla="*/ 3819906 w 7152704"/>
              <a:gd name="connsiteY13" fmla="*/ 4307872 h 5201888"/>
              <a:gd name="connsiteX14" fmla="*/ 3576066 w 7152704"/>
              <a:gd name="connsiteY14" fmla="*/ 4064032 h 5201888"/>
              <a:gd name="connsiteX15" fmla="*/ 2600706 w 7152704"/>
              <a:gd name="connsiteY15" fmla="*/ 4064032 h 5201888"/>
              <a:gd name="connsiteX16" fmla="*/ 2356866 w 7152704"/>
              <a:gd name="connsiteY16" fmla="*/ 4307872 h 5201888"/>
              <a:gd name="connsiteX17" fmla="*/ 2600706 w 7152704"/>
              <a:gd name="connsiteY17" fmla="*/ 4551712 h 5201888"/>
              <a:gd name="connsiteX18" fmla="*/ 2844546 w 7152704"/>
              <a:gd name="connsiteY18" fmla="*/ 4307872 h 5201888"/>
              <a:gd name="connsiteX19" fmla="*/ 2600706 w 7152704"/>
              <a:gd name="connsiteY19" fmla="*/ 4064032 h 5201888"/>
              <a:gd name="connsiteX20" fmla="*/ 1625346 w 7152704"/>
              <a:gd name="connsiteY20" fmla="*/ 4064032 h 5201888"/>
              <a:gd name="connsiteX21" fmla="*/ 1381506 w 7152704"/>
              <a:gd name="connsiteY21" fmla="*/ 4307872 h 5201888"/>
              <a:gd name="connsiteX22" fmla="*/ 1625346 w 7152704"/>
              <a:gd name="connsiteY22" fmla="*/ 4551712 h 5201888"/>
              <a:gd name="connsiteX23" fmla="*/ 1869186 w 7152704"/>
              <a:gd name="connsiteY23" fmla="*/ 4307872 h 5201888"/>
              <a:gd name="connsiteX24" fmla="*/ 1625346 w 7152704"/>
              <a:gd name="connsiteY24" fmla="*/ 4064032 h 5201888"/>
              <a:gd name="connsiteX25" fmla="*/ 4389120 w 7152704"/>
              <a:gd name="connsiteY25" fmla="*/ 2519743 h 5201888"/>
              <a:gd name="connsiteX26" fmla="*/ 4632961 w 7152704"/>
              <a:gd name="connsiteY26" fmla="*/ 2763488 h 5201888"/>
              <a:gd name="connsiteX27" fmla="*/ 4632961 w 7152704"/>
              <a:gd name="connsiteY27" fmla="*/ 3413760 h 5201888"/>
              <a:gd name="connsiteX28" fmla="*/ 6502146 w 7152704"/>
              <a:gd name="connsiteY28" fmla="*/ 3413760 h 5201888"/>
              <a:gd name="connsiteX29" fmla="*/ 6502432 w 7152704"/>
              <a:gd name="connsiteY29" fmla="*/ 3413760 h 5201888"/>
              <a:gd name="connsiteX30" fmla="*/ 7152704 w 7152704"/>
              <a:gd name="connsiteY30" fmla="*/ 4064032 h 5201888"/>
              <a:gd name="connsiteX31" fmla="*/ 7152704 w 7152704"/>
              <a:gd name="connsiteY31" fmla="*/ 4551712 h 5201888"/>
              <a:gd name="connsiteX32" fmla="*/ 6502432 w 7152704"/>
              <a:gd name="connsiteY32" fmla="*/ 5201888 h 5201888"/>
              <a:gd name="connsiteX33" fmla="*/ 650272 w 7152704"/>
              <a:gd name="connsiteY33" fmla="*/ 5201888 h 5201888"/>
              <a:gd name="connsiteX34" fmla="*/ 0 w 7152704"/>
              <a:gd name="connsiteY34" fmla="*/ 4551712 h 5201888"/>
              <a:gd name="connsiteX35" fmla="*/ 0 w 7152704"/>
              <a:gd name="connsiteY35" fmla="*/ 4064032 h 5201888"/>
              <a:gd name="connsiteX36" fmla="*/ 650272 w 7152704"/>
              <a:gd name="connsiteY36" fmla="*/ 3413760 h 5201888"/>
              <a:gd name="connsiteX37" fmla="*/ 4145280 w 7152704"/>
              <a:gd name="connsiteY37" fmla="*/ 3413760 h 5201888"/>
              <a:gd name="connsiteX38" fmla="*/ 4145280 w 7152704"/>
              <a:gd name="connsiteY38" fmla="*/ 2763488 h 5201888"/>
              <a:gd name="connsiteX39" fmla="*/ 4389120 w 7152704"/>
              <a:gd name="connsiteY39" fmla="*/ 2519743 h 5201888"/>
              <a:gd name="connsiteX40" fmla="*/ 4373405 w 7152704"/>
              <a:gd name="connsiteY40" fmla="*/ 1625631 h 5201888"/>
              <a:gd name="connsiteX41" fmla="*/ 5169885 w 7152704"/>
              <a:gd name="connsiteY41" fmla="*/ 1950719 h 5201888"/>
              <a:gd name="connsiteX42" fmla="*/ 5137405 w 7152704"/>
              <a:gd name="connsiteY42" fmla="*/ 2324670 h 5201888"/>
              <a:gd name="connsiteX43" fmla="*/ 4828509 w 7152704"/>
              <a:gd name="connsiteY43" fmla="*/ 2292095 h 5201888"/>
              <a:gd name="connsiteX44" fmla="*/ 4389597 w 7152704"/>
              <a:gd name="connsiteY44" fmla="*/ 2113311 h 5201888"/>
              <a:gd name="connsiteX45" fmla="*/ 3934493 w 7152704"/>
              <a:gd name="connsiteY45" fmla="*/ 2292095 h 5201888"/>
              <a:gd name="connsiteX46" fmla="*/ 3625121 w 7152704"/>
              <a:gd name="connsiteY46" fmla="*/ 2324480 h 5201888"/>
              <a:gd name="connsiteX47" fmla="*/ 3592640 w 7152704"/>
              <a:gd name="connsiteY47" fmla="*/ 1950528 h 5201888"/>
              <a:gd name="connsiteX48" fmla="*/ 4373405 w 7152704"/>
              <a:gd name="connsiteY48" fmla="*/ 1625631 h 5201888"/>
              <a:gd name="connsiteX49" fmla="*/ 4389121 w 7152704"/>
              <a:gd name="connsiteY49" fmla="*/ 812768 h 5201888"/>
              <a:gd name="connsiteX50" fmla="*/ 5868448 w 7152704"/>
              <a:gd name="connsiteY50" fmla="*/ 1495520 h 5201888"/>
              <a:gd name="connsiteX51" fmla="*/ 5819680 w 7152704"/>
              <a:gd name="connsiteY51" fmla="*/ 1853184 h 5201888"/>
              <a:gd name="connsiteX52" fmla="*/ 5494592 w 7152704"/>
              <a:gd name="connsiteY52" fmla="*/ 1804416 h 5201888"/>
              <a:gd name="connsiteX53" fmla="*/ 4389121 w 7152704"/>
              <a:gd name="connsiteY53" fmla="*/ 1300543 h 5201888"/>
              <a:gd name="connsiteX54" fmla="*/ 3283744 w 7152704"/>
              <a:gd name="connsiteY54" fmla="*/ 1804416 h 5201888"/>
              <a:gd name="connsiteX55" fmla="*/ 2958656 w 7152704"/>
              <a:gd name="connsiteY55" fmla="*/ 1853184 h 5201888"/>
              <a:gd name="connsiteX56" fmla="*/ 2909888 w 7152704"/>
              <a:gd name="connsiteY56" fmla="*/ 1495520 h 5201888"/>
              <a:gd name="connsiteX57" fmla="*/ 4389121 w 7152704"/>
              <a:gd name="connsiteY57" fmla="*/ 812768 h 5201888"/>
              <a:gd name="connsiteX58" fmla="*/ 4388644 w 7152704"/>
              <a:gd name="connsiteY58" fmla="*/ 0 h 5201888"/>
              <a:gd name="connsiteX59" fmla="*/ 6534436 w 7152704"/>
              <a:gd name="connsiteY59" fmla="*/ 1024128 h 5201888"/>
              <a:gd name="connsiteX60" fmla="*/ 6485668 w 7152704"/>
              <a:gd name="connsiteY60" fmla="*/ 1381792 h 5201888"/>
              <a:gd name="connsiteX61" fmla="*/ 6160580 w 7152704"/>
              <a:gd name="connsiteY61" fmla="*/ 1333024 h 5201888"/>
              <a:gd name="connsiteX62" fmla="*/ 4388930 w 7152704"/>
              <a:gd name="connsiteY62" fmla="*/ 487680 h 5201888"/>
              <a:gd name="connsiteX63" fmla="*/ 2617280 w 7152704"/>
              <a:gd name="connsiteY63" fmla="*/ 1333024 h 5201888"/>
              <a:gd name="connsiteX64" fmla="*/ 2292096 w 7152704"/>
              <a:gd name="connsiteY64" fmla="*/ 1381792 h 5201888"/>
              <a:gd name="connsiteX65" fmla="*/ 2291430 w 7152704"/>
              <a:gd name="connsiteY65" fmla="*/ 1381792 h 5201888"/>
              <a:gd name="connsiteX66" fmla="*/ 2226469 w 7152704"/>
              <a:gd name="connsiteY66" fmla="*/ 1040416 h 5201888"/>
              <a:gd name="connsiteX67" fmla="*/ 4388644 w 7152704"/>
              <a:gd name="connsiteY67" fmla="*/ 0 h 520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7152704" h="5201888">
                <a:moveTo>
                  <a:pt x="5526786" y="4064032"/>
                </a:moveTo>
                <a:cubicBezTo>
                  <a:pt x="5396770" y="4064032"/>
                  <a:pt x="5282946" y="4178332"/>
                  <a:pt x="5282946" y="4307872"/>
                </a:cubicBezTo>
                <a:cubicBezTo>
                  <a:pt x="5282946" y="4437412"/>
                  <a:pt x="5396770" y="4551712"/>
                  <a:pt x="5526786" y="4551712"/>
                </a:cubicBezTo>
                <a:cubicBezTo>
                  <a:pt x="5656898" y="4551712"/>
                  <a:pt x="5770627" y="4437984"/>
                  <a:pt x="5770627" y="4307872"/>
                </a:cubicBezTo>
                <a:cubicBezTo>
                  <a:pt x="5770627" y="4177760"/>
                  <a:pt x="5656803" y="4064032"/>
                  <a:pt x="5526786" y="4064032"/>
                </a:cubicBezTo>
                <a:close/>
                <a:moveTo>
                  <a:pt x="4551427" y="4064032"/>
                </a:moveTo>
                <a:cubicBezTo>
                  <a:pt x="4421410" y="4064032"/>
                  <a:pt x="4307586" y="4178332"/>
                  <a:pt x="4307586" y="4307872"/>
                </a:cubicBezTo>
                <a:cubicBezTo>
                  <a:pt x="4307586" y="4437412"/>
                  <a:pt x="4421410" y="4551712"/>
                  <a:pt x="4551427" y="4551712"/>
                </a:cubicBezTo>
                <a:cubicBezTo>
                  <a:pt x="4681442" y="4551712"/>
                  <a:pt x="4795266" y="4437984"/>
                  <a:pt x="4795266" y="4307872"/>
                </a:cubicBezTo>
                <a:cubicBezTo>
                  <a:pt x="4795266" y="4177760"/>
                  <a:pt x="4681442" y="4064032"/>
                  <a:pt x="4551427" y="4064032"/>
                </a:cubicBezTo>
                <a:close/>
                <a:moveTo>
                  <a:pt x="3576066" y="4064032"/>
                </a:moveTo>
                <a:cubicBezTo>
                  <a:pt x="3446526" y="4064032"/>
                  <a:pt x="3332226" y="4178332"/>
                  <a:pt x="3332226" y="4307872"/>
                </a:cubicBezTo>
                <a:cubicBezTo>
                  <a:pt x="3332226" y="4437412"/>
                  <a:pt x="3446050" y="4551712"/>
                  <a:pt x="3576066" y="4551712"/>
                </a:cubicBezTo>
                <a:cubicBezTo>
                  <a:pt x="3705606" y="4551712"/>
                  <a:pt x="3819906" y="4437984"/>
                  <a:pt x="3819906" y="4307872"/>
                </a:cubicBezTo>
                <a:cubicBezTo>
                  <a:pt x="3819906" y="4177760"/>
                  <a:pt x="3705606" y="4064032"/>
                  <a:pt x="3576066" y="4064032"/>
                </a:cubicBezTo>
                <a:close/>
                <a:moveTo>
                  <a:pt x="2600706" y="4064032"/>
                </a:moveTo>
                <a:cubicBezTo>
                  <a:pt x="2471166" y="4064032"/>
                  <a:pt x="2356866" y="4178332"/>
                  <a:pt x="2356866" y="4307872"/>
                </a:cubicBezTo>
                <a:cubicBezTo>
                  <a:pt x="2356866" y="4437412"/>
                  <a:pt x="2470690" y="4551712"/>
                  <a:pt x="2600706" y="4551712"/>
                </a:cubicBezTo>
                <a:cubicBezTo>
                  <a:pt x="2730246" y="4551712"/>
                  <a:pt x="2844546" y="4437984"/>
                  <a:pt x="2844546" y="4307872"/>
                </a:cubicBezTo>
                <a:cubicBezTo>
                  <a:pt x="2844546" y="4177760"/>
                  <a:pt x="2730246" y="4064032"/>
                  <a:pt x="2600706" y="4064032"/>
                </a:cubicBezTo>
                <a:close/>
                <a:moveTo>
                  <a:pt x="1625346" y="4064032"/>
                </a:moveTo>
                <a:cubicBezTo>
                  <a:pt x="1495330" y="4064032"/>
                  <a:pt x="1381506" y="4178332"/>
                  <a:pt x="1381506" y="4307872"/>
                </a:cubicBezTo>
                <a:cubicBezTo>
                  <a:pt x="1381506" y="4437412"/>
                  <a:pt x="1495330" y="4551712"/>
                  <a:pt x="1625346" y="4551712"/>
                </a:cubicBezTo>
                <a:cubicBezTo>
                  <a:pt x="1755362" y="4551712"/>
                  <a:pt x="1869186" y="4437984"/>
                  <a:pt x="1869186" y="4307872"/>
                </a:cubicBezTo>
                <a:cubicBezTo>
                  <a:pt x="1869186" y="4177760"/>
                  <a:pt x="1755362" y="4064032"/>
                  <a:pt x="1625346" y="4064032"/>
                </a:cubicBezTo>
                <a:close/>
                <a:moveTo>
                  <a:pt x="4389120" y="2519743"/>
                </a:moveTo>
                <a:cubicBezTo>
                  <a:pt x="4519232" y="2519743"/>
                  <a:pt x="4632961" y="2633472"/>
                  <a:pt x="4632961" y="2763488"/>
                </a:cubicBezTo>
                <a:lnTo>
                  <a:pt x="4632961" y="3413760"/>
                </a:lnTo>
                <a:lnTo>
                  <a:pt x="6502146" y="3413760"/>
                </a:lnTo>
                <a:lnTo>
                  <a:pt x="6502432" y="3413760"/>
                </a:lnTo>
                <a:cubicBezTo>
                  <a:pt x="6861134" y="3414807"/>
                  <a:pt x="7151656" y="3705330"/>
                  <a:pt x="7152704" y="4064032"/>
                </a:cubicBezTo>
                <a:lnTo>
                  <a:pt x="7152704" y="4551712"/>
                </a:lnTo>
                <a:cubicBezTo>
                  <a:pt x="7151656" y="4910395"/>
                  <a:pt x="6861115" y="5200897"/>
                  <a:pt x="6502432" y="5201888"/>
                </a:cubicBezTo>
                <a:lnTo>
                  <a:pt x="650272" y="5201888"/>
                </a:lnTo>
                <a:cubicBezTo>
                  <a:pt x="291589" y="5200897"/>
                  <a:pt x="1048" y="4910395"/>
                  <a:pt x="0" y="4551712"/>
                </a:cubicBezTo>
                <a:lnTo>
                  <a:pt x="0" y="4064032"/>
                </a:lnTo>
                <a:cubicBezTo>
                  <a:pt x="1048" y="3705330"/>
                  <a:pt x="291570" y="3414807"/>
                  <a:pt x="650272" y="3413760"/>
                </a:cubicBezTo>
                <a:lnTo>
                  <a:pt x="4145280" y="3413760"/>
                </a:lnTo>
                <a:lnTo>
                  <a:pt x="4145280" y="2763488"/>
                </a:lnTo>
                <a:cubicBezTo>
                  <a:pt x="4145280" y="2633472"/>
                  <a:pt x="4259009" y="2519743"/>
                  <a:pt x="4389120" y="2519743"/>
                </a:cubicBezTo>
                <a:close/>
                <a:moveTo>
                  <a:pt x="4373405" y="1625631"/>
                </a:moveTo>
                <a:cubicBezTo>
                  <a:pt x="4682205" y="1625631"/>
                  <a:pt x="4958621" y="1755647"/>
                  <a:pt x="5169885" y="1950719"/>
                </a:cubicBezTo>
                <a:cubicBezTo>
                  <a:pt x="5283709" y="2064543"/>
                  <a:pt x="5267421" y="2243327"/>
                  <a:pt x="5137405" y="2324670"/>
                </a:cubicBezTo>
                <a:cubicBezTo>
                  <a:pt x="5039717" y="2388317"/>
                  <a:pt x="4910777" y="2374724"/>
                  <a:pt x="4828509" y="2292095"/>
                </a:cubicBezTo>
                <a:cubicBezTo>
                  <a:pt x="4714781" y="2178271"/>
                  <a:pt x="4568477" y="2113311"/>
                  <a:pt x="4389597" y="2113311"/>
                </a:cubicBezTo>
                <a:cubicBezTo>
                  <a:pt x="4210718" y="2113311"/>
                  <a:pt x="4064509" y="2178271"/>
                  <a:pt x="3934493" y="2292095"/>
                </a:cubicBezTo>
                <a:cubicBezTo>
                  <a:pt x="3852111" y="2374915"/>
                  <a:pt x="3722866" y="2388440"/>
                  <a:pt x="3625121" y="2324480"/>
                </a:cubicBezTo>
                <a:cubicBezTo>
                  <a:pt x="3511297" y="2226753"/>
                  <a:pt x="3478340" y="2048064"/>
                  <a:pt x="3592640" y="1950528"/>
                </a:cubicBezTo>
                <a:cubicBezTo>
                  <a:pt x="3803905" y="1755647"/>
                  <a:pt x="4064604" y="1625631"/>
                  <a:pt x="4373405" y="1625631"/>
                </a:cubicBezTo>
                <a:close/>
                <a:moveTo>
                  <a:pt x="4389121" y="812768"/>
                </a:moveTo>
                <a:cubicBezTo>
                  <a:pt x="4990625" y="812768"/>
                  <a:pt x="5510785" y="1072896"/>
                  <a:pt x="5868448" y="1495520"/>
                </a:cubicBezTo>
                <a:cubicBezTo>
                  <a:pt x="5965985" y="1609344"/>
                  <a:pt x="5933980" y="1771935"/>
                  <a:pt x="5819680" y="1853184"/>
                </a:cubicBezTo>
                <a:cubicBezTo>
                  <a:pt x="5722144" y="1918239"/>
                  <a:pt x="5575841" y="1901952"/>
                  <a:pt x="5494592" y="1804416"/>
                </a:cubicBezTo>
                <a:cubicBezTo>
                  <a:pt x="5217796" y="1495520"/>
                  <a:pt x="4827747" y="1300543"/>
                  <a:pt x="4389121" y="1300543"/>
                </a:cubicBezTo>
                <a:cubicBezTo>
                  <a:pt x="3950494" y="1300543"/>
                  <a:pt x="3543872" y="1495520"/>
                  <a:pt x="3283744" y="1804416"/>
                </a:cubicBezTo>
                <a:cubicBezTo>
                  <a:pt x="3202496" y="1901952"/>
                  <a:pt x="3056192" y="1918239"/>
                  <a:pt x="2958656" y="1853184"/>
                </a:cubicBezTo>
                <a:cubicBezTo>
                  <a:pt x="2844832" y="1771745"/>
                  <a:pt x="2812352" y="1609344"/>
                  <a:pt x="2909888" y="1495520"/>
                </a:cubicBezTo>
                <a:cubicBezTo>
                  <a:pt x="3267742" y="1072896"/>
                  <a:pt x="3787617" y="812768"/>
                  <a:pt x="4389121" y="812768"/>
                </a:cubicBezTo>
                <a:close/>
                <a:moveTo>
                  <a:pt x="4388644" y="0"/>
                </a:moveTo>
                <a:cubicBezTo>
                  <a:pt x="5266468" y="0"/>
                  <a:pt x="6030564" y="406432"/>
                  <a:pt x="6534436" y="1024128"/>
                </a:cubicBezTo>
                <a:cubicBezTo>
                  <a:pt x="6631972" y="1137952"/>
                  <a:pt x="6599968" y="1300543"/>
                  <a:pt x="6485668" y="1381792"/>
                </a:cubicBezTo>
                <a:cubicBezTo>
                  <a:pt x="6388132" y="1463040"/>
                  <a:pt x="6241828" y="1430560"/>
                  <a:pt x="6160580" y="1333024"/>
                </a:cubicBezTo>
                <a:cubicBezTo>
                  <a:pt x="5738241" y="812768"/>
                  <a:pt x="5103972" y="487680"/>
                  <a:pt x="4388930" y="487680"/>
                </a:cubicBezTo>
                <a:cubicBezTo>
                  <a:pt x="3673888" y="487680"/>
                  <a:pt x="3039904" y="812768"/>
                  <a:pt x="2617280" y="1333024"/>
                </a:cubicBezTo>
                <a:cubicBezTo>
                  <a:pt x="2535936" y="1430560"/>
                  <a:pt x="2405920" y="1463040"/>
                  <a:pt x="2292096" y="1381792"/>
                </a:cubicBezTo>
                <a:lnTo>
                  <a:pt x="2291430" y="1381792"/>
                </a:lnTo>
                <a:cubicBezTo>
                  <a:pt x="2177606" y="1316641"/>
                  <a:pt x="2145126" y="1137952"/>
                  <a:pt x="2226469" y="1040416"/>
                </a:cubicBezTo>
                <a:cubicBezTo>
                  <a:pt x="2746820" y="406432"/>
                  <a:pt x="3510820" y="0"/>
                  <a:pt x="4388644" y="0"/>
                </a:cubicBez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8" name="Arrow: Pentagon 77">
            <a:extLst>
              <a:ext uri="{FF2B5EF4-FFF2-40B4-BE49-F238E27FC236}">
                <a16:creationId xmlns:a16="http://schemas.microsoft.com/office/drawing/2014/main" id="{2E246999-1F29-A13E-3C81-AACD0EDC0092}"/>
              </a:ext>
            </a:extLst>
          </p:cNvPr>
          <p:cNvSpPr/>
          <p:nvPr/>
        </p:nvSpPr>
        <p:spPr>
          <a:xfrm>
            <a:off x="6477205" y="4373467"/>
            <a:ext cx="1253066" cy="365300"/>
          </a:xfrm>
          <a:prstGeom prst="homePlate">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100" b="1" dirty="0">
                <a:solidFill>
                  <a:srgbClr val="F2FFFF"/>
                </a:solidFill>
                <a:latin typeface="Arial" panose="020B0604020202020204" pitchFamily="34" charset="0"/>
                <a:cs typeface="Arial" panose="020B0604020202020204" pitchFamily="34" charset="0"/>
              </a:rPr>
              <a:t>NAT Gateway</a:t>
            </a:r>
            <a:endParaRPr lang="zh-CN" altLang="en-US" sz="1100" b="1" dirty="0">
              <a:solidFill>
                <a:srgbClr val="F2FFFF"/>
              </a:solidFill>
              <a:latin typeface="Arial" panose="020B0604020202020204" pitchFamily="34" charset="0"/>
              <a:cs typeface="Arial" panose="020B0604020202020204" pitchFamily="34" charset="0"/>
            </a:endParaRPr>
          </a:p>
        </p:txBody>
      </p:sp>
      <p:sp>
        <p:nvSpPr>
          <p:cNvPr id="79" name="Rectangle: Rounded Corners 78">
            <a:extLst>
              <a:ext uri="{FF2B5EF4-FFF2-40B4-BE49-F238E27FC236}">
                <a16:creationId xmlns:a16="http://schemas.microsoft.com/office/drawing/2014/main" id="{73704F5B-48B4-1571-F4F0-F0F57003C666}"/>
              </a:ext>
            </a:extLst>
          </p:cNvPr>
          <p:cNvSpPr/>
          <p:nvPr/>
        </p:nvSpPr>
        <p:spPr>
          <a:xfrm>
            <a:off x="3701627" y="3651239"/>
            <a:ext cx="1619249" cy="1284890"/>
          </a:xfrm>
          <a:prstGeom prst="roundRect">
            <a:avLst>
              <a:gd name="adj" fmla="val 0"/>
            </a:avLst>
          </a:prstGeom>
          <a:solidFill>
            <a:srgbClr val="F2FFFF">
              <a:alpha val="5882"/>
            </a:srgbClr>
          </a:solid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80" name="open-24-hours_15141">
            <a:extLst>
              <a:ext uri="{FF2B5EF4-FFF2-40B4-BE49-F238E27FC236}">
                <a16:creationId xmlns:a16="http://schemas.microsoft.com/office/drawing/2014/main" id="{784D7102-C7C1-AA17-E8AC-47436B4ECF84}"/>
              </a:ext>
            </a:extLst>
          </p:cNvPr>
          <p:cNvSpPr/>
          <p:nvPr/>
        </p:nvSpPr>
        <p:spPr>
          <a:xfrm>
            <a:off x="4262778" y="3847644"/>
            <a:ext cx="360051" cy="457927"/>
          </a:xfrm>
          <a:custGeom>
            <a:avLst/>
            <a:gdLst>
              <a:gd name="T0" fmla="*/ 953 w 980"/>
              <a:gd name="T1" fmla="*/ 0 h 1248"/>
              <a:gd name="T2" fmla="*/ 27 w 980"/>
              <a:gd name="T3" fmla="*/ 0 h 1248"/>
              <a:gd name="T4" fmla="*/ 0 w 980"/>
              <a:gd name="T5" fmla="*/ 27 h 1248"/>
              <a:gd name="T6" fmla="*/ 0 w 980"/>
              <a:gd name="T7" fmla="*/ 538 h 1248"/>
              <a:gd name="T8" fmla="*/ 232 w 980"/>
              <a:gd name="T9" fmla="*/ 1088 h 1248"/>
              <a:gd name="T10" fmla="*/ 466 w 980"/>
              <a:gd name="T11" fmla="*/ 1241 h 1248"/>
              <a:gd name="T12" fmla="*/ 480 w 980"/>
              <a:gd name="T13" fmla="*/ 1246 h 1248"/>
              <a:gd name="T14" fmla="*/ 489 w 980"/>
              <a:gd name="T15" fmla="*/ 1248 h 1248"/>
              <a:gd name="T16" fmla="*/ 498 w 980"/>
              <a:gd name="T17" fmla="*/ 1246 h 1248"/>
              <a:gd name="T18" fmla="*/ 512 w 980"/>
              <a:gd name="T19" fmla="*/ 1241 h 1248"/>
              <a:gd name="T20" fmla="*/ 747 w 980"/>
              <a:gd name="T21" fmla="*/ 1088 h 1248"/>
              <a:gd name="T22" fmla="*/ 980 w 980"/>
              <a:gd name="T23" fmla="*/ 538 h 1248"/>
              <a:gd name="T24" fmla="*/ 980 w 980"/>
              <a:gd name="T25" fmla="*/ 27 h 1248"/>
              <a:gd name="T26" fmla="*/ 953 w 980"/>
              <a:gd name="T27" fmla="*/ 0 h 1248"/>
              <a:gd name="T28" fmla="*/ 489 w 980"/>
              <a:gd name="T29" fmla="*/ 1111 h 1248"/>
              <a:gd name="T30" fmla="*/ 133 w 980"/>
              <a:gd name="T31" fmla="*/ 544 h 1248"/>
              <a:gd name="T32" fmla="*/ 133 w 980"/>
              <a:gd name="T33" fmla="*/ 139 h 1248"/>
              <a:gd name="T34" fmla="*/ 490 w 980"/>
              <a:gd name="T35" fmla="*/ 139 h 1248"/>
              <a:gd name="T36" fmla="*/ 489 w 980"/>
              <a:gd name="T37" fmla="*/ 1111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0" h="1248">
                <a:moveTo>
                  <a:pt x="953" y="0"/>
                </a:moveTo>
                <a:lnTo>
                  <a:pt x="27" y="0"/>
                </a:lnTo>
                <a:cubicBezTo>
                  <a:pt x="12" y="0"/>
                  <a:pt x="0" y="12"/>
                  <a:pt x="0" y="27"/>
                </a:cubicBezTo>
                <a:lnTo>
                  <a:pt x="0" y="538"/>
                </a:lnTo>
                <a:cubicBezTo>
                  <a:pt x="0" y="812"/>
                  <a:pt x="126" y="988"/>
                  <a:pt x="232" y="1088"/>
                </a:cubicBezTo>
                <a:cubicBezTo>
                  <a:pt x="346" y="1196"/>
                  <a:pt x="461" y="1239"/>
                  <a:pt x="466" y="1241"/>
                </a:cubicBezTo>
                <a:lnTo>
                  <a:pt x="480" y="1246"/>
                </a:lnTo>
                <a:cubicBezTo>
                  <a:pt x="483" y="1247"/>
                  <a:pt x="486" y="1248"/>
                  <a:pt x="489" y="1248"/>
                </a:cubicBezTo>
                <a:cubicBezTo>
                  <a:pt x="492" y="1248"/>
                  <a:pt x="495" y="1247"/>
                  <a:pt x="498" y="1246"/>
                </a:cubicBezTo>
                <a:lnTo>
                  <a:pt x="512" y="1241"/>
                </a:lnTo>
                <a:cubicBezTo>
                  <a:pt x="517" y="1239"/>
                  <a:pt x="632" y="1196"/>
                  <a:pt x="747" y="1088"/>
                </a:cubicBezTo>
                <a:cubicBezTo>
                  <a:pt x="853" y="988"/>
                  <a:pt x="980" y="812"/>
                  <a:pt x="980" y="538"/>
                </a:cubicBezTo>
                <a:lnTo>
                  <a:pt x="980" y="27"/>
                </a:lnTo>
                <a:cubicBezTo>
                  <a:pt x="980" y="12"/>
                  <a:pt x="968" y="0"/>
                  <a:pt x="953" y="0"/>
                </a:cubicBezTo>
                <a:close/>
                <a:moveTo>
                  <a:pt x="489" y="1111"/>
                </a:moveTo>
                <a:cubicBezTo>
                  <a:pt x="407" y="1072"/>
                  <a:pt x="133" y="913"/>
                  <a:pt x="133" y="544"/>
                </a:cubicBezTo>
                <a:lnTo>
                  <a:pt x="133" y="139"/>
                </a:lnTo>
                <a:lnTo>
                  <a:pt x="490" y="139"/>
                </a:lnTo>
                <a:lnTo>
                  <a:pt x="489" y="1111"/>
                </a:ln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1" name="Arrow: Pentagon 80">
            <a:extLst>
              <a:ext uri="{FF2B5EF4-FFF2-40B4-BE49-F238E27FC236}">
                <a16:creationId xmlns:a16="http://schemas.microsoft.com/office/drawing/2014/main" id="{91F0FEB0-6CA3-5CF9-3263-235782618B04}"/>
              </a:ext>
            </a:extLst>
          </p:cNvPr>
          <p:cNvSpPr/>
          <p:nvPr/>
        </p:nvSpPr>
        <p:spPr>
          <a:xfrm>
            <a:off x="3842952" y="4369413"/>
            <a:ext cx="1253066" cy="365300"/>
          </a:xfrm>
          <a:prstGeom prst="homePlate">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dirty="0">
                <a:solidFill>
                  <a:srgbClr val="F2FFFF"/>
                </a:solidFill>
                <a:latin typeface="Arial" panose="020B0604020202020204" pitchFamily="34" charset="0"/>
                <a:cs typeface="Arial" panose="020B0604020202020204" pitchFamily="34" charset="0"/>
              </a:rPr>
              <a:t>Lambda SG</a:t>
            </a:r>
            <a:endParaRPr lang="zh-CN" altLang="en-US" sz="1200" b="1" dirty="0">
              <a:solidFill>
                <a:srgbClr val="F2FFFF"/>
              </a:solidFill>
              <a:latin typeface="Arial" panose="020B0604020202020204" pitchFamily="34" charset="0"/>
              <a:cs typeface="Arial" panose="020B0604020202020204" pitchFamily="34" charset="0"/>
            </a:endParaRPr>
          </a:p>
        </p:txBody>
      </p:sp>
      <p:sp>
        <p:nvSpPr>
          <p:cNvPr id="82" name="Rectangle: Rounded Corners 81">
            <a:extLst>
              <a:ext uri="{FF2B5EF4-FFF2-40B4-BE49-F238E27FC236}">
                <a16:creationId xmlns:a16="http://schemas.microsoft.com/office/drawing/2014/main" id="{A36A6A4E-19AA-8CC8-C7FF-0F7EF8FD6D78}"/>
              </a:ext>
            </a:extLst>
          </p:cNvPr>
          <p:cNvSpPr/>
          <p:nvPr/>
        </p:nvSpPr>
        <p:spPr>
          <a:xfrm>
            <a:off x="9168418" y="2972561"/>
            <a:ext cx="1619249" cy="2129041"/>
          </a:xfrm>
          <a:prstGeom prst="roundRect">
            <a:avLst>
              <a:gd name="adj" fmla="val 0"/>
            </a:avLst>
          </a:prstGeom>
          <a:solidFill>
            <a:srgbClr val="F2FFFF">
              <a:alpha val="5882"/>
            </a:srgbClr>
          </a:solid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83" name="open-24-hours_15141">
            <a:extLst>
              <a:ext uri="{FF2B5EF4-FFF2-40B4-BE49-F238E27FC236}">
                <a16:creationId xmlns:a16="http://schemas.microsoft.com/office/drawing/2014/main" id="{7FEF4FE2-C5FF-B2F1-FD91-6E7C12ECEE58}"/>
              </a:ext>
            </a:extLst>
          </p:cNvPr>
          <p:cNvSpPr/>
          <p:nvPr/>
        </p:nvSpPr>
        <p:spPr>
          <a:xfrm>
            <a:off x="9717529" y="3133426"/>
            <a:ext cx="457927" cy="457226"/>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4" name="Arrow: Pentagon 83">
            <a:extLst>
              <a:ext uri="{FF2B5EF4-FFF2-40B4-BE49-F238E27FC236}">
                <a16:creationId xmlns:a16="http://schemas.microsoft.com/office/drawing/2014/main" id="{497C58F2-709D-451D-E944-BE97358C861D}"/>
              </a:ext>
            </a:extLst>
          </p:cNvPr>
          <p:cNvSpPr/>
          <p:nvPr/>
        </p:nvSpPr>
        <p:spPr>
          <a:xfrm>
            <a:off x="9309453" y="3692581"/>
            <a:ext cx="1253066" cy="365300"/>
          </a:xfrm>
          <a:prstGeom prst="homePlate">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100" b="1" dirty="0">
                <a:solidFill>
                  <a:srgbClr val="F2FFFF"/>
                </a:solidFill>
                <a:latin typeface="Arial" panose="020B0604020202020204" pitchFamily="34" charset="0"/>
                <a:cs typeface="Arial" panose="020B0604020202020204" pitchFamily="34" charset="0"/>
              </a:rPr>
              <a:t>External Services</a:t>
            </a:r>
            <a:endParaRPr lang="zh-CN" altLang="en-US" sz="1100" b="1" dirty="0">
              <a:solidFill>
                <a:srgbClr val="F2FFFF"/>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035B4ECC-56EA-69AF-5443-6F67B157AD67}"/>
              </a:ext>
            </a:extLst>
          </p:cNvPr>
          <p:cNvSpPr/>
          <p:nvPr/>
        </p:nvSpPr>
        <p:spPr>
          <a:xfrm>
            <a:off x="9319958" y="4206917"/>
            <a:ext cx="1253067" cy="6696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marL="171450" indent="-171450">
              <a:spcAft>
                <a:spcPts val="600"/>
              </a:spcAft>
              <a:buFont typeface="Wingdings" panose="05000000000000000000" pitchFamily="2" charset="2"/>
              <a:buChar char="l"/>
            </a:pPr>
            <a:r>
              <a:rPr lang="en-US" altLang="zh-CN" sz="1000" dirty="0">
                <a:latin typeface="Arial" panose="020B0604020202020204" pitchFamily="34" charset="0"/>
                <a:cs typeface="Arial" panose="020B0604020202020204" pitchFamily="34" charset="0"/>
              </a:rPr>
              <a:t>AWS Services</a:t>
            </a:r>
          </a:p>
          <a:p>
            <a:pPr marL="171450" indent="-171450">
              <a:spcAft>
                <a:spcPts val="600"/>
              </a:spcAft>
              <a:buFont typeface="Wingdings" panose="05000000000000000000" pitchFamily="2" charset="2"/>
              <a:buChar char="l"/>
            </a:pPr>
            <a:r>
              <a:rPr lang="en-US" altLang="zh-CN" sz="1000" dirty="0">
                <a:latin typeface="Arial" panose="020B0604020202020204" pitchFamily="34" charset="0"/>
                <a:cs typeface="Arial" panose="020B0604020202020204" pitchFamily="34" charset="0"/>
              </a:rPr>
              <a:t>Internet</a:t>
            </a:r>
          </a:p>
        </p:txBody>
      </p:sp>
      <p:sp>
        <p:nvSpPr>
          <p:cNvPr id="118" name="Rectangle: Rounded Corners 117">
            <a:extLst>
              <a:ext uri="{FF2B5EF4-FFF2-40B4-BE49-F238E27FC236}">
                <a16:creationId xmlns:a16="http://schemas.microsoft.com/office/drawing/2014/main" id="{CAD259A9-F95F-F8A6-3A42-63F55FF981E7}"/>
              </a:ext>
            </a:extLst>
          </p:cNvPr>
          <p:cNvSpPr/>
          <p:nvPr/>
        </p:nvSpPr>
        <p:spPr>
          <a:xfrm>
            <a:off x="2718634" y="2275469"/>
            <a:ext cx="1538086" cy="442209"/>
          </a:xfrm>
          <a:prstGeom prst="roundRect">
            <a:avLst>
              <a:gd name="adj" fmla="val 50000"/>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solidFill>
                  <a:srgbClr val="F2FFFF"/>
                </a:solidFill>
                <a:latin typeface="Arial" panose="020B0604020202020204" pitchFamily="34" charset="0"/>
                <a:cs typeface="Arial" panose="020B0604020202020204" pitchFamily="34" charset="0"/>
              </a:rPr>
              <a:t>         </a:t>
            </a:r>
            <a:r>
              <a:rPr lang="en-US" altLang="zh-CN" sz="1400" b="1" dirty="0">
                <a:solidFill>
                  <a:srgbClr val="F2FFFF"/>
                </a:solidFill>
                <a:latin typeface="Arial" panose="020B0604020202020204" pitchFamily="34" charset="0"/>
                <a:cs typeface="Arial" panose="020B0604020202020204" pitchFamily="34" charset="0"/>
              </a:rPr>
              <a:t>CloudTrail</a:t>
            </a:r>
            <a:endParaRPr lang="zh-CN" altLang="en-US" sz="1200" b="1" dirty="0">
              <a:solidFill>
                <a:srgbClr val="F2FFFF"/>
              </a:solidFill>
              <a:latin typeface="Arial" panose="020B0604020202020204" pitchFamily="34" charset="0"/>
              <a:cs typeface="Arial" panose="020B0604020202020204" pitchFamily="34" charset="0"/>
            </a:endParaRPr>
          </a:p>
        </p:txBody>
      </p:sp>
      <p:sp>
        <p:nvSpPr>
          <p:cNvPr id="119" name="Rectangle: Rounded Corners 118">
            <a:extLst>
              <a:ext uri="{FF2B5EF4-FFF2-40B4-BE49-F238E27FC236}">
                <a16:creationId xmlns:a16="http://schemas.microsoft.com/office/drawing/2014/main" id="{FEC70A1B-858F-8FAD-03C4-DA35957E44DE}"/>
              </a:ext>
            </a:extLst>
          </p:cNvPr>
          <p:cNvSpPr/>
          <p:nvPr/>
        </p:nvSpPr>
        <p:spPr>
          <a:xfrm>
            <a:off x="5535551" y="2275469"/>
            <a:ext cx="1538086" cy="442209"/>
          </a:xfrm>
          <a:prstGeom prst="roundRect">
            <a:avLst>
              <a:gd name="adj" fmla="val 50000"/>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solidFill>
                  <a:srgbClr val="F2FFFF"/>
                </a:solidFill>
                <a:latin typeface="Arial" panose="020B0604020202020204" pitchFamily="34" charset="0"/>
                <a:cs typeface="Arial" panose="020B0604020202020204" pitchFamily="34" charset="0"/>
              </a:rPr>
              <a:t>        </a:t>
            </a:r>
            <a:r>
              <a:rPr lang="en-US" altLang="zh-CN" sz="1400" b="1" dirty="0">
                <a:solidFill>
                  <a:srgbClr val="F2FFFF"/>
                </a:solidFill>
                <a:latin typeface="Arial" panose="020B0604020202020204" pitchFamily="34" charset="0"/>
                <a:cs typeface="Arial" panose="020B0604020202020204" pitchFamily="34" charset="0"/>
              </a:rPr>
              <a:t>GuardDuty</a:t>
            </a:r>
            <a:endParaRPr lang="zh-CN" altLang="en-US" sz="1200" b="1" dirty="0">
              <a:solidFill>
                <a:srgbClr val="F2FFFF"/>
              </a:solidFill>
              <a:latin typeface="Arial" panose="020B0604020202020204" pitchFamily="34" charset="0"/>
              <a:cs typeface="Arial" panose="020B0604020202020204" pitchFamily="34" charset="0"/>
            </a:endParaRPr>
          </a:p>
        </p:txBody>
      </p:sp>
      <p:sp>
        <p:nvSpPr>
          <p:cNvPr id="125" name="open-24-hours_15141">
            <a:extLst>
              <a:ext uri="{FF2B5EF4-FFF2-40B4-BE49-F238E27FC236}">
                <a16:creationId xmlns:a16="http://schemas.microsoft.com/office/drawing/2014/main" id="{FE0E1ED2-079E-093C-D813-85200F0C353D}"/>
              </a:ext>
            </a:extLst>
          </p:cNvPr>
          <p:cNvSpPr/>
          <p:nvPr/>
        </p:nvSpPr>
        <p:spPr>
          <a:xfrm>
            <a:off x="2865957" y="2353319"/>
            <a:ext cx="265258" cy="283977"/>
          </a:xfrm>
          <a:custGeom>
            <a:avLst/>
            <a:gdLst>
              <a:gd name="connsiteX0" fmla="*/ 568311 w 568311"/>
              <a:gd name="connsiteY0" fmla="*/ 468766 h 608415"/>
              <a:gd name="connsiteX1" fmla="*/ 568311 w 568311"/>
              <a:gd name="connsiteY1" fmla="*/ 556580 h 608415"/>
              <a:gd name="connsiteX2" fmla="*/ 516412 w 568311"/>
              <a:gd name="connsiteY2" fmla="*/ 608415 h 608415"/>
              <a:gd name="connsiteX3" fmla="*/ 428027 w 568311"/>
              <a:gd name="connsiteY3" fmla="*/ 608415 h 608415"/>
              <a:gd name="connsiteX4" fmla="*/ 142093 w 568311"/>
              <a:gd name="connsiteY4" fmla="*/ 464320 h 608415"/>
              <a:gd name="connsiteX5" fmla="*/ 180343 w 568311"/>
              <a:gd name="connsiteY5" fmla="*/ 502613 h 608415"/>
              <a:gd name="connsiteX6" fmla="*/ 142093 w 568311"/>
              <a:gd name="connsiteY6" fmla="*/ 540813 h 608415"/>
              <a:gd name="connsiteX7" fmla="*/ 112941 w 568311"/>
              <a:gd name="connsiteY7" fmla="*/ 527369 h 608415"/>
              <a:gd name="connsiteX8" fmla="*/ 24836 w 568311"/>
              <a:gd name="connsiteY8" fmla="*/ 527369 h 608415"/>
              <a:gd name="connsiteX9" fmla="*/ 48 w 568311"/>
              <a:gd name="connsiteY9" fmla="*/ 502613 h 608415"/>
              <a:gd name="connsiteX10" fmla="*/ 24836 w 568311"/>
              <a:gd name="connsiteY10" fmla="*/ 477764 h 608415"/>
              <a:gd name="connsiteX11" fmla="*/ 112941 w 568311"/>
              <a:gd name="connsiteY11" fmla="*/ 477764 h 608415"/>
              <a:gd name="connsiteX12" fmla="*/ 142093 w 568311"/>
              <a:gd name="connsiteY12" fmla="*/ 464320 h 608415"/>
              <a:gd name="connsiteX13" fmla="*/ 450780 w 568311"/>
              <a:gd name="connsiteY13" fmla="*/ 460369 h 608415"/>
              <a:gd name="connsiteX14" fmla="*/ 518563 w 568311"/>
              <a:gd name="connsiteY14" fmla="*/ 460369 h 608415"/>
              <a:gd name="connsiteX15" fmla="*/ 419489 w 568311"/>
              <a:gd name="connsiteY15" fmla="*/ 558878 h 608415"/>
              <a:gd name="connsiteX16" fmla="*/ 419489 w 568311"/>
              <a:gd name="connsiteY16" fmla="*/ 491599 h 608415"/>
              <a:gd name="connsiteX17" fmla="*/ 450780 w 568311"/>
              <a:gd name="connsiteY17" fmla="*/ 460369 h 608415"/>
              <a:gd name="connsiteX18" fmla="*/ 142093 w 568311"/>
              <a:gd name="connsiteY18" fmla="*/ 265961 h 608415"/>
              <a:gd name="connsiteX19" fmla="*/ 180343 w 568311"/>
              <a:gd name="connsiteY19" fmla="*/ 304254 h 608415"/>
              <a:gd name="connsiteX20" fmla="*/ 142093 w 568311"/>
              <a:gd name="connsiteY20" fmla="*/ 342454 h 608415"/>
              <a:gd name="connsiteX21" fmla="*/ 112941 w 568311"/>
              <a:gd name="connsiteY21" fmla="*/ 329010 h 608415"/>
              <a:gd name="connsiteX22" fmla="*/ 24836 w 568311"/>
              <a:gd name="connsiteY22" fmla="*/ 329010 h 608415"/>
              <a:gd name="connsiteX23" fmla="*/ 48 w 568311"/>
              <a:gd name="connsiteY23" fmla="*/ 304254 h 608415"/>
              <a:gd name="connsiteX24" fmla="*/ 24836 w 568311"/>
              <a:gd name="connsiteY24" fmla="*/ 279405 h 608415"/>
              <a:gd name="connsiteX25" fmla="*/ 112941 w 568311"/>
              <a:gd name="connsiteY25" fmla="*/ 279405 h 608415"/>
              <a:gd name="connsiteX26" fmla="*/ 142093 w 568311"/>
              <a:gd name="connsiteY26" fmla="*/ 265961 h 608415"/>
              <a:gd name="connsiteX27" fmla="*/ 142083 w 568311"/>
              <a:gd name="connsiteY27" fmla="*/ 67602 h 608415"/>
              <a:gd name="connsiteX28" fmla="*/ 180343 w 568311"/>
              <a:gd name="connsiteY28" fmla="*/ 105859 h 608415"/>
              <a:gd name="connsiteX29" fmla="*/ 142083 w 568311"/>
              <a:gd name="connsiteY29" fmla="*/ 144024 h 608415"/>
              <a:gd name="connsiteX30" fmla="*/ 112923 w 568311"/>
              <a:gd name="connsiteY30" fmla="*/ 130592 h 608415"/>
              <a:gd name="connsiteX31" fmla="*/ 24795 w 568311"/>
              <a:gd name="connsiteY31" fmla="*/ 130592 h 608415"/>
              <a:gd name="connsiteX32" fmla="*/ 0 w 568311"/>
              <a:gd name="connsiteY32" fmla="*/ 105859 h 608415"/>
              <a:gd name="connsiteX33" fmla="*/ 24795 w 568311"/>
              <a:gd name="connsiteY33" fmla="*/ 81034 h 608415"/>
              <a:gd name="connsiteX34" fmla="*/ 112923 w 568311"/>
              <a:gd name="connsiteY34" fmla="*/ 81034 h 608415"/>
              <a:gd name="connsiteX35" fmla="*/ 142083 w 568311"/>
              <a:gd name="connsiteY35" fmla="*/ 67602 h 608415"/>
              <a:gd name="connsiteX36" fmla="*/ 103668 w 568311"/>
              <a:gd name="connsiteY36" fmla="*/ 0 h 608415"/>
              <a:gd name="connsiteX37" fmla="*/ 516416 w 568311"/>
              <a:gd name="connsiteY37" fmla="*/ 0 h 608415"/>
              <a:gd name="connsiteX38" fmla="*/ 568311 w 568311"/>
              <a:gd name="connsiteY38" fmla="*/ 51821 h 608415"/>
              <a:gd name="connsiteX39" fmla="*/ 568311 w 568311"/>
              <a:gd name="connsiteY39" fmla="*/ 419299 h 608415"/>
              <a:gd name="connsiteX40" fmla="*/ 450781 w 568311"/>
              <a:gd name="connsiteY40" fmla="*/ 419299 h 608415"/>
              <a:gd name="connsiteX41" fmla="*/ 378276 w 568311"/>
              <a:gd name="connsiteY41" fmla="*/ 491608 h 608415"/>
              <a:gd name="connsiteX42" fmla="*/ 378276 w 568311"/>
              <a:gd name="connsiteY42" fmla="*/ 608415 h 608415"/>
              <a:gd name="connsiteX43" fmla="*/ 103668 w 568311"/>
              <a:gd name="connsiteY43" fmla="*/ 608415 h 608415"/>
              <a:gd name="connsiteX44" fmla="*/ 51959 w 568311"/>
              <a:gd name="connsiteY44" fmla="*/ 558170 h 608415"/>
              <a:gd name="connsiteX45" fmla="*/ 101162 w 568311"/>
              <a:gd name="connsiteY45" fmla="*/ 558170 h 608415"/>
              <a:gd name="connsiteX46" fmla="*/ 142102 w 568311"/>
              <a:gd name="connsiteY46" fmla="*/ 571612 h 608415"/>
              <a:gd name="connsiteX47" fmla="*/ 211172 w 568311"/>
              <a:gd name="connsiteY47" fmla="*/ 502547 h 608415"/>
              <a:gd name="connsiteX48" fmla="*/ 142102 w 568311"/>
              <a:gd name="connsiteY48" fmla="*/ 433576 h 608415"/>
              <a:gd name="connsiteX49" fmla="*/ 101069 w 568311"/>
              <a:gd name="connsiteY49" fmla="*/ 447018 h 608415"/>
              <a:gd name="connsiteX50" fmla="*/ 51773 w 568311"/>
              <a:gd name="connsiteY50" fmla="*/ 447018 h 608415"/>
              <a:gd name="connsiteX51" fmla="*/ 51773 w 568311"/>
              <a:gd name="connsiteY51" fmla="*/ 359783 h 608415"/>
              <a:gd name="connsiteX52" fmla="*/ 101162 w 568311"/>
              <a:gd name="connsiteY52" fmla="*/ 359783 h 608415"/>
              <a:gd name="connsiteX53" fmla="*/ 142102 w 568311"/>
              <a:gd name="connsiteY53" fmla="*/ 373225 h 608415"/>
              <a:gd name="connsiteX54" fmla="*/ 211172 w 568311"/>
              <a:gd name="connsiteY54" fmla="*/ 304254 h 608415"/>
              <a:gd name="connsiteX55" fmla="*/ 142102 w 568311"/>
              <a:gd name="connsiteY55" fmla="*/ 235190 h 608415"/>
              <a:gd name="connsiteX56" fmla="*/ 101069 w 568311"/>
              <a:gd name="connsiteY56" fmla="*/ 248632 h 608415"/>
              <a:gd name="connsiteX57" fmla="*/ 51773 w 568311"/>
              <a:gd name="connsiteY57" fmla="*/ 248632 h 608415"/>
              <a:gd name="connsiteX58" fmla="*/ 51773 w 568311"/>
              <a:gd name="connsiteY58" fmla="*/ 161397 h 608415"/>
              <a:gd name="connsiteX59" fmla="*/ 101162 w 568311"/>
              <a:gd name="connsiteY59" fmla="*/ 161397 h 608415"/>
              <a:gd name="connsiteX60" fmla="*/ 142102 w 568311"/>
              <a:gd name="connsiteY60" fmla="*/ 174839 h 608415"/>
              <a:gd name="connsiteX61" fmla="*/ 211172 w 568311"/>
              <a:gd name="connsiteY61" fmla="*/ 105868 h 608415"/>
              <a:gd name="connsiteX62" fmla="*/ 142102 w 568311"/>
              <a:gd name="connsiteY62" fmla="*/ 36803 h 608415"/>
              <a:gd name="connsiteX63" fmla="*/ 101069 w 568311"/>
              <a:gd name="connsiteY63" fmla="*/ 50245 h 608415"/>
              <a:gd name="connsiteX64" fmla="*/ 51959 w 568311"/>
              <a:gd name="connsiteY64" fmla="*/ 50245 h 608415"/>
              <a:gd name="connsiteX65" fmla="*/ 103668 w 568311"/>
              <a:gd name="connsiteY65" fmla="*/ 0 h 60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68311" h="608415">
                <a:moveTo>
                  <a:pt x="568311" y="468766"/>
                </a:moveTo>
                <a:lnTo>
                  <a:pt x="568311" y="556580"/>
                </a:lnTo>
                <a:cubicBezTo>
                  <a:pt x="568311" y="585140"/>
                  <a:pt x="545101" y="608415"/>
                  <a:pt x="516412" y="608415"/>
                </a:cubicBezTo>
                <a:lnTo>
                  <a:pt x="428027" y="608415"/>
                </a:lnTo>
                <a:close/>
                <a:moveTo>
                  <a:pt x="142093" y="464320"/>
                </a:moveTo>
                <a:cubicBezTo>
                  <a:pt x="163168" y="464320"/>
                  <a:pt x="180343" y="481473"/>
                  <a:pt x="180343" y="502613"/>
                </a:cubicBezTo>
                <a:cubicBezTo>
                  <a:pt x="180343" y="523660"/>
                  <a:pt x="163168" y="540813"/>
                  <a:pt x="142093" y="540813"/>
                </a:cubicBezTo>
                <a:cubicBezTo>
                  <a:pt x="130395" y="540813"/>
                  <a:pt x="119997" y="535528"/>
                  <a:pt x="112941" y="527369"/>
                </a:cubicBezTo>
                <a:lnTo>
                  <a:pt x="24836" y="527369"/>
                </a:lnTo>
                <a:cubicBezTo>
                  <a:pt x="11096" y="527369"/>
                  <a:pt x="48" y="516243"/>
                  <a:pt x="48" y="502613"/>
                </a:cubicBezTo>
                <a:cubicBezTo>
                  <a:pt x="48" y="488890"/>
                  <a:pt x="11096" y="477764"/>
                  <a:pt x="24836" y="477764"/>
                </a:cubicBezTo>
                <a:lnTo>
                  <a:pt x="112941" y="477764"/>
                </a:lnTo>
                <a:cubicBezTo>
                  <a:pt x="119997" y="469512"/>
                  <a:pt x="130395" y="464320"/>
                  <a:pt x="142093" y="464320"/>
                </a:cubicBezTo>
                <a:close/>
                <a:moveTo>
                  <a:pt x="450780" y="460369"/>
                </a:moveTo>
                <a:lnTo>
                  <a:pt x="518563" y="460369"/>
                </a:lnTo>
                <a:lnTo>
                  <a:pt x="419489" y="558878"/>
                </a:lnTo>
                <a:lnTo>
                  <a:pt x="419489" y="491599"/>
                </a:lnTo>
                <a:cubicBezTo>
                  <a:pt x="419489" y="474362"/>
                  <a:pt x="433510" y="460369"/>
                  <a:pt x="450780" y="460369"/>
                </a:cubicBezTo>
                <a:close/>
                <a:moveTo>
                  <a:pt x="142093" y="265961"/>
                </a:moveTo>
                <a:cubicBezTo>
                  <a:pt x="163168" y="265961"/>
                  <a:pt x="180343" y="283114"/>
                  <a:pt x="180343" y="304254"/>
                </a:cubicBezTo>
                <a:cubicBezTo>
                  <a:pt x="180343" y="325301"/>
                  <a:pt x="163168" y="342454"/>
                  <a:pt x="142093" y="342454"/>
                </a:cubicBezTo>
                <a:cubicBezTo>
                  <a:pt x="130395" y="342454"/>
                  <a:pt x="119997" y="337169"/>
                  <a:pt x="112941" y="329010"/>
                </a:cubicBezTo>
                <a:lnTo>
                  <a:pt x="24836" y="329010"/>
                </a:lnTo>
                <a:cubicBezTo>
                  <a:pt x="11096" y="329010"/>
                  <a:pt x="48" y="317976"/>
                  <a:pt x="48" y="304254"/>
                </a:cubicBezTo>
                <a:cubicBezTo>
                  <a:pt x="48" y="290531"/>
                  <a:pt x="11096" y="279405"/>
                  <a:pt x="24836" y="279405"/>
                </a:cubicBezTo>
                <a:lnTo>
                  <a:pt x="112941" y="279405"/>
                </a:lnTo>
                <a:cubicBezTo>
                  <a:pt x="119997" y="271153"/>
                  <a:pt x="130395" y="265961"/>
                  <a:pt x="142093" y="265961"/>
                </a:cubicBezTo>
                <a:close/>
                <a:moveTo>
                  <a:pt x="142083" y="67602"/>
                </a:moveTo>
                <a:cubicBezTo>
                  <a:pt x="163163" y="67602"/>
                  <a:pt x="180343" y="84739"/>
                  <a:pt x="180343" y="105859"/>
                </a:cubicBezTo>
                <a:cubicBezTo>
                  <a:pt x="180343" y="126887"/>
                  <a:pt x="163163" y="144024"/>
                  <a:pt x="142083" y="144024"/>
                </a:cubicBezTo>
                <a:cubicBezTo>
                  <a:pt x="130382" y="144024"/>
                  <a:pt x="119981" y="138744"/>
                  <a:pt x="112923" y="130592"/>
                </a:cubicBezTo>
                <a:lnTo>
                  <a:pt x="24795" y="130592"/>
                </a:lnTo>
                <a:cubicBezTo>
                  <a:pt x="11051" y="130592"/>
                  <a:pt x="-93" y="119569"/>
                  <a:pt x="0" y="105859"/>
                </a:cubicBezTo>
                <a:cubicBezTo>
                  <a:pt x="0" y="92150"/>
                  <a:pt x="11051" y="81034"/>
                  <a:pt x="24795" y="81034"/>
                </a:cubicBezTo>
                <a:lnTo>
                  <a:pt x="112923" y="81034"/>
                </a:lnTo>
                <a:cubicBezTo>
                  <a:pt x="119981" y="72789"/>
                  <a:pt x="130382" y="67602"/>
                  <a:pt x="142083" y="67602"/>
                </a:cubicBezTo>
                <a:close/>
                <a:moveTo>
                  <a:pt x="103668" y="0"/>
                </a:moveTo>
                <a:lnTo>
                  <a:pt x="516416" y="0"/>
                </a:lnTo>
                <a:cubicBezTo>
                  <a:pt x="545102" y="0"/>
                  <a:pt x="568311" y="23176"/>
                  <a:pt x="568311" y="51821"/>
                </a:cubicBezTo>
                <a:lnTo>
                  <a:pt x="568311" y="419299"/>
                </a:lnTo>
                <a:lnTo>
                  <a:pt x="450781" y="419299"/>
                </a:lnTo>
                <a:cubicBezTo>
                  <a:pt x="410862" y="419299"/>
                  <a:pt x="378276" y="451746"/>
                  <a:pt x="378276" y="491608"/>
                </a:cubicBezTo>
                <a:lnTo>
                  <a:pt x="378276" y="608415"/>
                </a:lnTo>
                <a:lnTo>
                  <a:pt x="103668" y="608415"/>
                </a:lnTo>
                <a:cubicBezTo>
                  <a:pt x="75539" y="608415"/>
                  <a:pt x="52794" y="586073"/>
                  <a:pt x="51959" y="558170"/>
                </a:cubicBezTo>
                <a:lnTo>
                  <a:pt x="101162" y="558170"/>
                </a:lnTo>
                <a:cubicBezTo>
                  <a:pt x="112952" y="566884"/>
                  <a:pt x="127248" y="571612"/>
                  <a:pt x="142102" y="571612"/>
                </a:cubicBezTo>
                <a:cubicBezTo>
                  <a:pt x="180165" y="571612"/>
                  <a:pt x="211172" y="540649"/>
                  <a:pt x="211172" y="502547"/>
                </a:cubicBezTo>
                <a:cubicBezTo>
                  <a:pt x="211172" y="464539"/>
                  <a:pt x="180165" y="433576"/>
                  <a:pt x="142102" y="433576"/>
                </a:cubicBezTo>
                <a:cubicBezTo>
                  <a:pt x="127156" y="433576"/>
                  <a:pt x="112859" y="438396"/>
                  <a:pt x="101069" y="447018"/>
                </a:cubicBezTo>
                <a:lnTo>
                  <a:pt x="51773" y="447018"/>
                </a:lnTo>
                <a:lnTo>
                  <a:pt x="51773" y="359783"/>
                </a:lnTo>
                <a:lnTo>
                  <a:pt x="101162" y="359783"/>
                </a:lnTo>
                <a:cubicBezTo>
                  <a:pt x="112952" y="368498"/>
                  <a:pt x="127248" y="373225"/>
                  <a:pt x="142102" y="373225"/>
                </a:cubicBezTo>
                <a:cubicBezTo>
                  <a:pt x="180165" y="373225"/>
                  <a:pt x="211172" y="342262"/>
                  <a:pt x="211172" y="304254"/>
                </a:cubicBezTo>
                <a:cubicBezTo>
                  <a:pt x="211172" y="266153"/>
                  <a:pt x="180165" y="235190"/>
                  <a:pt x="142102" y="235190"/>
                </a:cubicBezTo>
                <a:cubicBezTo>
                  <a:pt x="127156" y="235190"/>
                  <a:pt x="112766" y="240010"/>
                  <a:pt x="101069" y="248632"/>
                </a:cubicBezTo>
                <a:lnTo>
                  <a:pt x="51773" y="248632"/>
                </a:lnTo>
                <a:lnTo>
                  <a:pt x="51773" y="161397"/>
                </a:lnTo>
                <a:lnTo>
                  <a:pt x="101162" y="161397"/>
                </a:lnTo>
                <a:cubicBezTo>
                  <a:pt x="112952" y="170019"/>
                  <a:pt x="127248" y="174839"/>
                  <a:pt x="142102" y="174839"/>
                </a:cubicBezTo>
                <a:cubicBezTo>
                  <a:pt x="180165" y="174839"/>
                  <a:pt x="211172" y="143876"/>
                  <a:pt x="211172" y="105868"/>
                </a:cubicBezTo>
                <a:cubicBezTo>
                  <a:pt x="211172" y="67766"/>
                  <a:pt x="180165" y="36803"/>
                  <a:pt x="142102" y="36803"/>
                </a:cubicBezTo>
                <a:cubicBezTo>
                  <a:pt x="127156" y="36803"/>
                  <a:pt x="112766" y="41624"/>
                  <a:pt x="101069" y="50245"/>
                </a:cubicBezTo>
                <a:lnTo>
                  <a:pt x="51959" y="50245"/>
                </a:lnTo>
                <a:cubicBezTo>
                  <a:pt x="52794" y="22342"/>
                  <a:pt x="75539" y="0"/>
                  <a:pt x="103668" y="0"/>
                </a:cubicBez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6" name="open-24-hours_15141">
            <a:extLst>
              <a:ext uri="{FF2B5EF4-FFF2-40B4-BE49-F238E27FC236}">
                <a16:creationId xmlns:a16="http://schemas.microsoft.com/office/drawing/2014/main" id="{313A2198-B03D-85AF-552D-10E3814092F1}"/>
              </a:ext>
            </a:extLst>
          </p:cNvPr>
          <p:cNvSpPr/>
          <p:nvPr/>
        </p:nvSpPr>
        <p:spPr>
          <a:xfrm>
            <a:off x="5708410" y="2359495"/>
            <a:ext cx="213295" cy="283977"/>
          </a:xfrm>
          <a:custGeom>
            <a:avLst/>
            <a:gdLst>
              <a:gd name="connsiteX0" fmla="*/ 227891 w 455711"/>
              <a:gd name="connsiteY0" fmla="*/ 151716 h 606722"/>
              <a:gd name="connsiteX1" fmla="*/ 303855 w 455711"/>
              <a:gd name="connsiteY1" fmla="*/ 227504 h 606722"/>
              <a:gd name="connsiteX2" fmla="*/ 227891 w 455711"/>
              <a:gd name="connsiteY2" fmla="*/ 303292 h 606722"/>
              <a:gd name="connsiteX3" fmla="*/ 151927 w 455711"/>
              <a:gd name="connsiteY3" fmla="*/ 227504 h 606722"/>
              <a:gd name="connsiteX4" fmla="*/ 227891 w 455711"/>
              <a:gd name="connsiteY4" fmla="*/ 151716 h 606722"/>
              <a:gd name="connsiteX5" fmla="*/ 227856 w 455711"/>
              <a:gd name="connsiteY5" fmla="*/ 113755 h 606722"/>
              <a:gd name="connsiteX6" fmla="*/ 113928 w 455711"/>
              <a:gd name="connsiteY6" fmla="*/ 227510 h 606722"/>
              <a:gd name="connsiteX7" fmla="*/ 227856 w 455711"/>
              <a:gd name="connsiteY7" fmla="*/ 341264 h 606722"/>
              <a:gd name="connsiteX8" fmla="*/ 341783 w 455711"/>
              <a:gd name="connsiteY8" fmla="*/ 227510 h 606722"/>
              <a:gd name="connsiteX9" fmla="*/ 227856 w 455711"/>
              <a:gd name="connsiteY9" fmla="*/ 113755 h 606722"/>
              <a:gd name="connsiteX10" fmla="*/ 227856 w 455711"/>
              <a:gd name="connsiteY10" fmla="*/ 0 h 606722"/>
              <a:gd name="connsiteX11" fmla="*/ 455711 w 455711"/>
              <a:gd name="connsiteY11" fmla="*/ 227510 h 606722"/>
              <a:gd name="connsiteX12" fmla="*/ 303867 w 455711"/>
              <a:gd name="connsiteY12" fmla="*/ 441777 h 606722"/>
              <a:gd name="connsiteX13" fmla="*/ 303867 w 455711"/>
              <a:gd name="connsiteY13" fmla="*/ 473949 h 606722"/>
              <a:gd name="connsiteX14" fmla="*/ 341783 w 455711"/>
              <a:gd name="connsiteY14" fmla="*/ 473949 h 606722"/>
              <a:gd name="connsiteX15" fmla="*/ 373381 w 455711"/>
              <a:gd name="connsiteY15" fmla="*/ 490834 h 606722"/>
              <a:gd name="connsiteX16" fmla="*/ 411386 w 455711"/>
              <a:gd name="connsiteY16" fmla="*/ 547712 h 606722"/>
              <a:gd name="connsiteX17" fmla="*/ 413255 w 455711"/>
              <a:gd name="connsiteY17" fmla="*/ 586637 h 606722"/>
              <a:gd name="connsiteX18" fmla="*/ 379789 w 455711"/>
              <a:gd name="connsiteY18" fmla="*/ 606722 h 606722"/>
              <a:gd name="connsiteX19" fmla="*/ 76011 w 455711"/>
              <a:gd name="connsiteY19" fmla="*/ 606722 h 606722"/>
              <a:gd name="connsiteX20" fmla="*/ 42456 w 455711"/>
              <a:gd name="connsiteY20" fmla="*/ 586637 h 606722"/>
              <a:gd name="connsiteX21" fmla="*/ 44414 w 455711"/>
              <a:gd name="connsiteY21" fmla="*/ 547712 h 606722"/>
              <a:gd name="connsiteX22" fmla="*/ 82330 w 455711"/>
              <a:gd name="connsiteY22" fmla="*/ 490834 h 606722"/>
              <a:gd name="connsiteX23" fmla="*/ 113928 w 455711"/>
              <a:gd name="connsiteY23" fmla="*/ 473949 h 606722"/>
              <a:gd name="connsiteX24" fmla="*/ 151934 w 455711"/>
              <a:gd name="connsiteY24" fmla="*/ 473949 h 606722"/>
              <a:gd name="connsiteX25" fmla="*/ 151934 w 455711"/>
              <a:gd name="connsiteY25" fmla="*/ 441777 h 606722"/>
              <a:gd name="connsiteX26" fmla="*/ 0 w 455711"/>
              <a:gd name="connsiteY26" fmla="*/ 227510 h 606722"/>
              <a:gd name="connsiteX27" fmla="*/ 227856 w 455711"/>
              <a:gd name="connsiteY2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55711" h="606722">
                <a:moveTo>
                  <a:pt x="227891" y="151716"/>
                </a:moveTo>
                <a:cubicBezTo>
                  <a:pt x="269845" y="151716"/>
                  <a:pt x="303855" y="185647"/>
                  <a:pt x="303855" y="227504"/>
                </a:cubicBezTo>
                <a:cubicBezTo>
                  <a:pt x="303855" y="269361"/>
                  <a:pt x="269845" y="303292"/>
                  <a:pt x="227891" y="303292"/>
                </a:cubicBezTo>
                <a:cubicBezTo>
                  <a:pt x="185937" y="303292"/>
                  <a:pt x="151927" y="269361"/>
                  <a:pt x="151927" y="227504"/>
                </a:cubicBezTo>
                <a:cubicBezTo>
                  <a:pt x="151927" y="185647"/>
                  <a:pt x="185937" y="151716"/>
                  <a:pt x="227891" y="151716"/>
                </a:cubicBezTo>
                <a:close/>
                <a:moveTo>
                  <a:pt x="227856" y="113755"/>
                </a:moveTo>
                <a:cubicBezTo>
                  <a:pt x="164928" y="113755"/>
                  <a:pt x="113928" y="164678"/>
                  <a:pt x="113928" y="227510"/>
                </a:cubicBezTo>
                <a:cubicBezTo>
                  <a:pt x="113928" y="290341"/>
                  <a:pt x="164928" y="341264"/>
                  <a:pt x="227856" y="341264"/>
                </a:cubicBezTo>
                <a:cubicBezTo>
                  <a:pt x="290783" y="341264"/>
                  <a:pt x="341783" y="290341"/>
                  <a:pt x="341783" y="227510"/>
                </a:cubicBezTo>
                <a:cubicBezTo>
                  <a:pt x="341783" y="164678"/>
                  <a:pt x="290783" y="113755"/>
                  <a:pt x="227856" y="113755"/>
                </a:cubicBezTo>
                <a:close/>
                <a:moveTo>
                  <a:pt x="227856" y="0"/>
                </a:moveTo>
                <a:cubicBezTo>
                  <a:pt x="353532" y="0"/>
                  <a:pt x="455711" y="102024"/>
                  <a:pt x="455711" y="227510"/>
                </a:cubicBezTo>
                <a:cubicBezTo>
                  <a:pt x="455711" y="326334"/>
                  <a:pt x="392161" y="410406"/>
                  <a:pt x="303867" y="441777"/>
                </a:cubicBezTo>
                <a:lnTo>
                  <a:pt x="303867" y="473949"/>
                </a:lnTo>
                <a:lnTo>
                  <a:pt x="341783" y="473949"/>
                </a:lnTo>
                <a:cubicBezTo>
                  <a:pt x="354511" y="473949"/>
                  <a:pt x="366349" y="480347"/>
                  <a:pt x="373381" y="490834"/>
                </a:cubicBezTo>
                <a:lnTo>
                  <a:pt x="411386" y="547712"/>
                </a:lnTo>
                <a:cubicBezTo>
                  <a:pt x="419130" y="559354"/>
                  <a:pt x="419842" y="574373"/>
                  <a:pt x="413255" y="586637"/>
                </a:cubicBezTo>
                <a:cubicBezTo>
                  <a:pt x="406669" y="598990"/>
                  <a:pt x="393763" y="606722"/>
                  <a:pt x="379789" y="606722"/>
                </a:cubicBezTo>
                <a:lnTo>
                  <a:pt x="76011" y="606722"/>
                </a:lnTo>
                <a:cubicBezTo>
                  <a:pt x="61948" y="606722"/>
                  <a:pt x="49131" y="598990"/>
                  <a:pt x="42456" y="586637"/>
                </a:cubicBezTo>
                <a:cubicBezTo>
                  <a:pt x="35869" y="574373"/>
                  <a:pt x="36581" y="559354"/>
                  <a:pt x="44414" y="547712"/>
                </a:cubicBezTo>
                <a:lnTo>
                  <a:pt x="82330" y="490834"/>
                </a:lnTo>
                <a:cubicBezTo>
                  <a:pt x="89362" y="480347"/>
                  <a:pt x="101289" y="473949"/>
                  <a:pt x="113928" y="473949"/>
                </a:cubicBezTo>
                <a:lnTo>
                  <a:pt x="151934" y="473949"/>
                </a:lnTo>
                <a:lnTo>
                  <a:pt x="151934" y="441777"/>
                </a:lnTo>
                <a:cubicBezTo>
                  <a:pt x="63550" y="410406"/>
                  <a:pt x="0" y="326334"/>
                  <a:pt x="0" y="227510"/>
                </a:cubicBezTo>
                <a:cubicBezTo>
                  <a:pt x="0" y="102024"/>
                  <a:pt x="102268" y="0"/>
                  <a:pt x="227856" y="0"/>
                </a:cubicBez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7" name="Rectangle: Rounded Corners 126">
            <a:extLst>
              <a:ext uri="{FF2B5EF4-FFF2-40B4-BE49-F238E27FC236}">
                <a16:creationId xmlns:a16="http://schemas.microsoft.com/office/drawing/2014/main" id="{70D7B267-3B45-8EDE-FF8C-475C3B91EA13}"/>
              </a:ext>
            </a:extLst>
          </p:cNvPr>
          <p:cNvSpPr/>
          <p:nvPr/>
        </p:nvSpPr>
        <p:spPr>
          <a:xfrm>
            <a:off x="7073637" y="1304474"/>
            <a:ext cx="4050417" cy="899879"/>
          </a:xfrm>
          <a:prstGeom prst="roundRect">
            <a:avLst>
              <a:gd name="adj" fmla="val 0"/>
            </a:avLst>
          </a:prstGeom>
          <a:solidFill>
            <a:srgbClr val="0B2340"/>
          </a:solidFill>
          <a:ln>
            <a:solidFill>
              <a:srgbClr val="9D2235"/>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180000" tIns="0" rIns="180000" bIns="0" rtlCol="0" anchor="ctr"/>
          <a:lstStyle/>
          <a:p>
            <a:pPr marL="171450" indent="-171450">
              <a:buFont typeface="Wingdings" panose="05000000000000000000" pitchFamily="2" charset="2"/>
              <a:buChar char="l"/>
            </a:pPr>
            <a:r>
              <a:rPr lang="en-US" altLang="zh-CN" sz="1050" dirty="0">
                <a:solidFill>
                  <a:srgbClr val="F2FFFF"/>
                </a:solidFill>
                <a:latin typeface="Arial" panose="020B0604020202020204" pitchFamily="34" charset="0"/>
                <a:cs typeface="Arial" panose="020B0604020202020204" pitchFamily="34" charset="0"/>
              </a:rPr>
              <a:t>CloudTrail logs API calls across all AWS services (e.g., Lambda, IAM)</a:t>
            </a:r>
          </a:p>
          <a:p>
            <a:pPr marL="171450" indent="-171450">
              <a:buFont typeface="Wingdings" panose="05000000000000000000" pitchFamily="2" charset="2"/>
              <a:buChar char="l"/>
            </a:pPr>
            <a:r>
              <a:rPr lang="en-US" altLang="zh-CN" sz="1050" dirty="0">
                <a:solidFill>
                  <a:srgbClr val="F2FFFF"/>
                </a:solidFill>
                <a:latin typeface="Arial" panose="020B0604020202020204" pitchFamily="34" charset="0"/>
                <a:cs typeface="Arial" panose="020B0604020202020204" pitchFamily="34" charset="0"/>
              </a:rPr>
              <a:t>GuardDuty analyzes traffic patterns for threat detection</a:t>
            </a:r>
          </a:p>
          <a:p>
            <a:pPr marL="171450" indent="-171450">
              <a:buFont typeface="Wingdings" panose="05000000000000000000" pitchFamily="2" charset="2"/>
              <a:buChar char="l"/>
            </a:pPr>
            <a:r>
              <a:rPr lang="en-US" altLang="zh-CN" sz="1050" dirty="0">
                <a:solidFill>
                  <a:srgbClr val="F2FFFF"/>
                </a:solidFill>
                <a:latin typeface="Arial" panose="020B0604020202020204" pitchFamily="34" charset="0"/>
                <a:cs typeface="Arial" panose="020B0604020202020204" pitchFamily="34" charset="0"/>
              </a:rPr>
              <a:t>Both services monitor events within the full VPC, not tied to a specific subnet</a:t>
            </a:r>
            <a:endParaRPr lang="zh-CN" altLang="en-US" sz="1000" dirty="0">
              <a:solidFill>
                <a:srgbClr val="F2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630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1CF460F4-C3EF-3335-8214-029C9BEFCDC1}"/>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78A43D0-EC21-3B25-2602-7A6A597453D2}"/>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2E41A6D2-6D3F-C3E3-EB4A-1F053CA790E2}"/>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157CF65C-F4A4-6A96-6123-08DFCC6E9880}"/>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Ⅴ. Monitoring (CloudTrail &amp; GuardDuty) (2/3)</a:t>
            </a:r>
          </a:p>
        </p:txBody>
      </p:sp>
      <p:sp>
        <p:nvSpPr>
          <p:cNvPr id="2" name="Rectangle: Rounded Corners 1">
            <a:extLst>
              <a:ext uri="{FF2B5EF4-FFF2-40B4-BE49-F238E27FC236}">
                <a16:creationId xmlns:a16="http://schemas.microsoft.com/office/drawing/2014/main" id="{D8C0F238-7F33-86FC-6507-415B598D38D4}"/>
              </a:ext>
            </a:extLst>
          </p:cNvPr>
          <p:cNvSpPr/>
          <p:nvPr/>
        </p:nvSpPr>
        <p:spPr>
          <a:xfrm>
            <a:off x="618067" y="886971"/>
            <a:ext cx="10693692" cy="504949"/>
          </a:xfrm>
          <a:prstGeom prst="roundRect">
            <a:avLst>
              <a:gd name="adj" fmla="val 0"/>
            </a:avLst>
          </a:prstGeom>
          <a:noFill/>
          <a:ln w="6350">
            <a:solidFill>
              <a:schemeClr val="bg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29A9AC27-E703-9323-D52D-11682453C100}"/>
              </a:ext>
            </a:extLst>
          </p:cNvPr>
          <p:cNvSpPr/>
          <p:nvPr/>
        </p:nvSpPr>
        <p:spPr>
          <a:xfrm>
            <a:off x="880241" y="1029996"/>
            <a:ext cx="9746050" cy="3619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lgn="just">
              <a:spcAft>
                <a:spcPts val="600"/>
              </a:spcAft>
            </a:pPr>
            <a:r>
              <a:rPr lang="en-US" altLang="zh-CN" sz="1200" dirty="0">
                <a:latin typeface="Arial" panose="020B0604020202020204" pitchFamily="34" charset="0"/>
                <a:cs typeface="Arial" panose="020B0604020202020204" pitchFamily="34" charset="0"/>
              </a:rPr>
              <a:t>CloudTrail has been </a:t>
            </a:r>
            <a:r>
              <a:rPr lang="en-US" altLang="zh-CN" sz="1200" dirty="0" err="1">
                <a:latin typeface="Arial" panose="020B0604020202020204" pitchFamily="34" charset="0"/>
                <a:cs typeface="Arial" panose="020B0604020202020204" pitchFamily="34" charset="0"/>
              </a:rPr>
              <a:t>actived</a:t>
            </a:r>
            <a:r>
              <a:rPr lang="en-US" altLang="zh-CN" sz="1200" dirty="0">
                <a:latin typeface="Arial" panose="020B0604020202020204" pitchFamily="34" charset="0"/>
                <a:cs typeface="Arial" panose="020B0604020202020204" pitchFamily="34" charset="0"/>
              </a:rPr>
              <a:t>. It traced logins, Lambda log, and any other changes (role changes, code modifications and process, etc.)</a:t>
            </a:r>
          </a:p>
        </p:txBody>
      </p:sp>
      <p:pic>
        <p:nvPicPr>
          <p:cNvPr id="5" name="Picture 4">
            <a:extLst>
              <a:ext uri="{FF2B5EF4-FFF2-40B4-BE49-F238E27FC236}">
                <a16:creationId xmlns:a16="http://schemas.microsoft.com/office/drawing/2014/main" id="{024AF4EA-9D78-5516-3081-FCDF86A398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446" y="1603676"/>
            <a:ext cx="9507639" cy="4224328"/>
          </a:xfrm>
          <a:prstGeom prst="rect">
            <a:avLst/>
          </a:prstGeom>
          <a:ln w="57150">
            <a:solidFill>
              <a:srgbClr val="9D2235"/>
            </a:solidFill>
          </a:ln>
        </p:spPr>
      </p:pic>
    </p:spTree>
    <p:extLst>
      <p:ext uri="{BB962C8B-B14F-4D97-AF65-F5344CB8AC3E}">
        <p14:creationId xmlns:p14="http://schemas.microsoft.com/office/powerpoint/2010/main" val="2247830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76488773-BDD0-3E69-C6F9-2BC4D18AE5A3}"/>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664DECE-FA3B-8612-838F-76273AA6139F}"/>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2BBBBF0F-E6F9-29C0-DC10-FFDF0572E7D9}"/>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8DC283DC-08AC-6E76-B994-99F9AE8D0E28}"/>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Ⅴ. Monitoring (CloudTrail &amp; GuardDuty) (3/3)</a:t>
            </a:r>
          </a:p>
        </p:txBody>
      </p:sp>
      <p:pic>
        <p:nvPicPr>
          <p:cNvPr id="6" name="Picture 5">
            <a:extLst>
              <a:ext uri="{FF2B5EF4-FFF2-40B4-BE49-F238E27FC236}">
                <a16:creationId xmlns:a16="http://schemas.microsoft.com/office/drawing/2014/main" id="{E01266E8-AC62-6827-01C4-3F65496A51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9244" y="1302844"/>
            <a:ext cx="9093792" cy="4252311"/>
          </a:xfrm>
          <a:prstGeom prst="rect">
            <a:avLst/>
          </a:prstGeom>
          <a:ln w="57150">
            <a:solidFill>
              <a:srgbClr val="9D2235"/>
            </a:solidFill>
          </a:ln>
        </p:spPr>
      </p:pic>
    </p:spTree>
    <p:extLst>
      <p:ext uri="{BB962C8B-B14F-4D97-AF65-F5344CB8AC3E}">
        <p14:creationId xmlns:p14="http://schemas.microsoft.com/office/powerpoint/2010/main" val="2213063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2D1684BA-AF29-2E8F-3B07-447CCF9421C7}"/>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308068F-B295-2454-854A-BE58B66E9F15}"/>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56AE717B-14ED-215D-3C47-F575E8F32894}"/>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45FDC272-466A-DD3F-2298-4EE158201011}"/>
              </a:ext>
            </a:extLst>
          </p:cNvPr>
          <p:cNvSpPr/>
          <p:nvPr/>
        </p:nvSpPr>
        <p:spPr>
          <a:xfrm>
            <a:off x="618067" y="169331"/>
            <a:ext cx="10662741"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Ⅵ. Access Policies - LambdaLimitedS3AccessPolicy (1/4)  </a:t>
            </a:r>
          </a:p>
        </p:txBody>
      </p:sp>
      <p:pic>
        <p:nvPicPr>
          <p:cNvPr id="5" name="Picture 4">
            <a:extLst>
              <a:ext uri="{FF2B5EF4-FFF2-40B4-BE49-F238E27FC236}">
                <a16:creationId xmlns:a16="http://schemas.microsoft.com/office/drawing/2014/main" id="{CBEAFB08-DDDB-7335-B70F-ABE369BDF9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8383" y="1893464"/>
            <a:ext cx="6764510" cy="2769142"/>
          </a:xfrm>
          <a:prstGeom prst="rect">
            <a:avLst/>
          </a:prstGeom>
        </p:spPr>
      </p:pic>
      <p:sp>
        <p:nvSpPr>
          <p:cNvPr id="6" name="Rectangle: Rounded Corners 5">
            <a:extLst>
              <a:ext uri="{FF2B5EF4-FFF2-40B4-BE49-F238E27FC236}">
                <a16:creationId xmlns:a16="http://schemas.microsoft.com/office/drawing/2014/main" id="{9B97D325-4549-8673-0C8D-77416232A606}"/>
              </a:ext>
            </a:extLst>
          </p:cNvPr>
          <p:cNvSpPr/>
          <p:nvPr/>
        </p:nvSpPr>
        <p:spPr>
          <a:xfrm>
            <a:off x="7764116" y="1220481"/>
            <a:ext cx="3420440"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7" name="Arrow: Pentagon 6">
            <a:extLst>
              <a:ext uri="{FF2B5EF4-FFF2-40B4-BE49-F238E27FC236}">
                <a16:creationId xmlns:a16="http://schemas.microsoft.com/office/drawing/2014/main" id="{EBC75617-265E-90AC-968A-E54A7B523B5A}"/>
              </a:ext>
            </a:extLst>
          </p:cNvPr>
          <p:cNvSpPr/>
          <p:nvPr/>
        </p:nvSpPr>
        <p:spPr>
          <a:xfrm>
            <a:off x="7764115"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rPr>
              <a:t>Code</a:t>
            </a:r>
            <a:endParaRPr kumimoji="0" lang="zh-CN" altLang="en-US"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8" name="Rectangle: Rounded Corners 7">
            <a:extLst>
              <a:ext uri="{FF2B5EF4-FFF2-40B4-BE49-F238E27FC236}">
                <a16:creationId xmlns:a16="http://schemas.microsoft.com/office/drawing/2014/main" id="{30E9F395-6A5A-A943-35EE-6C0350B2982A}"/>
              </a:ext>
            </a:extLst>
          </p:cNvPr>
          <p:cNvSpPr/>
          <p:nvPr/>
        </p:nvSpPr>
        <p:spPr>
          <a:xfrm>
            <a:off x="618068" y="1220481"/>
            <a:ext cx="7005140"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Arrow: Pentagon 8">
            <a:extLst>
              <a:ext uri="{FF2B5EF4-FFF2-40B4-BE49-F238E27FC236}">
                <a16:creationId xmlns:a16="http://schemas.microsoft.com/office/drawing/2014/main" id="{E198D921-50D1-9F53-7790-895DE1F59639}"/>
              </a:ext>
            </a:extLst>
          </p:cNvPr>
          <p:cNvSpPr/>
          <p:nvPr/>
        </p:nvSpPr>
        <p:spPr>
          <a:xfrm>
            <a:off x="618067"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altLang="zh-CN"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rPr>
              <a:t>Details</a:t>
            </a:r>
            <a:endParaRPr kumimoji="0" lang="zh-CN" altLang="en-US"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0" name="Rectangle 9">
            <a:extLst>
              <a:ext uri="{FF2B5EF4-FFF2-40B4-BE49-F238E27FC236}">
                <a16:creationId xmlns:a16="http://schemas.microsoft.com/office/drawing/2014/main" id="{BC79C00B-E78B-1167-1CEC-055B6B74893C}"/>
              </a:ext>
            </a:extLst>
          </p:cNvPr>
          <p:cNvSpPr/>
          <p:nvPr/>
        </p:nvSpPr>
        <p:spPr>
          <a:xfrm>
            <a:off x="7995438" y="1670629"/>
            <a:ext cx="2746356" cy="33537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"Version": "2012-10-17",</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"Statement":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"Effect": "Allow",</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"Action": "s3:GetObject",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"Resource": "arn:aws:s3:::confidential-bucket-eric20250713/specific-folder/*"</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a:t>
            </a:r>
          </a:p>
        </p:txBody>
      </p:sp>
    </p:spTree>
    <p:extLst>
      <p:ext uri="{BB962C8B-B14F-4D97-AF65-F5344CB8AC3E}">
        <p14:creationId xmlns:p14="http://schemas.microsoft.com/office/powerpoint/2010/main" val="958931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225FF268-4C6B-0A40-9FC5-B1780A37EF96}"/>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AD1CDE1E-D34E-DE5E-E581-656911C7E068}"/>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3ADBACD2-7C67-9E21-5F8A-DCE97EA02D46}"/>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6A484D5E-9BBF-D877-A220-34E234931AB7}"/>
              </a:ext>
            </a:extLst>
          </p:cNvPr>
          <p:cNvSpPr/>
          <p:nvPr/>
        </p:nvSpPr>
        <p:spPr>
          <a:xfrm>
            <a:off x="618067" y="169331"/>
            <a:ext cx="10770658"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Ⅵ. Access Policies - EC2LogBucketAccessPolicy (2/4)  </a:t>
            </a:r>
          </a:p>
        </p:txBody>
      </p:sp>
      <p:sp>
        <p:nvSpPr>
          <p:cNvPr id="6" name="Rectangle: Rounded Corners 5">
            <a:extLst>
              <a:ext uri="{FF2B5EF4-FFF2-40B4-BE49-F238E27FC236}">
                <a16:creationId xmlns:a16="http://schemas.microsoft.com/office/drawing/2014/main" id="{13BD158E-8F75-0F83-9408-F12890EC3091}"/>
              </a:ext>
            </a:extLst>
          </p:cNvPr>
          <p:cNvSpPr/>
          <p:nvPr/>
        </p:nvSpPr>
        <p:spPr>
          <a:xfrm>
            <a:off x="7764116" y="1220481"/>
            <a:ext cx="3420440"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7" name="Arrow: Pentagon 6">
            <a:extLst>
              <a:ext uri="{FF2B5EF4-FFF2-40B4-BE49-F238E27FC236}">
                <a16:creationId xmlns:a16="http://schemas.microsoft.com/office/drawing/2014/main" id="{A1A36B08-6D7C-74A7-916F-3EE6D539D104}"/>
              </a:ext>
            </a:extLst>
          </p:cNvPr>
          <p:cNvSpPr/>
          <p:nvPr/>
        </p:nvSpPr>
        <p:spPr>
          <a:xfrm>
            <a:off x="7764115"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rPr>
              <a:t>Code</a:t>
            </a:r>
            <a:endParaRPr kumimoji="0" lang="zh-CN" altLang="en-US"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8" name="Rectangle: Rounded Corners 7">
            <a:extLst>
              <a:ext uri="{FF2B5EF4-FFF2-40B4-BE49-F238E27FC236}">
                <a16:creationId xmlns:a16="http://schemas.microsoft.com/office/drawing/2014/main" id="{E2380B6A-EF0C-42C8-1620-917C0A1B7833}"/>
              </a:ext>
            </a:extLst>
          </p:cNvPr>
          <p:cNvSpPr/>
          <p:nvPr/>
        </p:nvSpPr>
        <p:spPr>
          <a:xfrm>
            <a:off x="618068" y="1220481"/>
            <a:ext cx="7005140"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Arrow: Pentagon 8">
            <a:extLst>
              <a:ext uri="{FF2B5EF4-FFF2-40B4-BE49-F238E27FC236}">
                <a16:creationId xmlns:a16="http://schemas.microsoft.com/office/drawing/2014/main" id="{E9078243-04DB-664A-0305-C729B3E11689}"/>
              </a:ext>
            </a:extLst>
          </p:cNvPr>
          <p:cNvSpPr/>
          <p:nvPr/>
        </p:nvSpPr>
        <p:spPr>
          <a:xfrm>
            <a:off x="618067"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altLang="zh-CN"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rPr>
              <a:t>Details</a:t>
            </a:r>
            <a:endParaRPr kumimoji="0" lang="zh-CN" altLang="en-US"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0" name="Rectangle 9">
            <a:extLst>
              <a:ext uri="{FF2B5EF4-FFF2-40B4-BE49-F238E27FC236}">
                <a16:creationId xmlns:a16="http://schemas.microsoft.com/office/drawing/2014/main" id="{BEC861E6-6523-7322-8516-A21BA176D69F}"/>
              </a:ext>
            </a:extLst>
          </p:cNvPr>
          <p:cNvSpPr/>
          <p:nvPr/>
        </p:nvSpPr>
        <p:spPr>
          <a:xfrm>
            <a:off x="7985812" y="1534876"/>
            <a:ext cx="2746356" cy="40082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"Version": "2012-10-17",</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"Statement":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"Effect": "Allow",</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"Action":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"s3:GetObject",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"s3:PutObject"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"Resource": "arn:aws:s3:::my-log-bucket/*"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2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a:t>
            </a:r>
          </a:p>
        </p:txBody>
      </p:sp>
      <p:pic>
        <p:nvPicPr>
          <p:cNvPr id="2" name="Picture 1">
            <a:extLst>
              <a:ext uri="{FF2B5EF4-FFF2-40B4-BE49-F238E27FC236}">
                <a16:creationId xmlns:a16="http://schemas.microsoft.com/office/drawing/2014/main" id="{AA0D1197-0E88-538B-F148-531A212F18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9287" y="2055716"/>
            <a:ext cx="6472067" cy="2574036"/>
          </a:xfrm>
          <a:prstGeom prst="rect">
            <a:avLst/>
          </a:prstGeom>
        </p:spPr>
      </p:pic>
    </p:spTree>
    <p:extLst>
      <p:ext uri="{BB962C8B-B14F-4D97-AF65-F5344CB8AC3E}">
        <p14:creationId xmlns:p14="http://schemas.microsoft.com/office/powerpoint/2010/main" val="3435663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3C4EF770-A44B-EAAA-D65E-26CB5F110E7C}"/>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C89E2F5-1A71-B1D7-E394-9A33432453E0}"/>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16CA1CAD-4BE1-98FF-5B12-97D8724D608A}"/>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C3497B89-7CA3-5A1D-2BF2-ED12B59DBB8B}"/>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Ⅵ. Access Policies - DocumenterPolicy (3/4) </a:t>
            </a:r>
          </a:p>
        </p:txBody>
      </p:sp>
      <p:sp>
        <p:nvSpPr>
          <p:cNvPr id="6" name="Rectangle: Rounded Corners 5">
            <a:extLst>
              <a:ext uri="{FF2B5EF4-FFF2-40B4-BE49-F238E27FC236}">
                <a16:creationId xmlns:a16="http://schemas.microsoft.com/office/drawing/2014/main" id="{6410CD59-ED3A-2693-DCAB-90411771F264}"/>
              </a:ext>
            </a:extLst>
          </p:cNvPr>
          <p:cNvSpPr/>
          <p:nvPr/>
        </p:nvSpPr>
        <p:spPr>
          <a:xfrm>
            <a:off x="7764116" y="1220481"/>
            <a:ext cx="3420440"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7" name="Arrow: Pentagon 6">
            <a:extLst>
              <a:ext uri="{FF2B5EF4-FFF2-40B4-BE49-F238E27FC236}">
                <a16:creationId xmlns:a16="http://schemas.microsoft.com/office/drawing/2014/main" id="{39BFCD82-EAB6-4BAE-1B03-2D2494490E2F}"/>
              </a:ext>
            </a:extLst>
          </p:cNvPr>
          <p:cNvSpPr/>
          <p:nvPr/>
        </p:nvSpPr>
        <p:spPr>
          <a:xfrm>
            <a:off x="7764115"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rPr>
              <a:t>Code</a:t>
            </a:r>
            <a:endParaRPr kumimoji="0" lang="zh-CN" altLang="en-US"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8" name="Rectangle: Rounded Corners 7">
            <a:extLst>
              <a:ext uri="{FF2B5EF4-FFF2-40B4-BE49-F238E27FC236}">
                <a16:creationId xmlns:a16="http://schemas.microsoft.com/office/drawing/2014/main" id="{8BF9BD6F-BE79-B42B-2567-0D97DFE4BB3E}"/>
              </a:ext>
            </a:extLst>
          </p:cNvPr>
          <p:cNvSpPr/>
          <p:nvPr/>
        </p:nvSpPr>
        <p:spPr>
          <a:xfrm>
            <a:off x="618068" y="1220481"/>
            <a:ext cx="7005140"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Arrow: Pentagon 8">
            <a:extLst>
              <a:ext uri="{FF2B5EF4-FFF2-40B4-BE49-F238E27FC236}">
                <a16:creationId xmlns:a16="http://schemas.microsoft.com/office/drawing/2014/main" id="{2DB223A6-2249-1CBF-E5DE-0F7AF92AC9D7}"/>
              </a:ext>
            </a:extLst>
          </p:cNvPr>
          <p:cNvSpPr/>
          <p:nvPr/>
        </p:nvSpPr>
        <p:spPr>
          <a:xfrm>
            <a:off x="618067"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altLang="zh-CN"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rPr>
              <a:t>Details</a:t>
            </a:r>
            <a:endParaRPr kumimoji="0" lang="zh-CN" altLang="en-US"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0" name="Rectangle 9">
            <a:extLst>
              <a:ext uri="{FF2B5EF4-FFF2-40B4-BE49-F238E27FC236}">
                <a16:creationId xmlns:a16="http://schemas.microsoft.com/office/drawing/2014/main" id="{71059130-CA35-FA6B-C4DE-0B3D34B3838C}"/>
              </a:ext>
            </a:extLst>
          </p:cNvPr>
          <p:cNvSpPr/>
          <p:nvPr/>
        </p:nvSpPr>
        <p:spPr>
          <a:xfrm>
            <a:off x="7985812" y="1534876"/>
            <a:ext cx="2746356" cy="400827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"Version": "2012-10-17",</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"Statement":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"Effect": "Allow",</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"Action":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r>
              <a:rPr kumimoji="0" lang="en-US" altLang="zh-CN" sz="1100" b="0" i="0" u="none" strike="noStrike" kern="1200" cap="none" spc="0" normalizeH="0" baseline="0" noProof="0" dirty="0" err="1">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logs:DescribeLogGroups</a:t>
            </a: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r>
              <a:rPr kumimoji="0" lang="en-US" altLang="zh-CN" sz="1100" b="0" i="0" u="none" strike="noStrike" kern="1200" cap="none" spc="0" normalizeH="0" baseline="0" noProof="0" dirty="0" err="1">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logs:DescribeLogStreams</a:t>
            </a: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r>
              <a:rPr kumimoji="0" lang="en-US" altLang="zh-CN" sz="1100" b="0" i="0" u="none" strike="noStrike" kern="1200" cap="none" spc="0" normalizeH="0" baseline="0" noProof="0" dirty="0" err="1">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logs:GetLogEvents</a:t>
            </a: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r>
              <a:rPr kumimoji="0" lang="en-US" altLang="zh-CN" sz="1100" b="0" i="0" u="none" strike="noStrike" kern="1200" cap="none" spc="0" normalizeH="0" baseline="0" noProof="0" dirty="0" err="1">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cloudtrail:LookupEvents</a:t>
            </a: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r>
              <a:rPr kumimoji="0" lang="en-US" altLang="zh-CN" sz="1100" b="0" i="0" u="none" strike="noStrike" kern="1200" cap="none" spc="0" normalizeH="0" baseline="0" noProof="0" dirty="0" err="1">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cloudtrail:DescribeTrails</a:t>
            </a: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r>
              <a:rPr kumimoji="0" lang="en-US" altLang="zh-CN" sz="1100" b="0" i="0" u="none" strike="noStrike" kern="1200" cap="none" spc="0" normalizeH="0" baseline="0" noProof="0" dirty="0" err="1">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cloudtrail:GetTrailStatus</a:t>
            </a: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r>
              <a:rPr kumimoji="0" lang="en-US" altLang="zh-CN" sz="1100" b="0" i="0" u="none" strike="noStrike" kern="1200" cap="none" spc="0" normalizeH="0" baseline="0" noProof="0" dirty="0" err="1">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cloudtrail:ListEventDataStores</a:t>
            </a: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"Resource":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    ]</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100" b="0" i="0" u="none" strike="noStrike" kern="1200" cap="none" spc="0" normalizeH="0" baseline="0" noProof="0" dirty="0">
                <a:ln>
                  <a:noFill/>
                </a:ln>
                <a:solidFill>
                  <a:prstClr val="white"/>
                </a:solidFill>
                <a:effectLst/>
                <a:uLnTx/>
                <a:uFillTx/>
                <a:latin typeface="Courier New" panose="02070309020205020404" pitchFamily="49" charset="0"/>
                <a:ea typeface="Tahoma" panose="020B0604030504040204" pitchFamily="34" charset="0"/>
                <a:cs typeface="Courier New" panose="02070309020205020404" pitchFamily="49" charset="0"/>
              </a:rPr>
              <a:t>}</a:t>
            </a:r>
          </a:p>
        </p:txBody>
      </p:sp>
      <p:pic>
        <p:nvPicPr>
          <p:cNvPr id="3" name="Picture 2">
            <a:extLst>
              <a:ext uri="{FF2B5EF4-FFF2-40B4-BE49-F238E27FC236}">
                <a16:creationId xmlns:a16="http://schemas.microsoft.com/office/drawing/2014/main" id="{2BFF4B4D-4092-CF01-3A5F-F3CEBEAECE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424" y="1920218"/>
            <a:ext cx="6648866" cy="2611159"/>
          </a:xfrm>
          <a:prstGeom prst="rect">
            <a:avLst/>
          </a:prstGeom>
        </p:spPr>
      </p:pic>
    </p:spTree>
    <p:extLst>
      <p:ext uri="{BB962C8B-B14F-4D97-AF65-F5344CB8AC3E}">
        <p14:creationId xmlns:p14="http://schemas.microsoft.com/office/powerpoint/2010/main" val="1076599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4F2F0159-B1B9-95BA-95FC-BEDE236CD0C2}"/>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3D234AF-AB05-A5CB-BBD5-383D15E818D0}"/>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7724D1B3-11F5-B4D4-0703-69F8CAE37184}"/>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49B42573-D2D5-7BC6-5095-94BD5D44E37B}"/>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Ⅵ. Access Policies – </a:t>
            </a:r>
            <a:r>
              <a:rPr kumimoji="0" lang="en-US" altLang="zh-CN" sz="3200" b="0" i="0" u="none" strike="noStrike" kern="1200" cap="none" spc="0" normalizeH="0" baseline="0" noProof="0" dirty="0" err="1">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CodeProcessorPolicy</a:t>
            </a: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 (4/4)  </a:t>
            </a:r>
          </a:p>
        </p:txBody>
      </p:sp>
      <p:sp>
        <p:nvSpPr>
          <p:cNvPr id="6" name="Rectangle: Rounded Corners 5">
            <a:extLst>
              <a:ext uri="{FF2B5EF4-FFF2-40B4-BE49-F238E27FC236}">
                <a16:creationId xmlns:a16="http://schemas.microsoft.com/office/drawing/2014/main" id="{9652F26C-DB7E-1B41-C326-310975D371B7}"/>
              </a:ext>
            </a:extLst>
          </p:cNvPr>
          <p:cNvSpPr/>
          <p:nvPr/>
        </p:nvSpPr>
        <p:spPr>
          <a:xfrm>
            <a:off x="7764116" y="1220481"/>
            <a:ext cx="3420440"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7" name="Arrow: Pentagon 6">
            <a:extLst>
              <a:ext uri="{FF2B5EF4-FFF2-40B4-BE49-F238E27FC236}">
                <a16:creationId xmlns:a16="http://schemas.microsoft.com/office/drawing/2014/main" id="{47D2106C-7468-05B4-ED32-A03A8B60E255}"/>
              </a:ext>
            </a:extLst>
          </p:cNvPr>
          <p:cNvSpPr/>
          <p:nvPr/>
        </p:nvSpPr>
        <p:spPr>
          <a:xfrm>
            <a:off x="7764115"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1" i="0" u="none" strike="noStrike" kern="1200" cap="none" spc="0" normalizeH="0" baseline="0" noProof="0" dirty="0">
                <a:ln>
                  <a:noFill/>
                </a:ln>
                <a:solidFill>
                  <a:srgbClr val="0B2340"/>
                </a:solidFill>
                <a:effectLst/>
                <a:uLnTx/>
                <a:uFillTx/>
                <a:latin typeface="Arial"/>
                <a:ea typeface="等线"/>
                <a:cs typeface="Arial"/>
              </a:rPr>
              <a:t>Code</a:t>
            </a:r>
            <a:endParaRPr kumimoji="0" lang="en-US" altLang="zh-CN" sz="1200" b="1" i="0" u="none" strike="noStrike" kern="1200" cap="none" spc="0" normalizeH="0" baseline="0" noProof="0" dirty="0">
              <a:ln>
                <a:noFill/>
              </a:ln>
              <a:solidFill>
                <a:srgbClr val="F2FFFF"/>
              </a:solidFill>
              <a:effectLst/>
              <a:highlight>
                <a:srgbClr val="9D2235"/>
              </a:highlight>
              <a:uLnTx/>
              <a:uFillTx/>
              <a:latin typeface="Arial"/>
              <a:ea typeface="等线"/>
              <a:cs typeface="Arial"/>
            </a:endParaRPr>
          </a:p>
        </p:txBody>
      </p:sp>
      <p:sp>
        <p:nvSpPr>
          <p:cNvPr id="8" name="Rectangle: Rounded Corners 7">
            <a:extLst>
              <a:ext uri="{FF2B5EF4-FFF2-40B4-BE49-F238E27FC236}">
                <a16:creationId xmlns:a16="http://schemas.microsoft.com/office/drawing/2014/main" id="{4910A7C2-58DB-4E87-4784-A9009E36FD95}"/>
              </a:ext>
            </a:extLst>
          </p:cNvPr>
          <p:cNvSpPr/>
          <p:nvPr/>
        </p:nvSpPr>
        <p:spPr>
          <a:xfrm>
            <a:off x="618068" y="1220481"/>
            <a:ext cx="7005140"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Arrow: Pentagon 8">
            <a:extLst>
              <a:ext uri="{FF2B5EF4-FFF2-40B4-BE49-F238E27FC236}">
                <a16:creationId xmlns:a16="http://schemas.microsoft.com/office/drawing/2014/main" id="{B7B1E7DA-C307-7A61-B5E6-05BAA0DF42E0}"/>
              </a:ext>
            </a:extLst>
          </p:cNvPr>
          <p:cNvSpPr/>
          <p:nvPr/>
        </p:nvSpPr>
        <p:spPr>
          <a:xfrm>
            <a:off x="618067"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altLang="zh-CN"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rPr>
              <a:t>Details</a:t>
            </a:r>
            <a:endParaRPr kumimoji="0" lang="zh-CN" altLang="en-US" sz="1200" b="1" i="0" u="none" strike="noStrike" kern="1200" cap="none" spc="0" normalizeH="0" baseline="0" noProof="0" dirty="0">
              <a:ln>
                <a:noFill/>
              </a:ln>
              <a:solidFill>
                <a:srgbClr val="0B2340"/>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0" name="Rectangle 9">
            <a:extLst>
              <a:ext uri="{FF2B5EF4-FFF2-40B4-BE49-F238E27FC236}">
                <a16:creationId xmlns:a16="http://schemas.microsoft.com/office/drawing/2014/main" id="{FE9CF5A0-3941-A514-E461-D3A6D675229B}"/>
              </a:ext>
            </a:extLst>
          </p:cNvPr>
          <p:cNvSpPr/>
          <p:nvPr/>
        </p:nvSpPr>
        <p:spPr>
          <a:xfrm>
            <a:off x="8004222" y="1337646"/>
            <a:ext cx="3083241" cy="51723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a:t>
            </a:r>
            <a:endParaRPr kumimoji="0" lang="zh-TW" altLang="en-US" sz="720" b="0" i="0" u="none" strike="noStrike" kern="1200" cap="none" spc="0" normalizeH="0" baseline="0" noProof="0" dirty="0">
              <a:ln>
                <a:noFill/>
              </a:ln>
              <a:solidFill>
                <a:prstClr val="white"/>
              </a:solidFill>
              <a:effectLst/>
              <a:uLnTx/>
              <a:uFillTx/>
              <a:latin typeface="Courier New"/>
              <a:ea typeface="新細明體"/>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"Version": "2012-10-17",</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"Statement":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"Effect": "Allow",</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"Action":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r>
              <a:rPr kumimoji="0" lang="en-US" sz="720" b="0" i="0" u="none" strike="noStrike" kern="1200" cap="none" spc="0" normalizeH="0" baseline="0" noProof="0" dirty="0" err="1">
                <a:ln>
                  <a:noFill/>
                </a:ln>
                <a:solidFill>
                  <a:prstClr val="white"/>
                </a:solidFill>
                <a:effectLst/>
                <a:uLnTx/>
                <a:uFillTx/>
                <a:latin typeface="Courier New"/>
                <a:ea typeface="等线" panose="020F0502020204030204"/>
                <a:cs typeface="+mn-lt"/>
              </a:rPr>
              <a:t>lambda:UpdateFunctionCode</a:t>
            </a: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r>
              <a:rPr kumimoji="0" lang="en-US" sz="720" b="0" i="0" u="none" strike="noStrike" kern="1200" cap="none" spc="0" normalizeH="0" baseline="0" noProof="0" dirty="0" err="1">
                <a:ln>
                  <a:noFill/>
                </a:ln>
                <a:solidFill>
                  <a:prstClr val="white"/>
                </a:solidFill>
                <a:effectLst/>
                <a:uLnTx/>
                <a:uFillTx/>
                <a:latin typeface="Courier New"/>
                <a:ea typeface="等线" panose="020F0502020204030204"/>
                <a:cs typeface="+mn-lt"/>
              </a:rPr>
              <a:t>lambda:UpdateFunctionConfiguration</a:t>
            </a: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r>
              <a:rPr kumimoji="0" lang="en-US" sz="720" b="0" i="0" u="none" strike="noStrike" kern="1200" cap="none" spc="0" normalizeH="0" baseline="0" noProof="0" dirty="0" err="1">
                <a:ln>
                  <a:noFill/>
                </a:ln>
                <a:solidFill>
                  <a:prstClr val="white"/>
                </a:solidFill>
                <a:effectLst/>
                <a:uLnTx/>
                <a:uFillTx/>
                <a:latin typeface="Courier New"/>
                <a:ea typeface="等线" panose="020F0502020204030204"/>
                <a:cs typeface="+mn-lt"/>
              </a:rPr>
              <a:t>lambda:InvokeFunction</a:t>
            </a: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r>
              <a:rPr kumimoji="0" lang="en-US" sz="720" b="0" i="0" u="none" strike="noStrike" kern="1200" cap="none" spc="0" normalizeH="0" baseline="0" noProof="0" dirty="0" err="1">
                <a:ln>
                  <a:noFill/>
                </a:ln>
                <a:solidFill>
                  <a:prstClr val="white"/>
                </a:solidFill>
                <a:effectLst/>
                <a:uLnTx/>
                <a:uFillTx/>
                <a:latin typeface="Courier New"/>
                <a:ea typeface="等线" panose="020F0502020204030204"/>
                <a:cs typeface="+mn-lt"/>
              </a:rPr>
              <a:t>lambda:GetFunction</a:t>
            </a: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r>
              <a:rPr kumimoji="0" lang="en-US" sz="720" b="0" i="0" u="none" strike="noStrike" kern="1200" cap="none" spc="0" normalizeH="0" baseline="0" noProof="0" dirty="0" err="1">
                <a:ln>
                  <a:noFill/>
                </a:ln>
                <a:solidFill>
                  <a:prstClr val="white"/>
                </a:solidFill>
                <a:effectLst/>
                <a:uLnTx/>
                <a:uFillTx/>
                <a:latin typeface="Courier New"/>
                <a:ea typeface="等线" panose="020F0502020204030204"/>
                <a:cs typeface="+mn-lt"/>
              </a:rPr>
              <a:t>lambda:ListFunctions</a:t>
            </a: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"Resource":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"Effect": "Allow",</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"Action":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"s3:GetObject",</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"s3:PutObject",</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"s3:ListBucket"</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"Resource":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"arn:aws:s3:::confidential-bucket-eric20250713",</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"arn:aws:s3:::confidential-bucket-eric20250713/*"</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"Effect": "Allow",</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"Action":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r>
              <a:rPr kumimoji="0" lang="en-US" sz="720" b="0" i="0" u="none" strike="noStrike" kern="1200" cap="none" spc="0" normalizeH="0" baseline="0" noProof="0" dirty="0" err="1">
                <a:ln>
                  <a:noFill/>
                </a:ln>
                <a:solidFill>
                  <a:prstClr val="white"/>
                </a:solidFill>
                <a:effectLst/>
                <a:uLnTx/>
                <a:uFillTx/>
                <a:latin typeface="Courier New"/>
                <a:ea typeface="等线" panose="020F0502020204030204"/>
                <a:cs typeface="+mn-lt"/>
              </a:rPr>
              <a:t>logs:CreateLogGroup</a:t>
            </a: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r>
              <a:rPr kumimoji="0" lang="en-US" sz="720" b="0" i="0" u="none" strike="noStrike" kern="1200" cap="none" spc="0" normalizeH="0" baseline="0" noProof="0" dirty="0" err="1">
                <a:ln>
                  <a:noFill/>
                </a:ln>
                <a:solidFill>
                  <a:prstClr val="white"/>
                </a:solidFill>
                <a:effectLst/>
                <a:uLnTx/>
                <a:uFillTx/>
                <a:latin typeface="Courier New"/>
                <a:ea typeface="等线" panose="020F0502020204030204"/>
                <a:cs typeface="+mn-lt"/>
              </a:rPr>
              <a:t>logs:CreateLogStream</a:t>
            </a: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r>
              <a:rPr kumimoji="0" lang="en-US" sz="720" b="0" i="0" u="none" strike="noStrike" kern="1200" cap="none" spc="0" normalizeH="0" baseline="0" noProof="0" dirty="0" err="1">
                <a:ln>
                  <a:noFill/>
                </a:ln>
                <a:solidFill>
                  <a:prstClr val="white"/>
                </a:solidFill>
                <a:effectLst/>
                <a:uLnTx/>
                <a:uFillTx/>
                <a:latin typeface="Courier New"/>
                <a:ea typeface="等线" panose="020F0502020204030204"/>
                <a:cs typeface="+mn-lt"/>
              </a:rPr>
              <a:t>logs:PutLogEvents</a:t>
            </a: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"Resource":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  ]</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 b="0" i="0" u="none" strike="noStrike" kern="1200" cap="none" spc="0" normalizeH="0" baseline="0" noProof="0" dirty="0">
                <a:ln>
                  <a:noFill/>
                </a:ln>
                <a:solidFill>
                  <a:prstClr val="white"/>
                </a:solidFill>
                <a:effectLst/>
                <a:uLnTx/>
                <a:uFillTx/>
                <a:latin typeface="Courier New"/>
                <a:ea typeface="等线" panose="020F0502020204030204"/>
                <a:cs typeface="+mn-lt"/>
              </a:rPr>
              <a:t>}</a:t>
            </a:r>
            <a:endParaRPr kumimoji="0" lang="en-US" sz="720" b="0" i="0" u="none" strike="noStrike" kern="1200" cap="none" spc="0" normalizeH="0" baseline="0" noProof="0" dirty="0">
              <a:ln>
                <a:noFill/>
              </a:ln>
              <a:solidFill>
                <a:prstClr val="white"/>
              </a:solidFill>
              <a:effectLst/>
              <a:uLnTx/>
              <a:uFillTx/>
              <a:latin typeface="Courier New"/>
              <a:ea typeface="等线"/>
              <a:cs typeface="Courier New"/>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20" b="0" i="0" u="none" strike="noStrike" kern="1200" cap="none" spc="0" normalizeH="0" baseline="0" noProof="0" dirty="0">
              <a:ln>
                <a:noFill/>
              </a:ln>
              <a:solidFill>
                <a:prstClr val="white"/>
              </a:solidFill>
              <a:effectLst/>
              <a:uLnTx/>
              <a:uFillTx/>
              <a:latin typeface="Courier New"/>
              <a:ea typeface="等线"/>
              <a:cs typeface="Courier New" panose="02070309020205020404" pitchFamily="49" charset="0"/>
            </a:endParaRPr>
          </a:p>
        </p:txBody>
      </p:sp>
      <p:pic>
        <p:nvPicPr>
          <p:cNvPr id="2" name="Picture 1">
            <a:extLst>
              <a:ext uri="{FF2B5EF4-FFF2-40B4-BE49-F238E27FC236}">
                <a16:creationId xmlns:a16="http://schemas.microsoft.com/office/drawing/2014/main" id="{2B1FF77B-F7C7-ABC1-4409-82ABFAB79A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594" y="1920218"/>
            <a:ext cx="6638088" cy="2794713"/>
          </a:xfrm>
          <a:prstGeom prst="rect">
            <a:avLst/>
          </a:prstGeom>
        </p:spPr>
      </p:pic>
    </p:spTree>
    <p:extLst>
      <p:ext uri="{BB962C8B-B14F-4D97-AF65-F5344CB8AC3E}">
        <p14:creationId xmlns:p14="http://schemas.microsoft.com/office/powerpoint/2010/main" val="325709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DF6F58FA-B1F7-6B1C-1A50-8037BD5D9371}"/>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41567D1-25C8-B665-1215-54EEEFDAD3D5}"/>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B7CBA7A7-7179-D7B0-8564-EBCFA62DC684}"/>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300451D8-7DFD-1C4A-F69A-301444DB3EA7}"/>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a:ea typeface="等线"/>
                <a:cs typeface="Arial"/>
              </a:rPr>
              <a:t>Ⅵ. User/Role Setup (1/3)</a:t>
            </a:r>
          </a:p>
        </p:txBody>
      </p:sp>
      <p:sp>
        <p:nvSpPr>
          <p:cNvPr id="8" name="Rectangle: Rounded Corners 7">
            <a:extLst>
              <a:ext uri="{FF2B5EF4-FFF2-40B4-BE49-F238E27FC236}">
                <a16:creationId xmlns:a16="http://schemas.microsoft.com/office/drawing/2014/main" id="{B1216B0F-E891-C248-CCC9-5C65BF58A01D}"/>
              </a:ext>
            </a:extLst>
          </p:cNvPr>
          <p:cNvSpPr/>
          <p:nvPr/>
        </p:nvSpPr>
        <p:spPr>
          <a:xfrm>
            <a:off x="618067" y="1220481"/>
            <a:ext cx="10527987"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Arrow: Pentagon 8">
            <a:extLst>
              <a:ext uri="{FF2B5EF4-FFF2-40B4-BE49-F238E27FC236}">
                <a16:creationId xmlns:a16="http://schemas.microsoft.com/office/drawing/2014/main" id="{7C6F65BA-F0A4-7DBF-9412-513F3D6295E9}"/>
              </a:ext>
            </a:extLst>
          </p:cNvPr>
          <p:cNvSpPr/>
          <p:nvPr/>
        </p:nvSpPr>
        <p:spPr>
          <a:xfrm>
            <a:off x="618067"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altLang="zh-CN" sz="1200" b="1" i="0" u="none" strike="noStrike" kern="1200" cap="none" spc="0" normalizeH="0" baseline="0" noProof="0" dirty="0" err="1">
                <a:ln>
                  <a:noFill/>
                </a:ln>
                <a:solidFill>
                  <a:srgbClr val="0B2340"/>
                </a:solidFill>
                <a:effectLst/>
                <a:uLnTx/>
                <a:uFillTx/>
                <a:latin typeface="Arial"/>
                <a:ea typeface="等线"/>
                <a:cs typeface="Arial"/>
              </a:rPr>
              <a:t>CodeUser</a:t>
            </a:r>
            <a:endParaRPr kumimoji="0" lang="zh-TW" altLang="en-US" sz="1800" b="0" i="0" u="none" strike="noStrike" kern="1200" cap="none" spc="0" normalizeH="0" baseline="0" noProof="0" dirty="0" err="1">
              <a:ln>
                <a:noFill/>
              </a:ln>
              <a:solidFill>
                <a:prstClr val="white"/>
              </a:solidFill>
              <a:effectLst/>
              <a:uLnTx/>
              <a:uFillTx/>
              <a:latin typeface="等线" panose="020F0502020204030204"/>
              <a:ea typeface="新細明體" panose="02020500000000000000" pitchFamily="18" charset="-120"/>
              <a:cs typeface="+mn-cs"/>
            </a:endParaRPr>
          </a:p>
        </p:txBody>
      </p:sp>
      <p:pic>
        <p:nvPicPr>
          <p:cNvPr id="3" name="Picture 2">
            <a:extLst>
              <a:ext uri="{FF2B5EF4-FFF2-40B4-BE49-F238E27FC236}">
                <a16:creationId xmlns:a16="http://schemas.microsoft.com/office/drawing/2014/main" id="{397ABB49-6ABE-CCCF-5B94-BA580825F1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6755" y="1711843"/>
            <a:ext cx="9187270" cy="3470452"/>
          </a:xfrm>
          <a:prstGeom prst="rect">
            <a:avLst/>
          </a:prstGeom>
        </p:spPr>
      </p:pic>
    </p:spTree>
    <p:extLst>
      <p:ext uri="{BB962C8B-B14F-4D97-AF65-F5344CB8AC3E}">
        <p14:creationId xmlns:p14="http://schemas.microsoft.com/office/powerpoint/2010/main" val="2686229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1AD2DEE5-CA12-B18F-D68B-F16114D3C03E}"/>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008F2B6-B7E4-020F-F662-081893E928F0}"/>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49E30282-33CA-4B19-00AC-B841D790B7A7}"/>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C6B963E7-2C02-FBDE-B7C7-28CC7AA629FE}"/>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a:ea typeface="等线"/>
                <a:cs typeface="Arial"/>
              </a:rPr>
              <a:t>Ⅵ. User/Role Setup (1/3)</a:t>
            </a:r>
          </a:p>
        </p:txBody>
      </p:sp>
      <p:sp>
        <p:nvSpPr>
          <p:cNvPr id="8" name="Rectangle: Rounded Corners 7">
            <a:extLst>
              <a:ext uri="{FF2B5EF4-FFF2-40B4-BE49-F238E27FC236}">
                <a16:creationId xmlns:a16="http://schemas.microsoft.com/office/drawing/2014/main" id="{F15E0643-325B-BFEA-D04A-8CACB85B4921}"/>
              </a:ext>
            </a:extLst>
          </p:cNvPr>
          <p:cNvSpPr/>
          <p:nvPr/>
        </p:nvSpPr>
        <p:spPr>
          <a:xfrm>
            <a:off x="618067" y="1220481"/>
            <a:ext cx="5273459"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rPr>
              <a:t>Securely</a:t>
            </a: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rPr>
              <a:t> </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rPr>
              <a:t>access a</a:t>
            </a: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rPr>
              <a:t> </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rPr>
              <a:t>confidential</a:t>
            </a: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rPr>
              <a:t> </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rPr>
              <a:t>text file stored in a restricted S3 bucket.</a:t>
            </a:r>
            <a:endParaRPr kumimoji="0" lang="zh-TW" altLang="en-US" sz="1800" b="0" i="0" u="none" strike="noStrike" kern="1200" cap="none" spc="0" normalizeH="0" baseline="0" noProof="0" dirty="0">
              <a:ln>
                <a:noFill/>
              </a:ln>
              <a:solidFill>
                <a:prstClr val="white"/>
              </a:solidFill>
              <a:effectLst/>
              <a:uLnTx/>
              <a:uFillTx/>
              <a:latin typeface="Arial" panose="020B0604020202020204" pitchFamily="34" charset="0"/>
              <a:ea typeface="新細明體" panose="02020500000000000000" pitchFamily="18" charset="-12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rPr>
              <a:t>boto3 library connect to AWS</a:t>
            </a:r>
            <a:r>
              <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rPr>
              <a:t> </a:t>
            </a: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rPr>
              <a:t>S3</a:t>
            </a: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rPr>
              <a:t>Reads a specific file from the bucket path confidential-bucket-eric20250713/specific-folder/test.txt</a:t>
            </a: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kumimoji="0" lang="en-US" altLang="zh-CN"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rPr>
              <a:t>Returns the file content as the output</a:t>
            </a: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等线"/>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Arrow: Pentagon 8">
            <a:extLst>
              <a:ext uri="{FF2B5EF4-FFF2-40B4-BE49-F238E27FC236}">
                <a16:creationId xmlns:a16="http://schemas.microsoft.com/office/drawing/2014/main" id="{64C2D60C-E0B9-D9B1-5E8D-4FC633B555A1}"/>
              </a:ext>
            </a:extLst>
          </p:cNvPr>
          <p:cNvSpPr/>
          <p:nvPr/>
        </p:nvSpPr>
        <p:spPr>
          <a:xfrm>
            <a:off x="618067"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altLang="zh-CN" sz="1200" b="1" i="0" u="none" strike="noStrike" kern="1200" cap="none" spc="0" normalizeH="0" baseline="0" noProof="0" dirty="0" err="1">
                <a:ln>
                  <a:noFill/>
                </a:ln>
                <a:solidFill>
                  <a:srgbClr val="0B2340"/>
                </a:solidFill>
                <a:effectLst/>
                <a:uLnTx/>
                <a:uFillTx/>
                <a:latin typeface="Arial"/>
                <a:ea typeface="等线"/>
                <a:cs typeface="Arial"/>
              </a:rPr>
              <a:t>CodeUser</a:t>
            </a:r>
            <a:r>
              <a:rPr kumimoji="0" lang="it-IT" altLang="zh-CN" sz="1200" b="1" i="0" u="none" strike="noStrike" kern="1200" cap="none" spc="0" normalizeH="0" baseline="0" noProof="0" dirty="0">
                <a:ln>
                  <a:noFill/>
                </a:ln>
                <a:solidFill>
                  <a:srgbClr val="0B2340"/>
                </a:solidFill>
                <a:effectLst/>
                <a:uLnTx/>
                <a:uFillTx/>
                <a:latin typeface="Arial"/>
                <a:ea typeface="等线"/>
                <a:cs typeface="Arial"/>
              </a:rPr>
              <a:t> </a:t>
            </a:r>
            <a:r>
              <a:rPr kumimoji="0" lang="it-IT" altLang="zh-CN" sz="1200" b="1" i="0" u="none" strike="noStrike" kern="1200" cap="none" spc="0" normalizeH="0" baseline="0" noProof="0" dirty="0" err="1">
                <a:ln>
                  <a:noFill/>
                </a:ln>
                <a:solidFill>
                  <a:srgbClr val="0B2340"/>
                </a:solidFill>
                <a:effectLst/>
                <a:uLnTx/>
                <a:uFillTx/>
                <a:latin typeface="Arial"/>
                <a:ea typeface="等线"/>
                <a:cs typeface="Arial"/>
              </a:rPr>
              <a:t>run</a:t>
            </a:r>
            <a:r>
              <a:rPr kumimoji="0" lang="it-IT" altLang="zh-CN" sz="1200" b="1" i="0" u="none" strike="noStrike" kern="1200" cap="none" spc="0" normalizeH="0" baseline="0" noProof="0" dirty="0">
                <a:ln>
                  <a:noFill/>
                </a:ln>
                <a:solidFill>
                  <a:srgbClr val="0B2340"/>
                </a:solidFill>
                <a:effectLst/>
                <a:uLnTx/>
                <a:uFillTx/>
                <a:latin typeface="Arial"/>
                <a:ea typeface="等线"/>
                <a:cs typeface="Arial"/>
              </a:rPr>
              <a:t> Lambda</a:t>
            </a:r>
            <a:endParaRPr kumimoji="0" lang="zh-TW" altLang="en-US" sz="1800" b="0" i="0" u="none" strike="noStrike" kern="1200" cap="none" spc="0" normalizeH="0" baseline="0" noProof="0" dirty="0" err="1">
              <a:ln>
                <a:noFill/>
              </a:ln>
              <a:solidFill>
                <a:prstClr val="white"/>
              </a:solidFill>
              <a:effectLst/>
              <a:uLnTx/>
              <a:uFillTx/>
              <a:latin typeface="等线" panose="020F0502020204030204"/>
              <a:ea typeface="新細明體" panose="02020500000000000000" pitchFamily="18" charset="-120"/>
              <a:cs typeface="+mn-cs"/>
            </a:endParaRPr>
          </a:p>
        </p:txBody>
      </p:sp>
      <p:pic>
        <p:nvPicPr>
          <p:cNvPr id="5" name="圖片 4" descr="一張含有 文字, 螢幕擷取畫面, 字型, 文件 的圖片&#10;&#10;AI 產生的內容可能不正確。">
            <a:extLst>
              <a:ext uri="{FF2B5EF4-FFF2-40B4-BE49-F238E27FC236}">
                <a16:creationId xmlns:a16="http://schemas.microsoft.com/office/drawing/2014/main" id="{A7047FF4-06AC-8491-C345-A40DA52D887D}"/>
              </a:ext>
            </a:extLst>
          </p:cNvPr>
          <p:cNvPicPr>
            <a:picLocks noChangeAspect="1"/>
          </p:cNvPicPr>
          <p:nvPr/>
        </p:nvPicPr>
        <p:blipFill>
          <a:blip r:embed="rId3"/>
          <a:stretch>
            <a:fillRect/>
          </a:stretch>
        </p:blipFill>
        <p:spPr>
          <a:xfrm>
            <a:off x="6344814" y="1397780"/>
            <a:ext cx="4640027" cy="3982970"/>
          </a:xfrm>
          <a:prstGeom prst="rect">
            <a:avLst/>
          </a:prstGeom>
        </p:spPr>
      </p:pic>
    </p:spTree>
    <p:extLst>
      <p:ext uri="{BB962C8B-B14F-4D97-AF65-F5344CB8AC3E}">
        <p14:creationId xmlns:p14="http://schemas.microsoft.com/office/powerpoint/2010/main" val="1657756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74FE4D1-4E06-9E41-E87A-C5F6DC445768}"/>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19F49BE5-9972-8519-9DA8-D873BBDA8D0F}"/>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B22BB608-6008-6295-1E50-B4D6F4B6E84A}"/>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CONTENTS</a:t>
            </a:r>
            <a:endParaRPr kumimoji="0" lang="zh-CN" altLang="en-US"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graphicFrame>
        <p:nvGraphicFramePr>
          <p:cNvPr id="6" name="Table 5">
            <a:extLst>
              <a:ext uri="{FF2B5EF4-FFF2-40B4-BE49-F238E27FC236}">
                <a16:creationId xmlns:a16="http://schemas.microsoft.com/office/drawing/2014/main" id="{55FE1B87-0D20-2EA6-BB76-EE5E9856F4CD}"/>
              </a:ext>
            </a:extLst>
          </p:cNvPr>
          <p:cNvGraphicFramePr>
            <a:graphicFrameLocks noGrp="1"/>
          </p:cNvGraphicFramePr>
          <p:nvPr>
            <p:extLst>
              <p:ext uri="{D42A27DB-BD31-4B8C-83A1-F6EECF244321}">
                <p14:modId xmlns:p14="http://schemas.microsoft.com/office/powerpoint/2010/main" val="1858096369"/>
              </p:ext>
            </p:extLst>
          </p:nvPr>
        </p:nvGraphicFramePr>
        <p:xfrm>
          <a:off x="1838008" y="1735665"/>
          <a:ext cx="3741525" cy="3589864"/>
        </p:xfrm>
        <a:graphic>
          <a:graphicData uri="http://schemas.openxmlformats.org/drawingml/2006/table">
            <a:tbl>
              <a:tblPr firstRow="1" bandRow="1">
                <a:tableStyleId>{5C22544A-7EE6-4342-B048-85BDC9FD1C3A}</a:tableStyleId>
              </a:tblPr>
              <a:tblGrid>
                <a:gridCol w="3741525">
                  <a:extLst>
                    <a:ext uri="{9D8B030D-6E8A-4147-A177-3AD203B41FA5}">
                      <a16:colId xmlns:a16="http://schemas.microsoft.com/office/drawing/2014/main" val="772750832"/>
                    </a:ext>
                  </a:extLst>
                </a:gridCol>
              </a:tblGrid>
              <a:tr h="897466">
                <a:tc>
                  <a:txBody>
                    <a:bodyPr/>
                    <a:lstStyle/>
                    <a:p>
                      <a:r>
                        <a:rPr lang="en-CA" altLang="zh-CN" sz="2000" b="0" i="0">
                          <a:solidFill>
                            <a:schemeClr val="bg1"/>
                          </a:solidFill>
                          <a:latin typeface="Arial" panose="020B0604020202020204" pitchFamily="34" charset="0"/>
                          <a:cs typeface="Arial" panose="020B0604020202020204" pitchFamily="34" charset="0"/>
                        </a:rPr>
                        <a:t>Project Overview</a:t>
                      </a:r>
                      <a:endParaRPr lang="zh-CN" altLang="en-US" sz="2000" b="0" i="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6350" cap="flat" cmpd="sng" algn="ctr">
                      <a:solidFill>
                        <a:srgbClr val="F2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6224066"/>
                  </a:ext>
                </a:extLst>
              </a:tr>
              <a:tr h="897466">
                <a:tc>
                  <a:txBody>
                    <a:bodyPr/>
                    <a:lstStyle/>
                    <a:p>
                      <a:r>
                        <a:rPr lang="en-CA" altLang="zh-CN" sz="2000" b="0" i="0" dirty="0">
                          <a:solidFill>
                            <a:schemeClr val="bg1"/>
                          </a:solidFill>
                          <a:latin typeface="Arial" panose="020B0604020202020204" pitchFamily="34" charset="0"/>
                          <a:cs typeface="Arial" panose="020B0604020202020204" pitchFamily="34" charset="0"/>
                        </a:rPr>
                        <a:t>Micro-Segmentation (VPC &amp; Subnets)</a:t>
                      </a:r>
                      <a:endParaRPr lang="zh-CN" altLang="en-US" sz="2000" b="0" i="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6350" cap="flat" cmpd="sng" algn="ctr">
                      <a:solidFill>
                        <a:srgbClr val="F2FFFF"/>
                      </a:solidFill>
                      <a:prstDash val="solid"/>
                      <a:round/>
                      <a:headEnd type="none" w="med" len="med"/>
                      <a:tailEnd type="none" w="med" len="med"/>
                    </a:lnT>
                    <a:lnB w="6350" cap="flat" cmpd="sng" algn="ctr">
                      <a:solidFill>
                        <a:srgbClr val="F2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4191747"/>
                  </a:ext>
                </a:extLst>
              </a:tr>
              <a:tr h="897466">
                <a:tc>
                  <a:txBody>
                    <a:bodyPr/>
                    <a:lstStyle/>
                    <a:p>
                      <a:r>
                        <a:rPr lang="en-CA" altLang="zh-CN" sz="2000" b="0" i="0">
                          <a:solidFill>
                            <a:schemeClr val="bg1"/>
                          </a:solidFill>
                          <a:latin typeface="Arial" panose="020B0604020202020204" pitchFamily="34" charset="0"/>
                          <a:cs typeface="Arial" panose="020B0604020202020204" pitchFamily="34" charset="0"/>
                        </a:rPr>
                        <a:t>Monitoring (CloudTrail &amp; GuardDuty)</a:t>
                      </a:r>
                      <a:endParaRPr lang="zh-CN" altLang="en-US" sz="2000" b="0" i="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6350" cap="flat" cmpd="sng" algn="ctr">
                      <a:solidFill>
                        <a:srgbClr val="F2FFFF"/>
                      </a:solidFill>
                      <a:prstDash val="solid"/>
                      <a:round/>
                      <a:headEnd type="none" w="med" len="med"/>
                      <a:tailEnd type="none" w="med" len="med"/>
                    </a:lnT>
                    <a:lnB w="6350" cap="flat" cmpd="sng" algn="ctr">
                      <a:solidFill>
                        <a:srgbClr val="F2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8001977"/>
                  </a:ext>
                </a:extLst>
              </a:tr>
              <a:tr h="897466">
                <a:tc>
                  <a:txBody>
                    <a:bodyPr/>
                    <a:lstStyle/>
                    <a:p>
                      <a:r>
                        <a:rPr lang="en-CA" altLang="zh-CN" sz="2000" b="0" i="0" dirty="0">
                          <a:solidFill>
                            <a:schemeClr val="bg1"/>
                          </a:solidFill>
                          <a:latin typeface="Arial" panose="020B0604020202020204" pitchFamily="34" charset="0"/>
                          <a:cs typeface="Arial" panose="020B0604020202020204" pitchFamily="34" charset="0"/>
                        </a:rPr>
                        <a:t>Threat Modeling (DREAD)</a:t>
                      </a:r>
                      <a:endParaRPr lang="zh-CN" altLang="en-US" sz="2000" b="0" i="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6350" cap="flat" cmpd="sng" algn="ctr">
                      <a:solidFill>
                        <a:srgbClr val="F2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7021415"/>
                  </a:ext>
                </a:extLst>
              </a:tr>
            </a:tbl>
          </a:graphicData>
        </a:graphic>
      </p:graphicFrame>
      <p:sp>
        <p:nvSpPr>
          <p:cNvPr id="9" name="Arrow: Pentagon 8">
            <a:extLst>
              <a:ext uri="{FF2B5EF4-FFF2-40B4-BE49-F238E27FC236}">
                <a16:creationId xmlns:a16="http://schemas.microsoft.com/office/drawing/2014/main" id="{DBA73717-D132-3E3D-16D6-14FC9EBE60F0}"/>
              </a:ext>
            </a:extLst>
          </p:cNvPr>
          <p:cNvSpPr/>
          <p:nvPr/>
        </p:nvSpPr>
        <p:spPr>
          <a:xfrm>
            <a:off x="1131041" y="1919406"/>
            <a:ext cx="376937" cy="480393"/>
          </a:xfrm>
          <a:prstGeom prst="homePlate">
            <a:avLst>
              <a:gd name="adj" fmla="val 0"/>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solidFill>
                  <a:srgbClr val="F2FFFF"/>
                </a:solidFill>
                <a:latin typeface="Arial" panose="020B0604020202020204" pitchFamily="34" charset="0"/>
                <a:cs typeface="Arial" panose="020B0604020202020204" pitchFamily="34" charset="0"/>
              </a:rPr>
              <a:t>1</a:t>
            </a:r>
            <a:endParaRPr lang="zh-CN" altLang="en-US" sz="3200" b="1" dirty="0">
              <a:solidFill>
                <a:srgbClr val="F2FFFF"/>
              </a:solidFill>
              <a:latin typeface="Arial" panose="020B0604020202020204" pitchFamily="34" charset="0"/>
              <a:cs typeface="Arial" panose="020B0604020202020204" pitchFamily="34" charset="0"/>
            </a:endParaRPr>
          </a:p>
        </p:txBody>
      </p:sp>
      <p:sp>
        <p:nvSpPr>
          <p:cNvPr id="13" name="Arrow: Pentagon 12">
            <a:extLst>
              <a:ext uri="{FF2B5EF4-FFF2-40B4-BE49-F238E27FC236}">
                <a16:creationId xmlns:a16="http://schemas.microsoft.com/office/drawing/2014/main" id="{774A0020-9893-A683-717F-798E97D80BDF}"/>
              </a:ext>
            </a:extLst>
          </p:cNvPr>
          <p:cNvSpPr/>
          <p:nvPr/>
        </p:nvSpPr>
        <p:spPr>
          <a:xfrm>
            <a:off x="1131041" y="2823238"/>
            <a:ext cx="376937" cy="480393"/>
          </a:xfrm>
          <a:prstGeom prst="homePlate">
            <a:avLst>
              <a:gd name="adj" fmla="val 0"/>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solidFill>
                  <a:srgbClr val="F2FFFF"/>
                </a:solidFill>
                <a:latin typeface="Arial" panose="020B0604020202020204" pitchFamily="34" charset="0"/>
                <a:cs typeface="Arial" panose="020B0604020202020204" pitchFamily="34" charset="0"/>
              </a:rPr>
              <a:t>3</a:t>
            </a:r>
            <a:endParaRPr lang="zh-CN" altLang="en-US" sz="3200" b="1" dirty="0">
              <a:solidFill>
                <a:srgbClr val="F2FFFF"/>
              </a:solidFill>
              <a:latin typeface="Arial" panose="020B0604020202020204" pitchFamily="34" charset="0"/>
              <a:cs typeface="Arial" panose="020B0604020202020204" pitchFamily="34" charset="0"/>
            </a:endParaRPr>
          </a:p>
        </p:txBody>
      </p:sp>
      <p:sp>
        <p:nvSpPr>
          <p:cNvPr id="27" name="Arrow: Pentagon 26">
            <a:extLst>
              <a:ext uri="{FF2B5EF4-FFF2-40B4-BE49-F238E27FC236}">
                <a16:creationId xmlns:a16="http://schemas.microsoft.com/office/drawing/2014/main" id="{EB4A79DD-8B5E-21A1-D6B8-A8297CEE088A}"/>
              </a:ext>
            </a:extLst>
          </p:cNvPr>
          <p:cNvSpPr/>
          <p:nvPr/>
        </p:nvSpPr>
        <p:spPr>
          <a:xfrm>
            <a:off x="1131041" y="3727070"/>
            <a:ext cx="376937" cy="480393"/>
          </a:xfrm>
          <a:prstGeom prst="homePlate">
            <a:avLst>
              <a:gd name="adj" fmla="val 0"/>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solidFill>
                  <a:srgbClr val="F2FFFF"/>
                </a:solidFill>
                <a:latin typeface="Arial" panose="020B0604020202020204" pitchFamily="34" charset="0"/>
                <a:cs typeface="Arial" panose="020B0604020202020204" pitchFamily="34" charset="0"/>
              </a:rPr>
              <a:t>5</a:t>
            </a:r>
            <a:endParaRPr lang="zh-CN" altLang="en-US" sz="3200" b="1" dirty="0">
              <a:solidFill>
                <a:srgbClr val="F2FFFF"/>
              </a:solidFill>
              <a:latin typeface="Arial" panose="020B0604020202020204" pitchFamily="34" charset="0"/>
              <a:cs typeface="Arial" panose="020B0604020202020204" pitchFamily="34" charset="0"/>
            </a:endParaRPr>
          </a:p>
        </p:txBody>
      </p:sp>
      <p:sp>
        <p:nvSpPr>
          <p:cNvPr id="28" name="Arrow: Pentagon 27">
            <a:extLst>
              <a:ext uri="{FF2B5EF4-FFF2-40B4-BE49-F238E27FC236}">
                <a16:creationId xmlns:a16="http://schemas.microsoft.com/office/drawing/2014/main" id="{3BEF721C-582C-D735-236F-4245A06CC18D}"/>
              </a:ext>
            </a:extLst>
          </p:cNvPr>
          <p:cNvSpPr/>
          <p:nvPr/>
        </p:nvSpPr>
        <p:spPr>
          <a:xfrm>
            <a:off x="1131041" y="4630901"/>
            <a:ext cx="376937" cy="480393"/>
          </a:xfrm>
          <a:prstGeom prst="homePlate">
            <a:avLst>
              <a:gd name="adj" fmla="val 0"/>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solidFill>
                  <a:srgbClr val="F2FFFF"/>
                </a:solidFill>
                <a:latin typeface="Arial" panose="020B0604020202020204" pitchFamily="34" charset="0"/>
                <a:cs typeface="Arial" panose="020B0604020202020204" pitchFamily="34" charset="0"/>
              </a:rPr>
              <a:t>7</a:t>
            </a:r>
            <a:endParaRPr lang="zh-CN" altLang="en-US" sz="3200" b="1" dirty="0">
              <a:solidFill>
                <a:srgbClr val="F2FFFF"/>
              </a:solidFill>
              <a:latin typeface="Arial" panose="020B0604020202020204" pitchFamily="34" charset="0"/>
              <a:cs typeface="Arial" panose="020B0604020202020204" pitchFamily="34" charset="0"/>
            </a:endParaRPr>
          </a:p>
        </p:txBody>
      </p:sp>
      <p:sp>
        <p:nvSpPr>
          <p:cNvPr id="2" name="Arrow: Pentagon 1">
            <a:extLst>
              <a:ext uri="{FF2B5EF4-FFF2-40B4-BE49-F238E27FC236}">
                <a16:creationId xmlns:a16="http://schemas.microsoft.com/office/drawing/2014/main" id="{17C72E17-7AA6-06C7-E011-C2BD2955640F}"/>
              </a:ext>
            </a:extLst>
          </p:cNvPr>
          <p:cNvSpPr/>
          <p:nvPr/>
        </p:nvSpPr>
        <p:spPr>
          <a:xfrm>
            <a:off x="6176664" y="1919406"/>
            <a:ext cx="376937" cy="480393"/>
          </a:xfrm>
          <a:prstGeom prst="homePlate">
            <a:avLst>
              <a:gd name="adj" fmla="val 0"/>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solidFill>
                  <a:srgbClr val="F2FFFF"/>
                </a:solidFill>
                <a:latin typeface="Arial" panose="020B0604020202020204" pitchFamily="34" charset="0"/>
                <a:cs typeface="Arial" panose="020B0604020202020204" pitchFamily="34" charset="0"/>
              </a:rPr>
              <a:t>2</a:t>
            </a:r>
            <a:endParaRPr lang="zh-CN" altLang="en-US" sz="3200" b="1" dirty="0">
              <a:solidFill>
                <a:srgbClr val="F2FFFF"/>
              </a:solidFill>
              <a:latin typeface="Arial" panose="020B0604020202020204" pitchFamily="34" charset="0"/>
              <a:cs typeface="Arial" panose="020B0604020202020204" pitchFamily="34" charset="0"/>
            </a:endParaRPr>
          </a:p>
        </p:txBody>
      </p:sp>
      <p:sp>
        <p:nvSpPr>
          <p:cNvPr id="3" name="Arrow: Pentagon 2">
            <a:extLst>
              <a:ext uri="{FF2B5EF4-FFF2-40B4-BE49-F238E27FC236}">
                <a16:creationId xmlns:a16="http://schemas.microsoft.com/office/drawing/2014/main" id="{F5165A31-4A63-7D0B-53BB-F6DBDAB1C413}"/>
              </a:ext>
            </a:extLst>
          </p:cNvPr>
          <p:cNvSpPr/>
          <p:nvPr/>
        </p:nvSpPr>
        <p:spPr>
          <a:xfrm>
            <a:off x="6176664" y="2823238"/>
            <a:ext cx="376937" cy="480393"/>
          </a:xfrm>
          <a:prstGeom prst="homePlate">
            <a:avLst>
              <a:gd name="adj" fmla="val 0"/>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solidFill>
                  <a:srgbClr val="F2FFFF"/>
                </a:solidFill>
                <a:latin typeface="Arial" panose="020B0604020202020204" pitchFamily="34" charset="0"/>
                <a:cs typeface="Arial" panose="020B0604020202020204" pitchFamily="34" charset="0"/>
              </a:rPr>
              <a:t>4</a:t>
            </a:r>
            <a:endParaRPr lang="zh-CN" altLang="en-US" sz="3200" b="1" dirty="0">
              <a:solidFill>
                <a:srgbClr val="F2FFFF"/>
              </a:solidFill>
              <a:latin typeface="Arial" panose="020B0604020202020204" pitchFamily="34" charset="0"/>
              <a:cs typeface="Arial" panose="020B0604020202020204" pitchFamily="34" charset="0"/>
            </a:endParaRPr>
          </a:p>
        </p:txBody>
      </p:sp>
      <p:sp>
        <p:nvSpPr>
          <p:cNvPr id="5" name="Arrow: Pentagon 4">
            <a:extLst>
              <a:ext uri="{FF2B5EF4-FFF2-40B4-BE49-F238E27FC236}">
                <a16:creationId xmlns:a16="http://schemas.microsoft.com/office/drawing/2014/main" id="{29CF6784-212F-3C73-9B66-3DD3B81CD75E}"/>
              </a:ext>
            </a:extLst>
          </p:cNvPr>
          <p:cNvSpPr/>
          <p:nvPr/>
        </p:nvSpPr>
        <p:spPr>
          <a:xfrm>
            <a:off x="6176664" y="3727070"/>
            <a:ext cx="376937" cy="480393"/>
          </a:xfrm>
          <a:prstGeom prst="homePlate">
            <a:avLst>
              <a:gd name="adj" fmla="val 0"/>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solidFill>
                  <a:srgbClr val="F2FFFF"/>
                </a:solidFill>
                <a:latin typeface="Arial" panose="020B0604020202020204" pitchFamily="34" charset="0"/>
                <a:cs typeface="Arial" panose="020B0604020202020204" pitchFamily="34" charset="0"/>
              </a:rPr>
              <a:t>6</a:t>
            </a:r>
            <a:endParaRPr lang="zh-CN" altLang="en-US" sz="3200" b="1" dirty="0">
              <a:solidFill>
                <a:srgbClr val="F2FFFF"/>
              </a:solidFill>
              <a:latin typeface="Arial" panose="020B0604020202020204" pitchFamily="34" charset="0"/>
              <a:cs typeface="Arial" panose="020B0604020202020204" pitchFamily="34" charset="0"/>
            </a:endParaRPr>
          </a:p>
        </p:txBody>
      </p:sp>
      <p:sp>
        <p:nvSpPr>
          <p:cNvPr id="7" name="Arrow: Pentagon 6">
            <a:extLst>
              <a:ext uri="{FF2B5EF4-FFF2-40B4-BE49-F238E27FC236}">
                <a16:creationId xmlns:a16="http://schemas.microsoft.com/office/drawing/2014/main" id="{CB61BC13-CA84-333F-6F00-AD515984F402}"/>
              </a:ext>
            </a:extLst>
          </p:cNvPr>
          <p:cNvSpPr/>
          <p:nvPr/>
        </p:nvSpPr>
        <p:spPr>
          <a:xfrm>
            <a:off x="6176664" y="4630901"/>
            <a:ext cx="376937" cy="480393"/>
          </a:xfrm>
          <a:prstGeom prst="homePlate">
            <a:avLst>
              <a:gd name="adj" fmla="val 0"/>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3200" b="1" dirty="0">
                <a:solidFill>
                  <a:srgbClr val="F2FFFF"/>
                </a:solidFill>
                <a:latin typeface="Arial" panose="020B0604020202020204" pitchFamily="34" charset="0"/>
                <a:cs typeface="Arial" panose="020B0604020202020204" pitchFamily="34" charset="0"/>
              </a:rPr>
              <a:t>8</a:t>
            </a:r>
            <a:endParaRPr lang="zh-CN" altLang="en-US" sz="3200" b="1" dirty="0">
              <a:solidFill>
                <a:srgbClr val="F2FFFF"/>
              </a:solidFill>
              <a:latin typeface="Arial" panose="020B0604020202020204" pitchFamily="34" charset="0"/>
              <a:cs typeface="Arial" panose="020B0604020202020204" pitchFamily="34" charset="0"/>
            </a:endParaRPr>
          </a:p>
        </p:txBody>
      </p:sp>
      <p:graphicFrame>
        <p:nvGraphicFramePr>
          <p:cNvPr id="8" name="Table 7">
            <a:extLst>
              <a:ext uri="{FF2B5EF4-FFF2-40B4-BE49-F238E27FC236}">
                <a16:creationId xmlns:a16="http://schemas.microsoft.com/office/drawing/2014/main" id="{6C4C21DD-0296-0BD8-ED6B-9A8650B06635}"/>
              </a:ext>
            </a:extLst>
          </p:cNvPr>
          <p:cNvGraphicFramePr>
            <a:graphicFrameLocks noGrp="1"/>
          </p:cNvGraphicFramePr>
          <p:nvPr>
            <p:extLst>
              <p:ext uri="{D42A27DB-BD31-4B8C-83A1-F6EECF244321}">
                <p14:modId xmlns:p14="http://schemas.microsoft.com/office/powerpoint/2010/main" val="992833089"/>
              </p:ext>
            </p:extLst>
          </p:nvPr>
        </p:nvGraphicFramePr>
        <p:xfrm>
          <a:off x="6951134" y="1735665"/>
          <a:ext cx="4284133" cy="3589864"/>
        </p:xfrm>
        <a:graphic>
          <a:graphicData uri="http://schemas.openxmlformats.org/drawingml/2006/table">
            <a:tbl>
              <a:tblPr firstRow="1" bandRow="1">
                <a:tableStyleId>{5C22544A-7EE6-4342-B048-85BDC9FD1C3A}</a:tableStyleId>
              </a:tblPr>
              <a:tblGrid>
                <a:gridCol w="4284133">
                  <a:extLst>
                    <a:ext uri="{9D8B030D-6E8A-4147-A177-3AD203B41FA5}">
                      <a16:colId xmlns:a16="http://schemas.microsoft.com/office/drawing/2014/main" val="772750832"/>
                    </a:ext>
                  </a:extLst>
                </a:gridCol>
              </a:tblGrid>
              <a:tr h="897466">
                <a:tc>
                  <a:txBody>
                    <a:bodyPr/>
                    <a:lstStyle/>
                    <a:p>
                      <a:r>
                        <a:rPr lang="en-CA" altLang="zh-CN" sz="2000" b="0" i="0" dirty="0">
                          <a:solidFill>
                            <a:schemeClr val="bg1"/>
                          </a:solidFill>
                          <a:latin typeface="Arial" panose="020B0604020202020204" pitchFamily="34" charset="0"/>
                          <a:cs typeface="Arial" panose="020B0604020202020204" pitchFamily="34" charset="0"/>
                        </a:rPr>
                        <a:t>IAM &amp; Role-based Access Control</a:t>
                      </a:r>
                      <a:endParaRPr lang="zh-CN" altLang="en-US" sz="2000" b="0" i="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6350" cap="flat" cmpd="sng" algn="ctr">
                      <a:solidFill>
                        <a:srgbClr val="F2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6224066"/>
                  </a:ext>
                </a:extLst>
              </a:tr>
              <a:tr h="897466">
                <a:tc>
                  <a:txBody>
                    <a:bodyPr/>
                    <a:lstStyle/>
                    <a:p>
                      <a:r>
                        <a:rPr lang="en-CA" altLang="zh-CN" sz="2000" b="0" i="0" dirty="0">
                          <a:solidFill>
                            <a:schemeClr val="bg1"/>
                          </a:solidFill>
                          <a:latin typeface="Arial" panose="020B0604020202020204" pitchFamily="34" charset="0"/>
                          <a:cs typeface="Arial" panose="020B0604020202020204" pitchFamily="34" charset="0"/>
                        </a:rPr>
                        <a:t>Least Privilege &amp; Continuous Authentication</a:t>
                      </a:r>
                      <a:endParaRPr lang="zh-CN" altLang="en-US" sz="2000" b="0" i="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6350" cap="flat" cmpd="sng" algn="ctr">
                      <a:solidFill>
                        <a:srgbClr val="F2FFFF"/>
                      </a:solidFill>
                      <a:prstDash val="solid"/>
                      <a:round/>
                      <a:headEnd type="none" w="med" len="med"/>
                      <a:tailEnd type="none" w="med" len="med"/>
                    </a:lnT>
                    <a:lnB w="6350" cap="flat" cmpd="sng" algn="ctr">
                      <a:solidFill>
                        <a:srgbClr val="F2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4191747"/>
                  </a:ext>
                </a:extLst>
              </a:tr>
              <a:tr h="897466">
                <a:tc>
                  <a:txBody>
                    <a:bodyPr/>
                    <a:lstStyle/>
                    <a:p>
                      <a:r>
                        <a:rPr lang="en-CA" altLang="zh-CN" sz="2000" b="0" i="0" dirty="0">
                          <a:solidFill>
                            <a:schemeClr val="bg1"/>
                          </a:solidFill>
                          <a:latin typeface="Arial" panose="020B0604020202020204" pitchFamily="34" charset="0"/>
                          <a:cs typeface="Arial" panose="020B0604020202020204" pitchFamily="34" charset="0"/>
                        </a:rPr>
                        <a:t>Access Policies</a:t>
                      </a:r>
                      <a:endParaRPr lang="zh-CN" altLang="en-US" sz="2000" b="0" i="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6350" cap="flat" cmpd="sng" algn="ctr">
                      <a:solidFill>
                        <a:srgbClr val="F2FFFF"/>
                      </a:solidFill>
                      <a:prstDash val="solid"/>
                      <a:round/>
                      <a:headEnd type="none" w="med" len="med"/>
                      <a:tailEnd type="none" w="med" len="med"/>
                    </a:lnT>
                    <a:lnB w="6350" cap="flat" cmpd="sng" algn="ctr">
                      <a:solidFill>
                        <a:srgbClr val="F2FFF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8001977"/>
                  </a:ext>
                </a:extLst>
              </a:tr>
              <a:tr h="897466">
                <a:tc>
                  <a:txBody>
                    <a:bodyPr/>
                    <a:lstStyle/>
                    <a:p>
                      <a:r>
                        <a:rPr lang="en-CA" altLang="zh-CN" sz="2000" b="0" i="0" dirty="0">
                          <a:solidFill>
                            <a:schemeClr val="bg1"/>
                          </a:solidFill>
                          <a:latin typeface="Arial" panose="020B0604020202020204" pitchFamily="34" charset="0"/>
                          <a:cs typeface="Arial" panose="020B0604020202020204" pitchFamily="34" charset="0"/>
                        </a:rPr>
                        <a:t>Conclusion</a:t>
                      </a:r>
                      <a:endParaRPr lang="zh-CN" altLang="en-US" sz="2000" b="0" i="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6350" cap="flat" cmpd="sng" algn="ctr">
                      <a:solidFill>
                        <a:srgbClr val="F2FFFF"/>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7021415"/>
                  </a:ext>
                </a:extLst>
              </a:tr>
            </a:tbl>
          </a:graphicData>
        </a:graphic>
      </p:graphicFrame>
    </p:spTree>
    <p:extLst>
      <p:ext uri="{BB962C8B-B14F-4D97-AF65-F5344CB8AC3E}">
        <p14:creationId xmlns:p14="http://schemas.microsoft.com/office/powerpoint/2010/main" val="432178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53A244B5-51B6-5A7A-F9D1-D75DC0F9ACD5}"/>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3298F2A-9FE9-C01B-FA36-35B66538FE1E}"/>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6638D5C1-548E-1817-F2D0-1F53026AF443}"/>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0C4E1CE6-4CD6-8D76-5212-4C92BD051D07}"/>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Arial"/>
                <a:ea typeface="等线"/>
                <a:cs typeface="Arial"/>
              </a:rPr>
              <a:t>Ⅵ. User/Role Setup (2/3)</a:t>
            </a:r>
            <a:endParaRPr kumimoji="0" lang="en-US"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8" name="Rectangle: Rounded Corners 7">
            <a:extLst>
              <a:ext uri="{FF2B5EF4-FFF2-40B4-BE49-F238E27FC236}">
                <a16:creationId xmlns:a16="http://schemas.microsoft.com/office/drawing/2014/main" id="{DDE2D9A0-335D-60CB-C45F-2549CDC5D53C}"/>
              </a:ext>
            </a:extLst>
          </p:cNvPr>
          <p:cNvSpPr/>
          <p:nvPr/>
        </p:nvSpPr>
        <p:spPr>
          <a:xfrm>
            <a:off x="618067" y="1220481"/>
            <a:ext cx="10527987"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Arrow: Pentagon 8">
            <a:extLst>
              <a:ext uri="{FF2B5EF4-FFF2-40B4-BE49-F238E27FC236}">
                <a16:creationId xmlns:a16="http://schemas.microsoft.com/office/drawing/2014/main" id="{00FE7630-E21E-D90C-795B-CB10DF85455F}"/>
              </a:ext>
            </a:extLst>
          </p:cNvPr>
          <p:cNvSpPr/>
          <p:nvPr/>
        </p:nvSpPr>
        <p:spPr>
          <a:xfrm>
            <a:off x="618067"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altLang="zh-CN" sz="1200" b="1" i="0" u="none" strike="noStrike" kern="1200" cap="none" spc="0" normalizeH="0" baseline="0" noProof="0" dirty="0" err="1">
                <a:ln>
                  <a:noFill/>
                </a:ln>
                <a:solidFill>
                  <a:srgbClr val="0B2340"/>
                </a:solidFill>
                <a:effectLst/>
                <a:uLnTx/>
                <a:uFillTx/>
                <a:latin typeface="Arial"/>
                <a:ea typeface="等线"/>
                <a:cs typeface="Arial"/>
              </a:rPr>
              <a:t>Documenter</a:t>
            </a:r>
            <a:endParaRPr kumimoji="0" lang="zh-TW" altLang="en-US" sz="1800" b="0" i="0" u="none" strike="noStrike" kern="1200" cap="none" spc="0" normalizeH="0" baseline="0" noProof="0" dirty="0" err="1">
              <a:ln>
                <a:noFill/>
              </a:ln>
              <a:solidFill>
                <a:prstClr val="white"/>
              </a:solidFill>
              <a:effectLst/>
              <a:uLnTx/>
              <a:uFillTx/>
              <a:latin typeface="等线" panose="020F0502020204030204"/>
              <a:ea typeface="新細明體" panose="02020500000000000000" pitchFamily="18" charset="-120"/>
              <a:cs typeface="+mn-cs"/>
            </a:endParaRPr>
          </a:p>
        </p:txBody>
      </p:sp>
      <p:pic>
        <p:nvPicPr>
          <p:cNvPr id="3" name="Picture 2">
            <a:extLst>
              <a:ext uri="{FF2B5EF4-FFF2-40B4-BE49-F238E27FC236}">
                <a16:creationId xmlns:a16="http://schemas.microsoft.com/office/drawing/2014/main" id="{97043F70-20BB-2AC2-978D-92FC889751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974" y="1792379"/>
            <a:ext cx="9193062" cy="3472640"/>
          </a:xfrm>
          <a:prstGeom prst="rect">
            <a:avLst/>
          </a:prstGeom>
        </p:spPr>
      </p:pic>
    </p:spTree>
    <p:extLst>
      <p:ext uri="{BB962C8B-B14F-4D97-AF65-F5344CB8AC3E}">
        <p14:creationId xmlns:p14="http://schemas.microsoft.com/office/powerpoint/2010/main" val="291273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DB051C3B-0BD1-D0E5-7FF0-1FA5A556917E}"/>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69FBA97-50EF-2E83-518C-B66E754EC670}"/>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6009687D-B5B2-598E-5290-92B29E899724}"/>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3D61A7EF-78B1-3351-702E-A23FC2215679}"/>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white"/>
                </a:solidFill>
                <a:effectLst/>
                <a:uLnTx/>
                <a:uFillTx/>
                <a:latin typeface="Arial"/>
                <a:ea typeface="等线"/>
                <a:cs typeface="Arial"/>
              </a:rPr>
              <a:t>Ⅵ. User/Role Setup (3/3)</a:t>
            </a:r>
          </a:p>
        </p:txBody>
      </p:sp>
      <p:sp>
        <p:nvSpPr>
          <p:cNvPr id="8" name="Rectangle: Rounded Corners 7">
            <a:extLst>
              <a:ext uri="{FF2B5EF4-FFF2-40B4-BE49-F238E27FC236}">
                <a16:creationId xmlns:a16="http://schemas.microsoft.com/office/drawing/2014/main" id="{D551FD11-1BA5-419E-775D-46F5F0A97334}"/>
              </a:ext>
            </a:extLst>
          </p:cNvPr>
          <p:cNvSpPr/>
          <p:nvPr/>
        </p:nvSpPr>
        <p:spPr>
          <a:xfrm>
            <a:off x="618067" y="1220481"/>
            <a:ext cx="10527987"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Arrow: Pentagon 8">
            <a:extLst>
              <a:ext uri="{FF2B5EF4-FFF2-40B4-BE49-F238E27FC236}">
                <a16:creationId xmlns:a16="http://schemas.microsoft.com/office/drawing/2014/main" id="{C92B840D-CBE0-6329-FE50-839F9F7123A1}"/>
              </a:ext>
            </a:extLst>
          </p:cNvPr>
          <p:cNvSpPr/>
          <p:nvPr/>
        </p:nvSpPr>
        <p:spPr>
          <a:xfrm>
            <a:off x="618067"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it-IT" altLang="zh-CN" sz="1200" b="1" i="0" u="none" strike="noStrike" kern="1200" cap="none" spc="0" normalizeH="0" baseline="0" noProof="0" dirty="0">
                <a:ln>
                  <a:noFill/>
                </a:ln>
                <a:solidFill>
                  <a:srgbClr val="0B2340"/>
                </a:solidFill>
                <a:effectLst/>
                <a:uLnTx/>
                <a:uFillTx/>
                <a:latin typeface="Arial"/>
                <a:ea typeface="等线"/>
                <a:cs typeface="Arial"/>
              </a:rPr>
              <a:t>Tester</a:t>
            </a:r>
            <a:endParaRPr kumimoji="0" lang="zh-TW" altLang="en-US" sz="1800" b="0" i="0" u="none" strike="noStrike" kern="1200" cap="none" spc="0" normalizeH="0" baseline="0" noProof="0" dirty="0">
              <a:ln>
                <a:noFill/>
              </a:ln>
              <a:solidFill>
                <a:prstClr val="white"/>
              </a:solidFill>
              <a:effectLst/>
              <a:uLnTx/>
              <a:uFillTx/>
              <a:latin typeface="Arial"/>
              <a:ea typeface="等线"/>
              <a:cs typeface="Arial"/>
            </a:endParaRPr>
          </a:p>
        </p:txBody>
      </p:sp>
      <p:pic>
        <p:nvPicPr>
          <p:cNvPr id="2" name="Picture 1">
            <a:extLst>
              <a:ext uri="{FF2B5EF4-FFF2-40B4-BE49-F238E27FC236}">
                <a16:creationId xmlns:a16="http://schemas.microsoft.com/office/drawing/2014/main" id="{6F9B5B50-696C-7629-DA7A-8A76C31942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6729" y="1711843"/>
            <a:ext cx="9136307" cy="3451201"/>
          </a:xfrm>
          <a:prstGeom prst="rect">
            <a:avLst/>
          </a:prstGeom>
        </p:spPr>
      </p:pic>
    </p:spTree>
    <p:extLst>
      <p:ext uri="{BB962C8B-B14F-4D97-AF65-F5344CB8AC3E}">
        <p14:creationId xmlns:p14="http://schemas.microsoft.com/office/powerpoint/2010/main" val="11043095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60B4E54D-89C7-BADD-C38D-19F9E3B00BA8}"/>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E75ECD24-0084-DB0F-BCD0-9A519B067561}"/>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51D42B25-C51E-FCDF-3395-CF24351FB255}"/>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98FC5462-C2BD-C073-3B30-1927596E37A2}"/>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Ⅶ. Threat Modeling (DREAD) (1/2)</a:t>
            </a:r>
          </a:p>
        </p:txBody>
      </p:sp>
      <p:sp>
        <p:nvSpPr>
          <p:cNvPr id="2" name="Rectangle 1">
            <a:extLst>
              <a:ext uri="{FF2B5EF4-FFF2-40B4-BE49-F238E27FC236}">
                <a16:creationId xmlns:a16="http://schemas.microsoft.com/office/drawing/2014/main" id="{14F8BA46-C1AF-5E8A-053E-015C9A1A830B}"/>
              </a:ext>
            </a:extLst>
          </p:cNvPr>
          <p:cNvSpPr/>
          <p:nvPr/>
        </p:nvSpPr>
        <p:spPr>
          <a:xfrm>
            <a:off x="648797" y="859249"/>
            <a:ext cx="10616849" cy="9695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US" altLang="zh-CN" sz="1400" b="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In this report, we conduct a formal threat modeling session using the DREAD model to evaluate potential security risks in our AWS-based Zero Trust Architecture. This architecture includes multiple components such as IAM, S3, EC2, VPC segmentation, and monitoring services (CloudTrail, GuardDuty). Our goal is to identify, prioritize, and mitigate key threats to ensure strong security and adherence to Zero Trust principles.</a:t>
            </a:r>
          </a:p>
        </p:txBody>
      </p:sp>
      <p:graphicFrame>
        <p:nvGraphicFramePr>
          <p:cNvPr id="3" name="Table 2">
            <a:extLst>
              <a:ext uri="{FF2B5EF4-FFF2-40B4-BE49-F238E27FC236}">
                <a16:creationId xmlns:a16="http://schemas.microsoft.com/office/drawing/2014/main" id="{EE53B53B-81C1-2B63-ACC0-FD74D0246CD5}"/>
              </a:ext>
            </a:extLst>
          </p:cNvPr>
          <p:cNvGraphicFramePr>
            <a:graphicFrameLocks noGrp="1"/>
          </p:cNvGraphicFramePr>
          <p:nvPr>
            <p:extLst>
              <p:ext uri="{D42A27DB-BD31-4B8C-83A1-F6EECF244321}">
                <p14:modId xmlns:p14="http://schemas.microsoft.com/office/powerpoint/2010/main" val="2520563217"/>
              </p:ext>
            </p:extLst>
          </p:nvPr>
        </p:nvGraphicFramePr>
        <p:xfrm>
          <a:off x="648797" y="1961909"/>
          <a:ext cx="10515600" cy="3601494"/>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2415535455"/>
                    </a:ext>
                  </a:extLst>
                </a:gridCol>
                <a:gridCol w="5257800">
                  <a:extLst>
                    <a:ext uri="{9D8B030D-6E8A-4147-A177-3AD203B41FA5}">
                      <a16:colId xmlns:a16="http://schemas.microsoft.com/office/drawing/2014/main" val="2022216495"/>
                    </a:ext>
                  </a:extLst>
                </a:gridCol>
              </a:tblGrid>
              <a:tr h="600249">
                <a:tc>
                  <a:txBody>
                    <a:bodyPr/>
                    <a:lstStyle/>
                    <a:p>
                      <a:pPr algn="ctr">
                        <a:lnSpc>
                          <a:spcPct val="116000"/>
                        </a:lnSpc>
                        <a:spcAft>
                          <a:spcPts val="800"/>
                        </a:spcAft>
                        <a:buNone/>
                      </a:pPr>
                      <a:r>
                        <a:rPr lang="en-CA" sz="1600" kern="0" dirty="0">
                          <a:solidFill>
                            <a:srgbClr val="F2FFFF"/>
                          </a:solidFill>
                          <a:effectLst/>
                          <a:latin typeface="Arial" panose="020B0604020202020204" pitchFamily="34" charset="0"/>
                          <a:cs typeface="Arial" panose="020B0604020202020204" pitchFamily="34" charset="0"/>
                        </a:rPr>
                        <a:t>DREAD Factor</a:t>
                      </a:r>
                      <a:endParaRPr lang="zh-CN" sz="1600" kern="100" dirty="0">
                        <a:solidFill>
                          <a:srgbClr val="F2FFFF"/>
                        </a:solidFill>
                        <a:effectLst/>
                        <a:latin typeface="Arial" panose="020B0604020202020204" pitchFamily="34" charset="0"/>
                        <a:ea typeface="PMingLiU" panose="02020500000000000000" pitchFamily="18" charset="-120"/>
                        <a:cs typeface="Arial" panose="020B0604020202020204" pitchFamily="34" charset="0"/>
                      </a:endParaRPr>
                    </a:p>
                  </a:txBody>
                  <a:tcPr marL="9525" marR="9525" marT="9525" marB="9525"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600" kern="0" dirty="0">
                          <a:solidFill>
                            <a:srgbClr val="F2FFFF"/>
                          </a:solidFill>
                          <a:effectLst/>
                          <a:latin typeface="Arial" panose="020B0604020202020204" pitchFamily="34" charset="0"/>
                          <a:cs typeface="Arial" panose="020B0604020202020204" pitchFamily="34" charset="0"/>
                        </a:rPr>
                        <a:t>Description</a:t>
                      </a:r>
                      <a:endParaRPr lang="zh-CN" sz="1600" kern="100" dirty="0">
                        <a:solidFill>
                          <a:srgbClr val="F2FFFF"/>
                        </a:solidFill>
                        <a:effectLst/>
                        <a:latin typeface="Arial" panose="020B0604020202020204" pitchFamily="34" charset="0"/>
                        <a:ea typeface="PMingLiU" panose="02020500000000000000" pitchFamily="18" charset="-120"/>
                        <a:cs typeface="Arial" panose="020B0604020202020204" pitchFamily="34" charset="0"/>
                      </a:endParaRPr>
                    </a:p>
                  </a:txBody>
                  <a:tcPr marL="9525" marR="9525" marT="9525" marB="9525"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1856443"/>
                  </a:ext>
                </a:extLst>
              </a:tr>
              <a:tr h="600249">
                <a:tc>
                  <a:txBody>
                    <a:bodyPr/>
                    <a:lstStyle/>
                    <a:p>
                      <a:pPr>
                        <a:lnSpc>
                          <a:spcPct val="116000"/>
                        </a:lnSpc>
                        <a:spcAft>
                          <a:spcPts val="800"/>
                        </a:spcAft>
                        <a:buNone/>
                      </a:pPr>
                      <a:r>
                        <a:rPr lang="en-CA" sz="1600" kern="0" dirty="0">
                          <a:solidFill>
                            <a:srgbClr val="F2FFFF"/>
                          </a:solidFill>
                          <a:effectLst/>
                          <a:latin typeface="Arial" panose="020B0604020202020204" pitchFamily="34" charset="0"/>
                          <a:cs typeface="Arial" panose="020B0604020202020204" pitchFamily="34" charset="0"/>
                        </a:rPr>
                        <a:t>D – Damage</a:t>
                      </a:r>
                      <a:endParaRPr lang="zh-CN" sz="1600" kern="100" dirty="0">
                        <a:solidFill>
                          <a:srgbClr val="F2FFFF"/>
                        </a:solidFill>
                        <a:effectLst/>
                        <a:latin typeface="Arial" panose="020B0604020202020204" pitchFamily="34" charset="0"/>
                        <a:ea typeface="PMingLiU" panose="02020500000000000000" pitchFamily="18" charset="-120"/>
                        <a:cs typeface="Arial" panose="020B0604020202020204" pitchFamily="34" charset="0"/>
                      </a:endParaRPr>
                    </a:p>
                  </a:txBody>
                  <a:tcPr marL="9525" marR="9525" marT="9525" marB="9525" anchor="ctr">
                    <a:lnL w="12700" cmpd="sng">
                      <a:noFill/>
                    </a:lnL>
                    <a:lnR w="12700" cmpd="sng">
                      <a:noFill/>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6000"/>
                        </a:lnSpc>
                        <a:spcAft>
                          <a:spcPts val="800"/>
                        </a:spcAft>
                        <a:buNone/>
                      </a:pPr>
                      <a:r>
                        <a:rPr lang="en-CA" sz="1600" kern="0" dirty="0">
                          <a:solidFill>
                            <a:srgbClr val="F2FFFF"/>
                          </a:solidFill>
                          <a:effectLst/>
                          <a:latin typeface="Arial" panose="020B0604020202020204" pitchFamily="34" charset="0"/>
                          <a:cs typeface="Arial" panose="020B0604020202020204" pitchFamily="34" charset="0"/>
                        </a:rPr>
                        <a:t>How severe the damage would be if the vulnerability were exploited.</a:t>
                      </a:r>
                      <a:endParaRPr lang="zh-CN" sz="1600" kern="100" dirty="0">
                        <a:solidFill>
                          <a:srgbClr val="F2FFFF"/>
                        </a:solidFill>
                        <a:effectLst/>
                        <a:latin typeface="Arial" panose="020B0604020202020204" pitchFamily="34" charset="0"/>
                        <a:ea typeface="PMingLiU" panose="02020500000000000000" pitchFamily="18" charset="-120"/>
                        <a:cs typeface="Arial" panose="020B0604020202020204" pitchFamily="34" charset="0"/>
                      </a:endParaRPr>
                    </a:p>
                  </a:txBody>
                  <a:tcPr marL="9525" marR="9525" marT="9525" marB="9525" anchor="ctr">
                    <a:lnL w="12700" cmpd="sng">
                      <a:noFill/>
                    </a:lnL>
                    <a:lnR w="12700" cmpd="sng">
                      <a:noFill/>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5333267"/>
                  </a:ext>
                </a:extLst>
              </a:tr>
              <a:tr h="600249">
                <a:tc>
                  <a:txBody>
                    <a:bodyPr/>
                    <a:lstStyle/>
                    <a:p>
                      <a:pPr>
                        <a:lnSpc>
                          <a:spcPct val="116000"/>
                        </a:lnSpc>
                        <a:spcAft>
                          <a:spcPts val="800"/>
                        </a:spcAft>
                        <a:buNone/>
                      </a:pPr>
                      <a:r>
                        <a:rPr lang="en-CA" sz="1600" kern="0" dirty="0">
                          <a:solidFill>
                            <a:srgbClr val="F2FFFF"/>
                          </a:solidFill>
                          <a:effectLst/>
                          <a:latin typeface="Arial" panose="020B0604020202020204" pitchFamily="34" charset="0"/>
                          <a:cs typeface="Arial" panose="020B0604020202020204" pitchFamily="34" charset="0"/>
                        </a:rPr>
                        <a:t>R – Reproducibility</a:t>
                      </a:r>
                      <a:endParaRPr lang="zh-CN" sz="1600" kern="100" dirty="0">
                        <a:solidFill>
                          <a:srgbClr val="F2FFFF"/>
                        </a:solidFill>
                        <a:effectLst/>
                        <a:latin typeface="Arial" panose="020B0604020202020204" pitchFamily="34" charset="0"/>
                        <a:ea typeface="PMingLiU" panose="02020500000000000000" pitchFamily="18" charset="-120"/>
                        <a:cs typeface="Arial" panose="020B0604020202020204" pitchFamily="34" charset="0"/>
                      </a:endParaRPr>
                    </a:p>
                  </a:txBody>
                  <a:tcPr marL="9525" marR="9525" marT="9525" marB="9525"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6000"/>
                        </a:lnSpc>
                        <a:spcAft>
                          <a:spcPts val="800"/>
                        </a:spcAft>
                        <a:buNone/>
                      </a:pPr>
                      <a:r>
                        <a:rPr lang="en-CA" sz="1600" kern="0" dirty="0">
                          <a:solidFill>
                            <a:srgbClr val="F2FFFF"/>
                          </a:solidFill>
                          <a:effectLst/>
                          <a:latin typeface="Arial" panose="020B0604020202020204" pitchFamily="34" charset="0"/>
                          <a:cs typeface="Arial" panose="020B0604020202020204" pitchFamily="34" charset="0"/>
                        </a:rPr>
                        <a:t>How easy it is to reproduce the attack.</a:t>
                      </a:r>
                      <a:endParaRPr lang="zh-CN" sz="1600" kern="100" dirty="0">
                        <a:solidFill>
                          <a:srgbClr val="F2FFFF"/>
                        </a:solidFill>
                        <a:effectLst/>
                        <a:latin typeface="Arial" panose="020B0604020202020204" pitchFamily="34" charset="0"/>
                        <a:ea typeface="PMingLiU" panose="02020500000000000000" pitchFamily="18" charset="-120"/>
                        <a:cs typeface="Arial" panose="020B0604020202020204" pitchFamily="34" charset="0"/>
                      </a:endParaRPr>
                    </a:p>
                  </a:txBody>
                  <a:tcPr marL="9525" marR="9525" marT="9525" marB="9525"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20173360"/>
                  </a:ext>
                </a:extLst>
              </a:tr>
              <a:tr h="600249">
                <a:tc>
                  <a:txBody>
                    <a:bodyPr/>
                    <a:lstStyle/>
                    <a:p>
                      <a:pPr>
                        <a:lnSpc>
                          <a:spcPct val="116000"/>
                        </a:lnSpc>
                        <a:spcAft>
                          <a:spcPts val="800"/>
                        </a:spcAft>
                        <a:buNone/>
                      </a:pPr>
                      <a:r>
                        <a:rPr lang="en-CA" sz="1600" kern="0">
                          <a:solidFill>
                            <a:srgbClr val="F2FFFF"/>
                          </a:solidFill>
                          <a:effectLst/>
                          <a:latin typeface="Arial" panose="020B0604020202020204" pitchFamily="34" charset="0"/>
                          <a:cs typeface="Arial" panose="020B0604020202020204" pitchFamily="34" charset="0"/>
                        </a:rPr>
                        <a:t>E – Exploitability</a:t>
                      </a:r>
                      <a:endParaRPr lang="zh-CN" sz="1600" kern="100">
                        <a:solidFill>
                          <a:srgbClr val="F2FFFF"/>
                        </a:solidFill>
                        <a:effectLst/>
                        <a:latin typeface="Arial" panose="020B0604020202020204" pitchFamily="34" charset="0"/>
                        <a:ea typeface="PMingLiU" panose="02020500000000000000" pitchFamily="18" charset="-120"/>
                        <a:cs typeface="Arial" panose="020B0604020202020204" pitchFamily="34" charset="0"/>
                      </a:endParaRPr>
                    </a:p>
                  </a:txBody>
                  <a:tcPr marL="9525" marR="9525" marT="9525" marB="9525"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6000"/>
                        </a:lnSpc>
                        <a:spcAft>
                          <a:spcPts val="800"/>
                        </a:spcAft>
                        <a:buNone/>
                      </a:pPr>
                      <a:r>
                        <a:rPr lang="en-CA" sz="1600" kern="0" dirty="0">
                          <a:solidFill>
                            <a:srgbClr val="F2FFFF"/>
                          </a:solidFill>
                          <a:effectLst/>
                          <a:latin typeface="Arial" panose="020B0604020202020204" pitchFamily="34" charset="0"/>
                          <a:cs typeface="Arial" panose="020B0604020202020204" pitchFamily="34" charset="0"/>
                        </a:rPr>
                        <a:t>How easy it is to launch the attack.</a:t>
                      </a:r>
                      <a:endParaRPr lang="zh-CN" sz="1600" kern="100" dirty="0">
                        <a:solidFill>
                          <a:srgbClr val="F2FFFF"/>
                        </a:solidFill>
                        <a:effectLst/>
                        <a:latin typeface="Arial" panose="020B0604020202020204" pitchFamily="34" charset="0"/>
                        <a:ea typeface="PMingLiU" panose="02020500000000000000" pitchFamily="18" charset="-120"/>
                        <a:cs typeface="Arial" panose="020B0604020202020204" pitchFamily="34" charset="0"/>
                      </a:endParaRPr>
                    </a:p>
                  </a:txBody>
                  <a:tcPr marL="9525" marR="9525" marT="9525" marB="9525"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76714396"/>
                  </a:ext>
                </a:extLst>
              </a:tr>
              <a:tr h="600249">
                <a:tc>
                  <a:txBody>
                    <a:bodyPr/>
                    <a:lstStyle/>
                    <a:p>
                      <a:pPr>
                        <a:lnSpc>
                          <a:spcPct val="116000"/>
                        </a:lnSpc>
                        <a:spcAft>
                          <a:spcPts val="800"/>
                        </a:spcAft>
                        <a:buNone/>
                      </a:pPr>
                      <a:r>
                        <a:rPr lang="en-CA" sz="1600" kern="0">
                          <a:solidFill>
                            <a:srgbClr val="F2FFFF"/>
                          </a:solidFill>
                          <a:effectLst/>
                          <a:latin typeface="Arial" panose="020B0604020202020204" pitchFamily="34" charset="0"/>
                          <a:cs typeface="Arial" panose="020B0604020202020204" pitchFamily="34" charset="0"/>
                        </a:rPr>
                        <a:t>A – Affected Users</a:t>
                      </a:r>
                      <a:endParaRPr lang="zh-CN" sz="1600" kern="100">
                        <a:solidFill>
                          <a:srgbClr val="F2FFFF"/>
                        </a:solidFill>
                        <a:effectLst/>
                        <a:latin typeface="Arial" panose="020B0604020202020204" pitchFamily="34" charset="0"/>
                        <a:ea typeface="PMingLiU" panose="02020500000000000000" pitchFamily="18" charset="-120"/>
                        <a:cs typeface="Arial" panose="020B0604020202020204" pitchFamily="34" charset="0"/>
                      </a:endParaRPr>
                    </a:p>
                  </a:txBody>
                  <a:tcPr marL="9525" marR="9525" marT="9525" marB="9525"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6000"/>
                        </a:lnSpc>
                        <a:spcAft>
                          <a:spcPts val="800"/>
                        </a:spcAft>
                        <a:buNone/>
                      </a:pPr>
                      <a:r>
                        <a:rPr lang="en-CA" sz="1600" kern="0" dirty="0">
                          <a:solidFill>
                            <a:srgbClr val="F2FFFF"/>
                          </a:solidFill>
                          <a:effectLst/>
                          <a:latin typeface="Arial" panose="020B0604020202020204" pitchFamily="34" charset="0"/>
                          <a:cs typeface="Arial" panose="020B0604020202020204" pitchFamily="34" charset="0"/>
                        </a:rPr>
                        <a:t>How many users would be impacted.</a:t>
                      </a:r>
                      <a:endParaRPr lang="zh-CN" sz="1600" kern="100" dirty="0">
                        <a:solidFill>
                          <a:srgbClr val="F2FFFF"/>
                        </a:solidFill>
                        <a:effectLst/>
                        <a:latin typeface="Arial" panose="020B0604020202020204" pitchFamily="34" charset="0"/>
                        <a:ea typeface="PMingLiU" panose="02020500000000000000" pitchFamily="18" charset="-120"/>
                        <a:cs typeface="Arial" panose="020B0604020202020204" pitchFamily="34" charset="0"/>
                      </a:endParaRPr>
                    </a:p>
                  </a:txBody>
                  <a:tcPr marL="9525" marR="9525" marT="9525" marB="9525"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5862378"/>
                  </a:ext>
                </a:extLst>
              </a:tr>
              <a:tr h="600249">
                <a:tc>
                  <a:txBody>
                    <a:bodyPr/>
                    <a:lstStyle/>
                    <a:p>
                      <a:pPr>
                        <a:lnSpc>
                          <a:spcPct val="116000"/>
                        </a:lnSpc>
                        <a:spcAft>
                          <a:spcPts val="800"/>
                        </a:spcAft>
                        <a:buNone/>
                      </a:pPr>
                      <a:r>
                        <a:rPr lang="en-CA" sz="1600" kern="0" dirty="0">
                          <a:solidFill>
                            <a:srgbClr val="F2FFFF"/>
                          </a:solidFill>
                          <a:effectLst/>
                          <a:latin typeface="Arial" panose="020B0604020202020204" pitchFamily="34" charset="0"/>
                          <a:cs typeface="Arial" panose="020B0604020202020204" pitchFamily="34" charset="0"/>
                        </a:rPr>
                        <a:t>D – Discoverability</a:t>
                      </a:r>
                      <a:endParaRPr lang="zh-CN" sz="1600" kern="100" dirty="0">
                        <a:solidFill>
                          <a:srgbClr val="F2FFFF"/>
                        </a:solidFill>
                        <a:effectLst/>
                        <a:latin typeface="Arial" panose="020B0604020202020204" pitchFamily="34" charset="0"/>
                        <a:ea typeface="PMingLiU" panose="02020500000000000000" pitchFamily="18" charset="-120"/>
                        <a:cs typeface="Arial" panose="020B0604020202020204" pitchFamily="34" charset="0"/>
                      </a:endParaRPr>
                    </a:p>
                  </a:txBody>
                  <a:tcPr marL="9525" marR="9525" marT="9525" marB="9525" anchor="ctr">
                    <a:lnL w="12700" cmpd="sng">
                      <a:noFill/>
                    </a:lnL>
                    <a:lnR w="12700" cmpd="sng">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6000"/>
                        </a:lnSpc>
                        <a:spcAft>
                          <a:spcPts val="800"/>
                        </a:spcAft>
                        <a:buNone/>
                      </a:pPr>
                      <a:r>
                        <a:rPr lang="en-CA" sz="1600" kern="0" dirty="0">
                          <a:solidFill>
                            <a:srgbClr val="F2FFFF"/>
                          </a:solidFill>
                          <a:effectLst/>
                          <a:latin typeface="Arial" panose="020B0604020202020204" pitchFamily="34" charset="0"/>
                          <a:cs typeface="Arial" panose="020B0604020202020204" pitchFamily="34" charset="0"/>
                        </a:rPr>
                        <a:t>How easy it is to discover the vulnerability.</a:t>
                      </a:r>
                      <a:endParaRPr lang="zh-CN" sz="1600" kern="100" dirty="0">
                        <a:solidFill>
                          <a:srgbClr val="F2FFFF"/>
                        </a:solidFill>
                        <a:effectLst/>
                        <a:latin typeface="Arial" panose="020B0604020202020204" pitchFamily="34" charset="0"/>
                        <a:ea typeface="PMingLiU" panose="02020500000000000000" pitchFamily="18" charset="-120"/>
                        <a:cs typeface="Arial" panose="020B0604020202020204" pitchFamily="34" charset="0"/>
                      </a:endParaRPr>
                    </a:p>
                  </a:txBody>
                  <a:tcPr marL="9525" marR="9525" marT="9525" marB="9525" anchor="ctr">
                    <a:lnL w="12700" cmpd="sng">
                      <a:noFill/>
                    </a:lnL>
                    <a:lnR w="12700" cmpd="sng">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732306"/>
                  </a:ext>
                </a:extLst>
              </a:tr>
            </a:tbl>
          </a:graphicData>
        </a:graphic>
      </p:graphicFrame>
    </p:spTree>
    <p:extLst>
      <p:ext uri="{BB962C8B-B14F-4D97-AF65-F5344CB8AC3E}">
        <p14:creationId xmlns:p14="http://schemas.microsoft.com/office/powerpoint/2010/main" val="1551123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5A44C7F6-4B36-8428-A600-A328C9E05B58}"/>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5445AF5-B792-85FE-18D7-6A66AF90BFE9}"/>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E4E52CFD-065E-963A-6BA8-91C895B96569}"/>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DDF2216B-A2F0-9B89-3978-7C42A9411284}"/>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Ⅶ. Threat Modeling (DREAD) (2/2)</a:t>
            </a:r>
          </a:p>
        </p:txBody>
      </p:sp>
      <p:sp>
        <p:nvSpPr>
          <p:cNvPr id="2" name="Rectangle 1">
            <a:extLst>
              <a:ext uri="{FF2B5EF4-FFF2-40B4-BE49-F238E27FC236}">
                <a16:creationId xmlns:a16="http://schemas.microsoft.com/office/drawing/2014/main" id="{8F01E419-4795-1D72-D00A-D179FEFAD952}"/>
              </a:ext>
            </a:extLst>
          </p:cNvPr>
          <p:cNvSpPr/>
          <p:nvPr/>
        </p:nvSpPr>
        <p:spPr>
          <a:xfrm>
            <a:off x="648797" y="859249"/>
            <a:ext cx="10616849" cy="4660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US" altLang="zh-CN" sz="14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Scoring is from 1 (low risk) to 10 (high risk) per category. The average score reflects the severity of the threat.</a:t>
            </a:r>
          </a:p>
        </p:txBody>
      </p:sp>
      <p:graphicFrame>
        <p:nvGraphicFramePr>
          <p:cNvPr id="5" name="Table 4">
            <a:extLst>
              <a:ext uri="{FF2B5EF4-FFF2-40B4-BE49-F238E27FC236}">
                <a16:creationId xmlns:a16="http://schemas.microsoft.com/office/drawing/2014/main" id="{F96B2B7D-95E0-62C0-1F38-BF17EC7053C9}"/>
              </a:ext>
            </a:extLst>
          </p:cNvPr>
          <p:cNvGraphicFramePr>
            <a:graphicFrameLocks noGrp="1"/>
          </p:cNvGraphicFramePr>
          <p:nvPr>
            <p:extLst>
              <p:ext uri="{D42A27DB-BD31-4B8C-83A1-F6EECF244321}">
                <p14:modId xmlns:p14="http://schemas.microsoft.com/office/powerpoint/2010/main" val="2860063420"/>
              </p:ext>
            </p:extLst>
          </p:nvPr>
        </p:nvGraphicFramePr>
        <p:xfrm>
          <a:off x="770020" y="1251284"/>
          <a:ext cx="10250900" cy="4562373"/>
        </p:xfrm>
        <a:graphic>
          <a:graphicData uri="http://schemas.openxmlformats.org/drawingml/2006/table">
            <a:tbl>
              <a:tblPr firstRow="1" firstCol="1" bandRow="1">
                <a:tableStyleId>{5C22544A-7EE6-4342-B048-85BDC9FD1C3A}</a:tableStyleId>
              </a:tblPr>
              <a:tblGrid>
                <a:gridCol w="1138989">
                  <a:extLst>
                    <a:ext uri="{9D8B030D-6E8A-4147-A177-3AD203B41FA5}">
                      <a16:colId xmlns:a16="http://schemas.microsoft.com/office/drawing/2014/main" val="419268525"/>
                    </a:ext>
                  </a:extLst>
                </a:gridCol>
                <a:gridCol w="1815968">
                  <a:extLst>
                    <a:ext uri="{9D8B030D-6E8A-4147-A177-3AD203B41FA5}">
                      <a16:colId xmlns:a16="http://schemas.microsoft.com/office/drawing/2014/main" val="2834677347"/>
                    </a:ext>
                  </a:extLst>
                </a:gridCol>
                <a:gridCol w="619225">
                  <a:extLst>
                    <a:ext uri="{9D8B030D-6E8A-4147-A177-3AD203B41FA5}">
                      <a16:colId xmlns:a16="http://schemas.microsoft.com/office/drawing/2014/main" val="337149811"/>
                    </a:ext>
                  </a:extLst>
                </a:gridCol>
                <a:gridCol w="619225">
                  <a:extLst>
                    <a:ext uri="{9D8B030D-6E8A-4147-A177-3AD203B41FA5}">
                      <a16:colId xmlns:a16="http://schemas.microsoft.com/office/drawing/2014/main" val="2708856064"/>
                    </a:ext>
                  </a:extLst>
                </a:gridCol>
                <a:gridCol w="619225">
                  <a:extLst>
                    <a:ext uri="{9D8B030D-6E8A-4147-A177-3AD203B41FA5}">
                      <a16:colId xmlns:a16="http://schemas.microsoft.com/office/drawing/2014/main" val="457546170"/>
                    </a:ext>
                  </a:extLst>
                </a:gridCol>
                <a:gridCol w="619225">
                  <a:extLst>
                    <a:ext uri="{9D8B030D-6E8A-4147-A177-3AD203B41FA5}">
                      <a16:colId xmlns:a16="http://schemas.microsoft.com/office/drawing/2014/main" val="1936188546"/>
                    </a:ext>
                  </a:extLst>
                </a:gridCol>
                <a:gridCol w="619225">
                  <a:extLst>
                    <a:ext uri="{9D8B030D-6E8A-4147-A177-3AD203B41FA5}">
                      <a16:colId xmlns:a16="http://schemas.microsoft.com/office/drawing/2014/main" val="1811156815"/>
                    </a:ext>
                  </a:extLst>
                </a:gridCol>
                <a:gridCol w="619225">
                  <a:extLst>
                    <a:ext uri="{9D8B030D-6E8A-4147-A177-3AD203B41FA5}">
                      <a16:colId xmlns:a16="http://schemas.microsoft.com/office/drawing/2014/main" val="1366997297"/>
                    </a:ext>
                  </a:extLst>
                </a:gridCol>
                <a:gridCol w="3580593">
                  <a:extLst>
                    <a:ext uri="{9D8B030D-6E8A-4147-A177-3AD203B41FA5}">
                      <a16:colId xmlns:a16="http://schemas.microsoft.com/office/drawing/2014/main" val="1767108156"/>
                    </a:ext>
                  </a:extLst>
                </a:gridCol>
              </a:tblGrid>
              <a:tr h="376685">
                <a:tc>
                  <a:txBody>
                    <a:bodyPr/>
                    <a:lstStyle/>
                    <a:p>
                      <a:pPr algn="ctr">
                        <a:lnSpc>
                          <a:spcPct val="116000"/>
                        </a:lnSpc>
                        <a:spcAft>
                          <a:spcPts val="800"/>
                        </a:spcAft>
                        <a:buNone/>
                      </a:pPr>
                      <a:r>
                        <a:rPr lang="en-CA" sz="1600" kern="0" dirty="0">
                          <a:solidFill>
                            <a:srgbClr val="FFFFFF"/>
                          </a:solidFill>
                          <a:effectLst/>
                          <a:latin typeface="Arial" panose="020B0604020202020204" pitchFamily="34" charset="0"/>
                          <a:cs typeface="Arial" panose="020B0604020202020204" pitchFamily="34" charset="0"/>
                        </a:rPr>
                        <a:t>#</a:t>
                      </a:r>
                      <a:endParaRPr lang="zh-CN" sz="16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600" kern="0" dirty="0">
                          <a:solidFill>
                            <a:srgbClr val="FFFFFF"/>
                          </a:solidFill>
                          <a:effectLst/>
                          <a:latin typeface="Arial" panose="020B0604020202020204" pitchFamily="34" charset="0"/>
                          <a:cs typeface="Arial" panose="020B0604020202020204" pitchFamily="34" charset="0"/>
                        </a:rPr>
                        <a:t>Threat Scenario</a:t>
                      </a:r>
                      <a:endParaRPr lang="zh-CN" sz="16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600" kern="0" dirty="0">
                          <a:solidFill>
                            <a:srgbClr val="FFFFFF"/>
                          </a:solidFill>
                          <a:effectLst/>
                          <a:latin typeface="Arial" panose="020B0604020202020204" pitchFamily="34" charset="0"/>
                          <a:cs typeface="Arial" panose="020B0604020202020204" pitchFamily="34" charset="0"/>
                        </a:rPr>
                        <a:t>D</a:t>
                      </a:r>
                      <a:endParaRPr lang="zh-CN" sz="16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600" kern="0" dirty="0">
                          <a:solidFill>
                            <a:srgbClr val="FFFFFF"/>
                          </a:solidFill>
                          <a:effectLst/>
                          <a:latin typeface="Arial" panose="020B0604020202020204" pitchFamily="34" charset="0"/>
                          <a:cs typeface="Arial" panose="020B0604020202020204" pitchFamily="34" charset="0"/>
                        </a:rPr>
                        <a:t>R</a:t>
                      </a:r>
                      <a:endParaRPr lang="zh-CN" sz="16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600" kern="0" dirty="0">
                          <a:solidFill>
                            <a:srgbClr val="FFFFFF"/>
                          </a:solidFill>
                          <a:effectLst/>
                          <a:latin typeface="Arial" panose="020B0604020202020204" pitchFamily="34" charset="0"/>
                          <a:cs typeface="Arial" panose="020B0604020202020204" pitchFamily="34" charset="0"/>
                        </a:rPr>
                        <a:t>E</a:t>
                      </a:r>
                      <a:endParaRPr lang="zh-CN" sz="16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600" kern="0">
                          <a:solidFill>
                            <a:srgbClr val="FFFFFF"/>
                          </a:solidFill>
                          <a:effectLst/>
                          <a:latin typeface="Arial" panose="020B0604020202020204" pitchFamily="34" charset="0"/>
                          <a:cs typeface="Arial" panose="020B0604020202020204" pitchFamily="34" charset="0"/>
                        </a:rPr>
                        <a:t>A</a:t>
                      </a:r>
                      <a:endParaRPr lang="zh-CN" sz="16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600" kern="0">
                          <a:solidFill>
                            <a:srgbClr val="FFFFFF"/>
                          </a:solidFill>
                          <a:effectLst/>
                          <a:latin typeface="Arial" panose="020B0604020202020204" pitchFamily="34" charset="0"/>
                          <a:cs typeface="Arial" panose="020B0604020202020204" pitchFamily="34" charset="0"/>
                        </a:rPr>
                        <a:t>D</a:t>
                      </a:r>
                      <a:endParaRPr lang="zh-CN" sz="16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600" kern="0" dirty="0">
                          <a:solidFill>
                            <a:srgbClr val="FFFFFF"/>
                          </a:solidFill>
                          <a:effectLst/>
                          <a:latin typeface="Arial" panose="020B0604020202020204" pitchFamily="34" charset="0"/>
                          <a:cs typeface="Arial" panose="020B0604020202020204" pitchFamily="34" charset="0"/>
                        </a:rPr>
                        <a:t>Avg.</a:t>
                      </a:r>
                      <a:endParaRPr lang="zh-CN" sz="16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600" kern="0" dirty="0">
                          <a:solidFill>
                            <a:srgbClr val="FFFFFF"/>
                          </a:solidFill>
                          <a:effectLst/>
                          <a:latin typeface="Arial" panose="020B0604020202020204" pitchFamily="34" charset="0"/>
                          <a:cs typeface="Arial" panose="020B0604020202020204" pitchFamily="34" charset="0"/>
                        </a:rPr>
                        <a:t>Description and Mitigation</a:t>
                      </a:r>
                      <a:endParaRPr lang="zh-CN" sz="16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94218"/>
                  </a:ext>
                </a:extLst>
              </a:tr>
              <a:tr h="631884">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1</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Public S3 Bucket Exposure</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9</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10</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9</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10</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9</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9.4</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Misconfigured S3 permissions can leak sensitive data. Mitigation: Use bucket policies to restrict access, enable logging.</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1270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101451"/>
                  </a:ext>
                </a:extLst>
              </a:tr>
              <a:tr h="631884">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2</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IAM User Credential Compromise</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8</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7</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8</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8</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6</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7.4</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Stolen credentials could allow privilege escalation. Mitigation: Enforce MFA, least privilege IAM policies.</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7070958"/>
                  </a:ext>
                </a:extLst>
              </a:tr>
              <a:tr h="868513">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3</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EC2 Port Scanning and Brute-force via SSH</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6</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6</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7</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5</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7</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6.2</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Attackers may attempt unauthorized access via open SSH port. Mitigation: Restrict SSH to specific IPs in security groups, use key-based auth.</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87593156"/>
                  </a:ext>
                </a:extLst>
              </a:tr>
              <a:tr h="789639">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4</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Privilege Escalation via Misconfigured IAM</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7</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6</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7</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6</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5</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6.2</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Users with excessive permissions may gain admin access. Mitigation: Apply least privilege principle, conduct IAM access reviews.</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25647749"/>
                  </a:ext>
                </a:extLst>
              </a:tr>
              <a:tr h="631884">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5</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Denial of Service (DoS) Attack on Web App</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8</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5</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6</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7</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6</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6.4</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Excessive traffic may make the system unavailable. Mitigation: Enable AWS WAF and rate-limiting.</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43528135"/>
                  </a:ext>
                </a:extLst>
              </a:tr>
              <a:tr h="631884">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6</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CloudTrail Logs Disabled by Insider</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9</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6</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5</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a:solidFill>
                            <a:srgbClr val="FFFFFF"/>
                          </a:solidFill>
                          <a:effectLst/>
                          <a:latin typeface="Arial" panose="020B0604020202020204" pitchFamily="34" charset="0"/>
                          <a:cs typeface="Arial" panose="020B0604020202020204" pitchFamily="34" charset="0"/>
                        </a:rPr>
                        <a:t>7</a:t>
                      </a:r>
                      <a:endParaRPr lang="zh-CN" sz="1200" kern="10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7</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6.8</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6000"/>
                        </a:lnSpc>
                        <a:spcAft>
                          <a:spcPts val="800"/>
                        </a:spcAft>
                        <a:buNone/>
                      </a:pPr>
                      <a:r>
                        <a:rPr lang="en-CA" sz="1200" kern="0" dirty="0">
                          <a:solidFill>
                            <a:srgbClr val="FFFFFF"/>
                          </a:solidFill>
                          <a:effectLst/>
                          <a:latin typeface="Arial" panose="020B0604020202020204" pitchFamily="34" charset="0"/>
                          <a:cs typeface="Arial" panose="020B0604020202020204" pitchFamily="34" charset="0"/>
                        </a:rPr>
                        <a:t>Disabling audit logs hides malicious actions. Mitigation: Use service control policies (SCP), monitor trail status.</a:t>
                      </a:r>
                      <a:endParaRPr lang="zh-CN" sz="1200" kern="100" dirty="0">
                        <a:solidFill>
                          <a:srgbClr val="FFFFFF"/>
                        </a:solidFill>
                        <a:effectLst/>
                        <a:latin typeface="Arial" panose="020B0604020202020204" pitchFamily="34" charset="0"/>
                        <a:ea typeface="PMingLiU" panose="02020500000000000000" pitchFamily="18" charset="-120"/>
                        <a:cs typeface="Arial" panose="020B0604020202020204" pitchFamily="34" charset="0"/>
                      </a:endParaRPr>
                    </a:p>
                  </a:txBody>
                  <a:tcPr marL="3547" marR="3547" marT="3547" marB="3547" anchor="ctr">
                    <a:lnL w="12700" cmpd="sng">
                      <a:noFill/>
                    </a:lnL>
                    <a:lnR w="12700" cmpd="sng">
                      <a:noFill/>
                    </a:lnR>
                    <a:lnT w="63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9368904"/>
                  </a:ext>
                </a:extLst>
              </a:tr>
            </a:tbl>
          </a:graphicData>
        </a:graphic>
      </p:graphicFrame>
    </p:spTree>
    <p:extLst>
      <p:ext uri="{BB962C8B-B14F-4D97-AF65-F5344CB8AC3E}">
        <p14:creationId xmlns:p14="http://schemas.microsoft.com/office/powerpoint/2010/main" val="4182099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1178748D-4EED-F2E0-9234-9635DA177301}"/>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D3AAC86-C231-8191-9FAA-84EC6F95DCE1}"/>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B77C2441-52E5-23CD-FEF0-0B2C562BD85E}"/>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B9D6E493-B04F-7589-4543-3F198DA5D1CF}"/>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Ⅷ. Conclusion</a:t>
            </a:r>
          </a:p>
        </p:txBody>
      </p:sp>
      <p:sp>
        <p:nvSpPr>
          <p:cNvPr id="2" name="Rectangle 1">
            <a:extLst>
              <a:ext uri="{FF2B5EF4-FFF2-40B4-BE49-F238E27FC236}">
                <a16:creationId xmlns:a16="http://schemas.microsoft.com/office/drawing/2014/main" id="{AE1055A5-1003-F691-2C96-B87598DEE924}"/>
              </a:ext>
            </a:extLst>
          </p:cNvPr>
          <p:cNvSpPr/>
          <p:nvPr/>
        </p:nvSpPr>
        <p:spPr>
          <a:xfrm>
            <a:off x="618067" y="2245288"/>
            <a:ext cx="10616849" cy="10465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Highest Risk Identified: </a:t>
            </a:r>
            <a:r>
              <a:rPr kumimoji="0" lang="en-US" altLang="zh-CN" sz="2000" b="1" i="1" u="none" strike="noStrike" kern="1200" cap="none" spc="0" normalizeH="0" baseline="0" noProof="0" dirty="0">
                <a:ln>
                  <a:noFill/>
                </a:ln>
                <a:solidFill>
                  <a:prstClr val="white"/>
                </a:solidFill>
                <a:effectLst/>
                <a:highlight>
                  <a:srgbClr val="9D2235"/>
                </a:highlight>
                <a:uLnTx/>
                <a:uFillTx/>
                <a:latin typeface="Arial" panose="020B0604020202020204" pitchFamily="34" charset="0"/>
                <a:ea typeface="等线" panose="02010600030101010101" pitchFamily="2" charset="-122"/>
                <a:cs typeface="Arial" panose="020B0604020202020204" pitchFamily="34" charset="0"/>
              </a:rPr>
              <a:t>Public S3 bucket exposure </a:t>
            </a:r>
            <a:r>
              <a:rPr kumimoji="0" lang="en-US" altLang="zh-CN" sz="20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 due to both high damage and ease of exploitation. Through the DREAD-based threat modeling, we have identified the most critical vulnerabilities in our AWS Zero Trust Architecture and proposed mitigation strategies. This assessment supports a proactive security posture by highlighting weaknesses before exploitation occurs. All findings will be integrated into our final system design and security documentation.</a:t>
            </a:r>
          </a:p>
        </p:txBody>
      </p:sp>
    </p:spTree>
    <p:extLst>
      <p:ext uri="{BB962C8B-B14F-4D97-AF65-F5344CB8AC3E}">
        <p14:creationId xmlns:p14="http://schemas.microsoft.com/office/powerpoint/2010/main" val="3148373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2588-DC0B-29C6-47F0-932601434CE0}"/>
              </a:ext>
            </a:extLst>
          </p:cNvPr>
          <p:cNvSpPr/>
          <p:nvPr/>
        </p:nvSpPr>
        <p:spPr>
          <a:xfrm>
            <a:off x="1327026" y="3094568"/>
            <a:ext cx="2525307"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Thank you.</a:t>
            </a:r>
            <a:endParaRPr kumimoji="0" lang="zh-CN" altLang="en-US"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pic>
        <p:nvPicPr>
          <p:cNvPr id="9" name="Picture 8">
            <a:extLst>
              <a:ext uri="{FF2B5EF4-FFF2-40B4-BE49-F238E27FC236}">
                <a16:creationId xmlns:a16="http://schemas.microsoft.com/office/drawing/2014/main" id="{3AC11EEB-946A-02CD-5C70-8A9778DFF94C}"/>
              </a:ext>
            </a:extLst>
          </p:cNvPr>
          <p:cNvPicPr>
            <a:picLocks noChangeAspect="1"/>
          </p:cNvPicPr>
          <p:nvPr/>
        </p:nvPicPr>
        <p:blipFill>
          <a:blip r:embed="rId3"/>
          <a:srcRect t="80034"/>
          <a:stretch/>
        </p:blipFill>
        <p:spPr>
          <a:xfrm>
            <a:off x="-804863" y="-56103"/>
            <a:ext cx="1609725" cy="697964"/>
          </a:xfrm>
          <a:prstGeom prst="rect">
            <a:avLst/>
          </a:prstGeom>
        </p:spPr>
      </p:pic>
    </p:spTree>
    <p:extLst>
      <p:ext uri="{BB962C8B-B14F-4D97-AF65-F5344CB8AC3E}">
        <p14:creationId xmlns:p14="http://schemas.microsoft.com/office/powerpoint/2010/main" val="2754235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EC659CD4-C748-33C3-90CE-8E474632A9A4}"/>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1E1C342-0D4E-27C3-B20F-17A306498238}"/>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2A35C1C7-CF0A-7F4D-39C8-5876257ABA28}"/>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842935D5-49CB-6AA6-F700-1624983ED6A3}"/>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Ⅰ. Project Overview</a:t>
            </a:r>
          </a:p>
        </p:txBody>
      </p:sp>
      <p:sp>
        <p:nvSpPr>
          <p:cNvPr id="9" name="TextBox 8">
            <a:extLst>
              <a:ext uri="{FF2B5EF4-FFF2-40B4-BE49-F238E27FC236}">
                <a16:creationId xmlns:a16="http://schemas.microsoft.com/office/drawing/2014/main" id="{4941CBC5-EF28-FAC9-F34C-AD4CEE3D4A0D}"/>
              </a:ext>
            </a:extLst>
          </p:cNvPr>
          <p:cNvSpPr txBox="1"/>
          <p:nvPr/>
        </p:nvSpPr>
        <p:spPr>
          <a:xfrm>
            <a:off x="616306" y="817287"/>
            <a:ext cx="10773353" cy="55784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50" b="1" i="0" u="none" strike="noStrike" kern="1200" cap="none" spc="0" normalizeH="0" baseline="0" noProof="0" dirty="0">
                <a:ln>
                  <a:noFill/>
                </a:ln>
                <a:solidFill>
                  <a:srgbClr val="9D2235"/>
                </a:solidFill>
                <a:effectLst/>
                <a:uLnTx/>
                <a:uFillTx/>
                <a:latin typeface="Arial" panose="020B0604020202020204" pitchFamily="34" charset="0"/>
                <a:ea typeface="PMingLiU" panose="02020500000000000000" pitchFamily="18" charset="-120"/>
                <a:cs typeface="Arial" panose="020B0604020202020204" pitchFamily="34" charset="0"/>
              </a:rPr>
              <a:t>The design and implementation of a Zero Trust Architecture (ZTA) using Amazon Web Services (AWS).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550" b="1" i="0" u="none" strike="noStrike" kern="1200" cap="none" spc="0" normalizeH="0" baseline="0" noProof="0" dirty="0">
              <a:ln>
                <a:noFill/>
              </a:ln>
              <a:solidFill>
                <a:srgbClr val="FF0000"/>
              </a:solidFill>
              <a:effectLst/>
              <a:uLnTx/>
              <a:uFillTx/>
              <a:latin typeface="Arial" panose="020B0604020202020204" pitchFamily="34" charset="0"/>
              <a:ea typeface="PMingLiU" panose="02020500000000000000" pitchFamily="18" charset="-12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50" b="1"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Zero Trust: </a:t>
            </a:r>
            <a:r>
              <a:rPr kumimoji="0" lang="en-US"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no user or system is inherently trustworthy—every request must be explicitly verified, regardless of its source.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50" b="1" i="1"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Objectives and Design Principles</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Explicit identity-based access control</a:t>
            </a: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Least privilege permissions by default</a:t>
            </a: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Segmentation of internal resources to reduce attack surface</a:t>
            </a: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Continuous monitoring and logging for visibility</a:t>
            </a: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Formal threat modeling to evaluate and mitigate risks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50" b="1"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Role-Based Access Control</a:t>
            </a:r>
            <a:endParaRPr kumimoji="0" lang="en-CN" sz="1550" b="1"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Architect (Root), </a:t>
            </a:r>
            <a:r>
              <a:rPr kumimoji="0" lang="en-US" sz="1550" b="0" i="0" u="none" strike="noStrike" kern="0" cap="none" spc="0" normalizeH="0" baseline="0" noProof="0" dirty="0" err="1">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CodeOwner</a:t>
            </a:r>
            <a:r>
              <a:rPr kumimoji="0" lang="en-US" sz="1550" b="0" i="0" u="none" strike="noStrike" kern="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 Documenter and Tester</a:t>
            </a:r>
            <a:r>
              <a:rPr kumimoji="0" lang="en-CN" sz="155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50" b="1"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Implementation Highlights</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IAM Policies: Each role had custom-defined JSON policies ensuring only essential permissions. </a:t>
            </a: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VPC and Subnets: Resources were segmented between private and public subnets. </a:t>
            </a: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S3 Access Control: The S3 bucket was configured with strict access policies and verified through role-based testing.</a:t>
            </a: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Monitoring Tools: CloudTrail and GuardDuty were enabled to track all system events and detect suspicious behaviors.</a:t>
            </a: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Threat Modeling: Security threats were formally analyzed using the DREAD framework. </a:t>
            </a: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59966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412CE972-8340-03E6-5CC7-F2B12BB5B644}"/>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E8DA248-5B4D-537D-A829-F623755EDFD2}"/>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D3C5FE66-E7FA-B361-F9E0-D5F891A3A5E7}"/>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F3C6DD42-3B72-1224-27AB-3BDDBCF8DFB7}"/>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Ⅱ. IAM &amp; Role-based Access Control(1/2)</a:t>
            </a:r>
          </a:p>
        </p:txBody>
      </p:sp>
      <p:sp>
        <p:nvSpPr>
          <p:cNvPr id="3" name="TextBox 2">
            <a:extLst>
              <a:ext uri="{FF2B5EF4-FFF2-40B4-BE49-F238E27FC236}">
                <a16:creationId xmlns:a16="http://schemas.microsoft.com/office/drawing/2014/main" id="{A1AB9B87-29CB-E01A-BAE2-67239F83FD68}"/>
              </a:ext>
            </a:extLst>
          </p:cNvPr>
          <p:cNvSpPr txBox="1"/>
          <p:nvPr/>
        </p:nvSpPr>
        <p:spPr>
          <a:xfrm>
            <a:off x="560714" y="817287"/>
            <a:ext cx="11127036"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Role Definition and Assignment</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Architect (Root): Full administrative control, responsible for overall architecture and setup</a:t>
            </a:r>
            <a:endParaRPr kumimoji="0" lang="en-CN" sz="160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600" b="0" i="0" u="none" strike="noStrike" kern="1200" cap="none" spc="0" normalizeH="0" baseline="0" noProof="0" dirty="0" err="1">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CodeOwner</a:t>
            </a: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 Has permission to develop and deploy code within the environment</a:t>
            </a:r>
            <a:endParaRPr kumimoji="0" lang="en-CN" sz="160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Documenter: Has access to logs for monitoring purposes.</a:t>
            </a:r>
            <a:endParaRPr kumimoji="0" lang="en-CN" sz="160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600" b="0" i="0" u="none" strike="noStrike" kern="1200" cap="none" spc="0" normalizeH="0" baseline="0" noProof="0" dirty="0" err="1">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TesterWithNoAccessPrivilege</a:t>
            </a: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 User for validation tests, no access to critical components</a:t>
            </a:r>
            <a:endParaRPr kumimoji="0" lang="en-CN" sz="1600"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pic>
        <p:nvPicPr>
          <p:cNvPr id="5" name="Picture 4">
            <a:extLst>
              <a:ext uri="{FF2B5EF4-FFF2-40B4-BE49-F238E27FC236}">
                <a16:creationId xmlns:a16="http://schemas.microsoft.com/office/drawing/2014/main" id="{05705855-DED8-C03B-77F8-A4E09B7B1D8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950" y="2264427"/>
            <a:ext cx="7920599" cy="1554863"/>
          </a:xfrm>
          <a:prstGeom prst="rect">
            <a:avLst/>
          </a:prstGeom>
        </p:spPr>
      </p:pic>
      <p:sp>
        <p:nvSpPr>
          <p:cNvPr id="10" name="TextBox 9">
            <a:extLst>
              <a:ext uri="{FF2B5EF4-FFF2-40B4-BE49-F238E27FC236}">
                <a16:creationId xmlns:a16="http://schemas.microsoft.com/office/drawing/2014/main" id="{8145B265-39D0-8527-560C-A62F9A7E8B04}"/>
              </a:ext>
            </a:extLst>
          </p:cNvPr>
          <p:cNvSpPr txBox="1"/>
          <p:nvPr/>
        </p:nvSpPr>
        <p:spPr>
          <a:xfrm>
            <a:off x="811866" y="3891645"/>
            <a:ext cx="6100762" cy="2462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N" sz="1000" b="0" i="1"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Figure 2.1: Defined IAM Roles in AWS Console</a:t>
            </a:r>
            <a:endParaRPr kumimoji="0" lang="en-CN" sz="1600"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sp>
        <p:nvSpPr>
          <p:cNvPr id="15" name="TextBox 14">
            <a:extLst>
              <a:ext uri="{FF2B5EF4-FFF2-40B4-BE49-F238E27FC236}">
                <a16:creationId xmlns:a16="http://schemas.microsoft.com/office/drawing/2014/main" id="{64476411-1407-41B2-BDCB-C260BD915167}"/>
              </a:ext>
            </a:extLst>
          </p:cNvPr>
          <p:cNvSpPr txBox="1"/>
          <p:nvPr/>
        </p:nvSpPr>
        <p:spPr>
          <a:xfrm>
            <a:off x="571251" y="4200635"/>
            <a:ext cx="10771592" cy="1523494"/>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550" b="1"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Securing the Confidential S3 Bucket</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A secure S3 bucket named confidential-bucket-eric20250713, which included a designated folder for sensitive content.</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The Architect and </a:t>
            </a:r>
            <a:r>
              <a:rPr kumimoji="0" lang="en-US" sz="1550" b="0" i="0" u="none" strike="noStrike" kern="0" cap="none" spc="0" normalizeH="0" baseline="0" noProof="0" dirty="0" err="1">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CodeOwner</a:t>
            </a:r>
            <a:r>
              <a:rPr kumimoji="0" lang="en-US" sz="1550" b="0" i="0" u="none" strike="noStrike" kern="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 roles were granted access to the folder using fine-grained bucket policy conditions. All other users, including Documenter and </a:t>
            </a:r>
            <a:r>
              <a:rPr kumimoji="0" lang="en-US" sz="1550" b="0" i="0" u="none" strike="noStrike" kern="0" cap="none" spc="0" normalizeH="0" baseline="0" noProof="0" dirty="0" err="1">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TesterWithNoAccess</a:t>
            </a:r>
            <a:r>
              <a:rPr kumimoji="0" lang="en-US" sz="1550" b="0" i="0" u="none" strike="noStrike" kern="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 were explicitly denied access at the policy or resource level. </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550"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Uploading a sample text file inside the folder and simulated different user access attempts to validate access controls. </a:t>
            </a:r>
            <a:endParaRPr kumimoji="0" lang="en-CN" sz="1550"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8498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412CE972-8340-03E6-5CC7-F2B12BB5B644}"/>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E8DA248-5B4D-537D-A829-F623755EDFD2}"/>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D3C5FE66-E7FA-B361-F9E0-D5F891A3A5E7}"/>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F3C6DD42-3B72-1224-27AB-3BDDBCF8DFB7}"/>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Ⅱ. IAM &amp; Role-based Access Control(2/2)</a:t>
            </a:r>
          </a:p>
        </p:txBody>
      </p:sp>
      <p:sp>
        <p:nvSpPr>
          <p:cNvPr id="3" name="TextBox 2">
            <a:extLst>
              <a:ext uri="{FF2B5EF4-FFF2-40B4-BE49-F238E27FC236}">
                <a16:creationId xmlns:a16="http://schemas.microsoft.com/office/drawing/2014/main" id="{A1AB9B87-29CB-E01A-BAE2-67239F83FD68}"/>
              </a:ext>
            </a:extLst>
          </p:cNvPr>
          <p:cNvSpPr txBox="1"/>
          <p:nvPr/>
        </p:nvSpPr>
        <p:spPr>
          <a:xfrm>
            <a:off x="431552" y="817287"/>
            <a:ext cx="11127036" cy="1323439"/>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Validation and Results</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When </a:t>
            </a:r>
            <a:r>
              <a:rPr kumimoji="0" lang="en-US" sz="1600" b="0" i="0" u="none" strike="noStrike" kern="1200" cap="none" spc="0" normalizeH="0" baseline="0" noProof="0" dirty="0" err="1">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CodeOwner</a:t>
            </a: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 or Architect attempted to access the file (via console or Lambda code), access was successfully granted. And when Documenter or Tester attempted to access the same file, they received “Access Denied” errors.</a:t>
            </a:r>
          </a:p>
          <a:p>
            <a:pPr marL="285750" marR="0" lvl="0" indent="-285750" algn="l" defTabSz="914400" rtl="0" eaLnBrk="1" fontAlgn="auto" latinLnBrk="0" hangingPunct="1">
              <a:lnSpc>
                <a:spcPct val="100000"/>
              </a:lnSpc>
              <a:spcBef>
                <a:spcPts val="0"/>
              </a:spcBef>
              <a:spcAft>
                <a:spcPts val="0"/>
              </a:spcAft>
              <a:buClrTx/>
              <a:buSzTx/>
              <a:buFont typeface="Wingdings" pitchFamily="2" charset="2"/>
              <a:buChar char="ü"/>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This validated that the IAM role bindings and S3 bucket policies were functioning correctly, with no implicit trust granted to any user.</a:t>
            </a:r>
            <a:endParaRPr kumimoji="0" lang="en-CN" sz="1600"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pic>
        <p:nvPicPr>
          <p:cNvPr id="2" name="Picture 1" descr="A screenshot of a computer&#10;&#10;AI-generated content may be incorrect.">
            <a:extLst>
              <a:ext uri="{FF2B5EF4-FFF2-40B4-BE49-F238E27FC236}">
                <a16:creationId xmlns:a16="http://schemas.microsoft.com/office/drawing/2014/main" id="{97E7E019-DD2E-BCBB-D6E1-86301FED203B}"/>
              </a:ext>
            </a:extLst>
          </p:cNvPr>
          <p:cNvPicPr>
            <a:picLocks noChangeAspect="1"/>
          </p:cNvPicPr>
          <p:nvPr/>
        </p:nvPicPr>
        <p:blipFill>
          <a:blip r:embed="rId3"/>
          <a:stretch>
            <a:fillRect/>
          </a:stretch>
        </p:blipFill>
        <p:spPr>
          <a:xfrm>
            <a:off x="1777999" y="2231872"/>
            <a:ext cx="6664325" cy="3493473"/>
          </a:xfrm>
          <a:prstGeom prst="rect">
            <a:avLst/>
          </a:prstGeom>
        </p:spPr>
      </p:pic>
      <p:sp>
        <p:nvSpPr>
          <p:cNvPr id="7" name="TextBox 6">
            <a:extLst>
              <a:ext uri="{FF2B5EF4-FFF2-40B4-BE49-F238E27FC236}">
                <a16:creationId xmlns:a16="http://schemas.microsoft.com/office/drawing/2014/main" id="{82D5B490-F8F8-16B7-AF53-8E122B9B9672}"/>
              </a:ext>
            </a:extLst>
          </p:cNvPr>
          <p:cNvSpPr txBox="1"/>
          <p:nvPr/>
        </p:nvSpPr>
        <p:spPr>
          <a:xfrm>
            <a:off x="1715372" y="5759567"/>
            <a:ext cx="6100762" cy="21544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N" sz="800" b="0" i="1"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Figure 2.</a:t>
            </a:r>
            <a:r>
              <a:rPr kumimoji="0" lang="en-US" sz="800" b="0" i="1"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3</a:t>
            </a:r>
            <a:r>
              <a:rPr kumimoji="0" lang="en-CN" sz="800" b="0" i="1" u="none" strike="noStrike" kern="1200" cap="none" spc="0" normalizeH="0" baseline="0" noProof="0" dirty="0">
                <a:ln>
                  <a:noFill/>
                </a:ln>
                <a:solidFill>
                  <a:prstClr val="white"/>
                </a:solidFill>
                <a:effectLst/>
                <a:uLnTx/>
                <a:uFillTx/>
                <a:latin typeface="Arial" panose="020B0604020202020204" pitchFamily="34" charset="0"/>
                <a:ea typeface="PMingLiU" panose="02020500000000000000" pitchFamily="18" charset="-120"/>
                <a:cs typeface="Arial" panose="020B0604020202020204" pitchFamily="34" charset="0"/>
              </a:rPr>
              <a:t>: Permissions Attached to Tester User</a:t>
            </a:r>
            <a:endParaRPr kumimoji="0" lang="en-CN" sz="1200" b="0"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3389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2895569F-7506-B91D-1715-E2D1F7CFD73A}"/>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18A8903-995C-F938-0A7E-79E4CD549E34}"/>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E79403AA-ADA1-409F-1765-C63E579E1FFD}"/>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73F129E7-E9BA-114A-2CF5-9A1C94B4A243}"/>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Ⅲ. Micro-Segmentation (VPC &amp; Subnets)</a:t>
            </a:r>
          </a:p>
        </p:txBody>
      </p:sp>
      <p:sp>
        <p:nvSpPr>
          <p:cNvPr id="8" name="Rectangle: Rounded Corners 7">
            <a:extLst>
              <a:ext uri="{FF2B5EF4-FFF2-40B4-BE49-F238E27FC236}">
                <a16:creationId xmlns:a16="http://schemas.microsoft.com/office/drawing/2014/main" id="{7E84B907-C1F0-4517-54B0-8B90D6036683}"/>
              </a:ext>
            </a:extLst>
          </p:cNvPr>
          <p:cNvSpPr/>
          <p:nvPr/>
        </p:nvSpPr>
        <p:spPr>
          <a:xfrm>
            <a:off x="718421" y="1120376"/>
            <a:ext cx="10477251" cy="4861774"/>
          </a:xfrm>
          <a:prstGeom prst="roundRect">
            <a:avLst>
              <a:gd name="adj" fmla="val 0"/>
            </a:avLst>
          </a:prstGeom>
          <a:no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9" name="Arrow: Pentagon 8">
            <a:extLst>
              <a:ext uri="{FF2B5EF4-FFF2-40B4-BE49-F238E27FC236}">
                <a16:creationId xmlns:a16="http://schemas.microsoft.com/office/drawing/2014/main" id="{AA33B372-1315-2E66-82E6-AA04B33E0E58}"/>
              </a:ext>
            </a:extLst>
          </p:cNvPr>
          <p:cNvSpPr/>
          <p:nvPr/>
        </p:nvSpPr>
        <p:spPr>
          <a:xfrm>
            <a:off x="718421" y="943987"/>
            <a:ext cx="2562981"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dirty="0">
                <a:solidFill>
                  <a:srgbClr val="0B2340"/>
                </a:solidFill>
                <a:latin typeface="Arial" panose="020B0604020202020204" pitchFamily="34" charset="0"/>
                <a:cs typeface="Arial" panose="020B0604020202020204" pitchFamily="34" charset="0"/>
              </a:rPr>
              <a:t>AWS </a:t>
            </a:r>
            <a:r>
              <a:rPr lang="en-US" altLang="zh-CN" sz="1200" b="1" dirty="0">
                <a:solidFill>
                  <a:srgbClr val="0B2340"/>
                </a:solidFill>
                <a:latin typeface="Arial" panose="020B0604020202020204" pitchFamily="34" charset="0"/>
                <a:cs typeface="Arial" panose="020B0604020202020204" pitchFamily="34" charset="0"/>
              </a:rPr>
              <a:t>(Amazon Web Services)</a:t>
            </a:r>
            <a:endParaRPr lang="zh-CN" altLang="en-US" sz="1200" b="1" dirty="0">
              <a:solidFill>
                <a:srgbClr val="0B2340"/>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CE66C337-0164-7C0B-448B-70EF6C626262}"/>
              </a:ext>
            </a:extLst>
          </p:cNvPr>
          <p:cNvSpPr/>
          <p:nvPr/>
        </p:nvSpPr>
        <p:spPr>
          <a:xfrm>
            <a:off x="996327" y="1699680"/>
            <a:ext cx="7520392" cy="3965864"/>
          </a:xfrm>
          <a:prstGeom prst="roundRect">
            <a:avLst>
              <a:gd name="adj" fmla="val 0"/>
            </a:avLst>
          </a:prstGeom>
          <a:no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12" name="Arrow: Pentagon 11">
            <a:extLst>
              <a:ext uri="{FF2B5EF4-FFF2-40B4-BE49-F238E27FC236}">
                <a16:creationId xmlns:a16="http://schemas.microsoft.com/office/drawing/2014/main" id="{55863739-A490-76D3-34AF-D978B617360E}"/>
              </a:ext>
            </a:extLst>
          </p:cNvPr>
          <p:cNvSpPr/>
          <p:nvPr/>
        </p:nvSpPr>
        <p:spPr>
          <a:xfrm>
            <a:off x="996326" y="1512508"/>
            <a:ext cx="2664759"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dirty="0">
                <a:solidFill>
                  <a:srgbClr val="0B2340"/>
                </a:solidFill>
                <a:latin typeface="Arial" panose="020B0604020202020204" pitchFamily="34" charset="0"/>
                <a:cs typeface="Arial" panose="020B0604020202020204" pitchFamily="34" charset="0"/>
              </a:rPr>
              <a:t>VPC (Virtual Private Cloud)</a:t>
            </a:r>
            <a:endParaRPr lang="zh-CN" altLang="en-US" sz="1200" b="1" dirty="0">
              <a:solidFill>
                <a:srgbClr val="0B2340"/>
              </a:solidFill>
              <a:latin typeface="Arial" panose="020B060402020202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id="{7C736C6E-B9FA-3669-8179-AF0B308FDFF1}"/>
              </a:ext>
            </a:extLst>
          </p:cNvPr>
          <p:cNvSpPr/>
          <p:nvPr/>
        </p:nvSpPr>
        <p:spPr>
          <a:xfrm>
            <a:off x="6090895" y="2254095"/>
            <a:ext cx="2239558" cy="3110113"/>
          </a:xfrm>
          <a:prstGeom prst="roundRect">
            <a:avLst>
              <a:gd name="adj" fmla="val 0"/>
            </a:avLst>
          </a:prstGeom>
          <a:no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17" name="Arrow: Pentagon 16">
            <a:extLst>
              <a:ext uri="{FF2B5EF4-FFF2-40B4-BE49-F238E27FC236}">
                <a16:creationId xmlns:a16="http://schemas.microsoft.com/office/drawing/2014/main" id="{4BEE8491-447B-687F-1962-42BCF40B78F8}"/>
              </a:ext>
            </a:extLst>
          </p:cNvPr>
          <p:cNvSpPr/>
          <p:nvPr/>
        </p:nvSpPr>
        <p:spPr>
          <a:xfrm>
            <a:off x="6668281" y="2081003"/>
            <a:ext cx="1253066" cy="360264"/>
          </a:xfrm>
          <a:prstGeom prst="homePlate">
            <a:avLst>
              <a:gd name="adj" fmla="val 0"/>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u="sng" dirty="0">
                <a:solidFill>
                  <a:srgbClr val="0B2340"/>
                </a:solidFill>
                <a:latin typeface="Arial" panose="020B0604020202020204" pitchFamily="34" charset="0"/>
                <a:cs typeface="Arial" panose="020B0604020202020204" pitchFamily="34" charset="0"/>
              </a:rPr>
              <a:t>Public</a:t>
            </a:r>
            <a:r>
              <a:rPr lang="it-IT" altLang="zh-CN" sz="1200" b="1" dirty="0">
                <a:solidFill>
                  <a:srgbClr val="0B2340"/>
                </a:solidFill>
                <a:latin typeface="Arial" panose="020B0604020202020204" pitchFamily="34" charset="0"/>
                <a:cs typeface="Arial" panose="020B0604020202020204" pitchFamily="34" charset="0"/>
              </a:rPr>
              <a:t>Subnet1</a:t>
            </a:r>
            <a:endParaRPr lang="zh-CN" altLang="en-US" sz="1200" b="1" dirty="0">
              <a:solidFill>
                <a:srgbClr val="0B2340"/>
              </a:solidFill>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234AA5C3-5C87-2D1C-27CB-66739D5A64CB}"/>
              </a:ext>
            </a:extLst>
          </p:cNvPr>
          <p:cNvSpPr/>
          <p:nvPr/>
        </p:nvSpPr>
        <p:spPr>
          <a:xfrm>
            <a:off x="1451286" y="2254095"/>
            <a:ext cx="4184649" cy="3110113"/>
          </a:xfrm>
          <a:prstGeom prst="roundRect">
            <a:avLst>
              <a:gd name="adj" fmla="val 0"/>
            </a:avLst>
          </a:prstGeom>
          <a:no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5" name="Arrow: Pentagon 4">
            <a:extLst>
              <a:ext uri="{FF2B5EF4-FFF2-40B4-BE49-F238E27FC236}">
                <a16:creationId xmlns:a16="http://schemas.microsoft.com/office/drawing/2014/main" id="{3B615D50-43A2-7CDE-3DEF-72FC3A0F5EB3}"/>
              </a:ext>
            </a:extLst>
          </p:cNvPr>
          <p:cNvSpPr/>
          <p:nvPr/>
        </p:nvSpPr>
        <p:spPr>
          <a:xfrm>
            <a:off x="2895221" y="2081003"/>
            <a:ext cx="1253066" cy="360264"/>
          </a:xfrm>
          <a:prstGeom prst="homePlate">
            <a:avLst>
              <a:gd name="adj" fmla="val 0"/>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u="sng" dirty="0">
                <a:solidFill>
                  <a:srgbClr val="0B2340"/>
                </a:solidFill>
                <a:latin typeface="Arial" panose="020B0604020202020204" pitchFamily="34" charset="0"/>
                <a:cs typeface="Arial" panose="020B0604020202020204" pitchFamily="34" charset="0"/>
              </a:rPr>
              <a:t>Private</a:t>
            </a:r>
            <a:r>
              <a:rPr lang="it-IT" altLang="zh-CN" sz="1200" b="1" dirty="0">
                <a:solidFill>
                  <a:srgbClr val="0B2340"/>
                </a:solidFill>
                <a:latin typeface="Arial" panose="020B0604020202020204" pitchFamily="34" charset="0"/>
                <a:cs typeface="Arial" panose="020B0604020202020204" pitchFamily="34" charset="0"/>
              </a:rPr>
              <a:t>Subnet1</a:t>
            </a:r>
            <a:endParaRPr lang="zh-CN" altLang="en-US" sz="1200" b="1" dirty="0">
              <a:solidFill>
                <a:srgbClr val="0B2340"/>
              </a:solidFill>
              <a:latin typeface="Arial" panose="020B0604020202020204" pitchFamily="34" charset="0"/>
              <a:cs typeface="Arial" panose="020B0604020202020204" pitchFamily="34" charset="0"/>
            </a:endParaRPr>
          </a:p>
        </p:txBody>
      </p:sp>
      <p:sp>
        <p:nvSpPr>
          <p:cNvPr id="18" name="Arrow: Right 17">
            <a:extLst>
              <a:ext uri="{FF2B5EF4-FFF2-40B4-BE49-F238E27FC236}">
                <a16:creationId xmlns:a16="http://schemas.microsoft.com/office/drawing/2014/main" id="{6A3A9430-C98F-3C65-B12B-EF26FA1AC597}"/>
              </a:ext>
            </a:extLst>
          </p:cNvPr>
          <p:cNvSpPr/>
          <p:nvPr/>
        </p:nvSpPr>
        <p:spPr>
          <a:xfrm>
            <a:off x="8118786" y="3442840"/>
            <a:ext cx="1180570" cy="256003"/>
          </a:xfrm>
          <a:prstGeom prst="rightArrow">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rrow: Right 1">
            <a:extLst>
              <a:ext uri="{FF2B5EF4-FFF2-40B4-BE49-F238E27FC236}">
                <a16:creationId xmlns:a16="http://schemas.microsoft.com/office/drawing/2014/main" id="{3AAE74E3-6CD2-F487-EDB9-7C00F6CED4C5}"/>
              </a:ext>
            </a:extLst>
          </p:cNvPr>
          <p:cNvSpPr/>
          <p:nvPr/>
        </p:nvSpPr>
        <p:spPr>
          <a:xfrm rot="10800000">
            <a:off x="8118785" y="4030238"/>
            <a:ext cx="1049633" cy="256003"/>
          </a:xfrm>
          <a:prstGeom prst="rightArrow">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Rounded Corners 5">
            <a:extLst>
              <a:ext uri="{FF2B5EF4-FFF2-40B4-BE49-F238E27FC236}">
                <a16:creationId xmlns:a16="http://schemas.microsoft.com/office/drawing/2014/main" id="{303685DE-C7F8-EDD7-252F-AE4D07705576}"/>
              </a:ext>
            </a:extLst>
          </p:cNvPr>
          <p:cNvSpPr/>
          <p:nvPr/>
        </p:nvSpPr>
        <p:spPr>
          <a:xfrm>
            <a:off x="1670620" y="2972561"/>
            <a:ext cx="1619249" cy="2159766"/>
          </a:xfrm>
          <a:prstGeom prst="roundRect">
            <a:avLst>
              <a:gd name="adj" fmla="val 0"/>
            </a:avLst>
          </a:prstGeom>
          <a:solidFill>
            <a:srgbClr val="F2FFFF">
              <a:alpha val="5882"/>
            </a:srgbClr>
          </a:solid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7" name="open-24-hours_15141">
            <a:extLst>
              <a:ext uri="{FF2B5EF4-FFF2-40B4-BE49-F238E27FC236}">
                <a16:creationId xmlns:a16="http://schemas.microsoft.com/office/drawing/2014/main" id="{E2EA962A-8389-3F78-9FE5-3761AE916B9A}"/>
              </a:ext>
            </a:extLst>
          </p:cNvPr>
          <p:cNvSpPr/>
          <p:nvPr/>
        </p:nvSpPr>
        <p:spPr>
          <a:xfrm>
            <a:off x="2197311" y="3133076"/>
            <a:ext cx="453327" cy="457927"/>
          </a:xfrm>
          <a:custGeom>
            <a:avLst/>
            <a:gdLst>
              <a:gd name="T0" fmla="*/ 807 w 807"/>
              <a:gd name="T1" fmla="*/ 400 h 805"/>
              <a:gd name="T2" fmla="*/ 7 w 807"/>
              <a:gd name="T3" fmla="*/ 400 h 805"/>
              <a:gd name="T4" fmla="*/ 0 w 807"/>
              <a:gd name="T5" fmla="*/ 528 h 805"/>
              <a:gd name="T6" fmla="*/ 613 w 807"/>
              <a:gd name="T7" fmla="*/ 805 h 805"/>
              <a:gd name="T8" fmla="*/ 270 w 807"/>
              <a:gd name="T9" fmla="*/ 269 h 805"/>
              <a:gd name="T10" fmla="*/ 297 w 807"/>
              <a:gd name="T11" fmla="*/ 276 h 805"/>
              <a:gd name="T12" fmla="*/ 619 w 807"/>
              <a:gd name="T13" fmla="*/ 174 h 805"/>
              <a:gd name="T14" fmla="*/ 648 w 807"/>
              <a:gd name="T15" fmla="*/ 174 h 805"/>
              <a:gd name="T16" fmla="*/ 422 w 807"/>
              <a:gd name="T17" fmla="*/ 428 h 805"/>
              <a:gd name="T18" fmla="*/ 418 w 807"/>
              <a:gd name="T19" fmla="*/ 431 h 805"/>
              <a:gd name="T20" fmla="*/ 415 w 807"/>
              <a:gd name="T21" fmla="*/ 433 h 805"/>
              <a:gd name="T22" fmla="*/ 401 w 807"/>
              <a:gd name="T23" fmla="*/ 433 h 805"/>
              <a:gd name="T24" fmla="*/ 394 w 807"/>
              <a:gd name="T25" fmla="*/ 428 h 805"/>
              <a:gd name="T26" fmla="*/ 394 w 807"/>
              <a:gd name="T27" fmla="*/ 428 h 805"/>
              <a:gd name="T28" fmla="*/ 263 w 807"/>
              <a:gd name="T29" fmla="*/ 296 h 805"/>
              <a:gd name="T30" fmla="*/ 587 w 807"/>
              <a:gd name="T31" fmla="*/ 757 h 805"/>
              <a:gd name="T32" fmla="*/ 536 w 807"/>
              <a:gd name="T33" fmla="*/ 778 h 805"/>
              <a:gd name="T34" fmla="*/ 27 w 807"/>
              <a:gd name="T35" fmla="*/ 778 h 805"/>
              <a:gd name="T36" fmla="*/ 38 w 807"/>
              <a:gd name="T37" fmla="*/ 555 h 805"/>
              <a:gd name="T38" fmla="*/ 587 w 807"/>
              <a:gd name="T39" fmla="*/ 757 h 805"/>
              <a:gd name="T40" fmla="*/ 187 w 807"/>
              <a:gd name="T41" fmla="*/ 760 h 805"/>
              <a:gd name="T42" fmla="*/ 207 w 807"/>
              <a:gd name="T43" fmla="*/ 740 h 805"/>
              <a:gd name="T44" fmla="*/ 187 w 807"/>
              <a:gd name="T45" fmla="*/ 717 h 805"/>
              <a:gd name="T46" fmla="*/ 126 w 807"/>
              <a:gd name="T47" fmla="*/ 717 h 805"/>
              <a:gd name="T48" fmla="*/ 147 w 807"/>
              <a:gd name="T49" fmla="*/ 704 h 805"/>
              <a:gd name="T50" fmla="*/ 191 w 807"/>
              <a:gd name="T51" fmla="*/ 675 h 805"/>
              <a:gd name="T52" fmla="*/ 185 w 807"/>
              <a:gd name="T53" fmla="*/ 591 h 805"/>
              <a:gd name="T54" fmla="*/ 62 w 807"/>
              <a:gd name="T55" fmla="*/ 603 h 805"/>
              <a:gd name="T56" fmla="*/ 52 w 807"/>
              <a:gd name="T57" fmla="*/ 628 h 805"/>
              <a:gd name="T58" fmla="*/ 71 w 807"/>
              <a:gd name="T59" fmla="*/ 649 h 805"/>
              <a:gd name="T60" fmla="*/ 93 w 807"/>
              <a:gd name="T61" fmla="*/ 647 h 805"/>
              <a:gd name="T62" fmla="*/ 108 w 807"/>
              <a:gd name="T63" fmla="*/ 625 h 805"/>
              <a:gd name="T64" fmla="*/ 146 w 807"/>
              <a:gd name="T65" fmla="*/ 622 h 805"/>
              <a:gd name="T66" fmla="*/ 140 w 807"/>
              <a:gd name="T67" fmla="*/ 655 h 805"/>
              <a:gd name="T68" fmla="*/ 104 w 807"/>
              <a:gd name="T69" fmla="*/ 678 h 805"/>
              <a:gd name="T70" fmla="*/ 50 w 807"/>
              <a:gd name="T71" fmla="*/ 738 h 805"/>
              <a:gd name="T72" fmla="*/ 68 w 807"/>
              <a:gd name="T73" fmla="*/ 760 h 805"/>
              <a:gd name="T74" fmla="*/ 292 w 807"/>
              <a:gd name="T75" fmla="*/ 723 h 805"/>
              <a:gd name="T76" fmla="*/ 298 w 807"/>
              <a:gd name="T77" fmla="*/ 740 h 805"/>
              <a:gd name="T78" fmla="*/ 332 w 807"/>
              <a:gd name="T79" fmla="*/ 760 h 805"/>
              <a:gd name="T80" fmla="*/ 352 w 807"/>
              <a:gd name="T81" fmla="*/ 730 h 805"/>
              <a:gd name="T82" fmla="*/ 377 w 807"/>
              <a:gd name="T83" fmla="*/ 703 h 805"/>
              <a:gd name="T84" fmla="*/ 352 w 807"/>
              <a:gd name="T85" fmla="*/ 677 h 805"/>
              <a:gd name="T86" fmla="*/ 332 w 807"/>
              <a:gd name="T87" fmla="*/ 577 h 805"/>
              <a:gd name="T88" fmla="*/ 286 w 807"/>
              <a:gd name="T89" fmla="*/ 590 h 805"/>
              <a:gd name="T90" fmla="*/ 214 w 807"/>
              <a:gd name="T91" fmla="*/ 700 h 805"/>
              <a:gd name="T92" fmla="*/ 234 w 807"/>
              <a:gd name="T93" fmla="*/ 723 h 805"/>
              <a:gd name="T94" fmla="*/ 298 w 807"/>
              <a:gd name="T95" fmla="*/ 637 h 805"/>
              <a:gd name="T96" fmla="*/ 292 w 807"/>
              <a:gd name="T97" fmla="*/ 683 h 805"/>
              <a:gd name="T98" fmla="*/ 265 w 807"/>
              <a:gd name="T99" fmla="*/ 683 h 805"/>
              <a:gd name="T100" fmla="*/ 413 w 807"/>
              <a:gd name="T101" fmla="*/ 760 h 805"/>
              <a:gd name="T102" fmla="*/ 448 w 807"/>
              <a:gd name="T103" fmla="*/ 740 h 805"/>
              <a:gd name="T104" fmla="*/ 455 w 807"/>
              <a:gd name="T105" fmla="*/ 663 h 805"/>
              <a:gd name="T106" fmla="*/ 491 w 807"/>
              <a:gd name="T107" fmla="*/ 662 h 805"/>
              <a:gd name="T108" fmla="*/ 494 w 807"/>
              <a:gd name="T109" fmla="*/ 740 h 805"/>
              <a:gd name="T110" fmla="*/ 530 w 807"/>
              <a:gd name="T111" fmla="*/ 760 h 805"/>
              <a:gd name="T112" fmla="*/ 550 w 807"/>
              <a:gd name="T113" fmla="*/ 678 h 805"/>
              <a:gd name="T114" fmla="*/ 545 w 807"/>
              <a:gd name="T115" fmla="*/ 642 h 805"/>
              <a:gd name="T116" fmla="*/ 516 w 807"/>
              <a:gd name="T117" fmla="*/ 619 h 805"/>
              <a:gd name="T118" fmla="*/ 448 w 807"/>
              <a:gd name="T119" fmla="*/ 626 h 805"/>
              <a:gd name="T120" fmla="*/ 428 w 807"/>
              <a:gd name="T121" fmla="*/ 574 h 805"/>
              <a:gd name="T122" fmla="*/ 393 w 807"/>
              <a:gd name="T123" fmla="*/ 594 h 805"/>
              <a:gd name="T124" fmla="*/ 413 w 807"/>
              <a:gd name="T125" fmla="*/ 760 h 8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07" h="805">
                <a:moveTo>
                  <a:pt x="613" y="742"/>
                </a:moveTo>
                <a:cubicBezTo>
                  <a:pt x="729" y="672"/>
                  <a:pt x="807" y="545"/>
                  <a:pt x="807" y="400"/>
                </a:cubicBezTo>
                <a:cubicBezTo>
                  <a:pt x="807" y="179"/>
                  <a:pt x="628" y="0"/>
                  <a:pt x="407" y="0"/>
                </a:cubicBezTo>
                <a:cubicBezTo>
                  <a:pt x="186" y="0"/>
                  <a:pt x="7" y="179"/>
                  <a:pt x="7" y="400"/>
                </a:cubicBezTo>
                <a:cubicBezTo>
                  <a:pt x="7" y="445"/>
                  <a:pt x="14" y="488"/>
                  <a:pt x="28" y="528"/>
                </a:cubicBezTo>
                <a:lnTo>
                  <a:pt x="0" y="528"/>
                </a:lnTo>
                <a:lnTo>
                  <a:pt x="0" y="805"/>
                </a:lnTo>
                <a:lnTo>
                  <a:pt x="613" y="805"/>
                </a:lnTo>
                <a:lnTo>
                  <a:pt x="613" y="742"/>
                </a:lnTo>
                <a:close/>
                <a:moveTo>
                  <a:pt x="270" y="269"/>
                </a:moveTo>
                <a:cubicBezTo>
                  <a:pt x="273" y="267"/>
                  <a:pt x="277" y="266"/>
                  <a:pt x="280" y="266"/>
                </a:cubicBezTo>
                <a:cubicBezTo>
                  <a:pt x="287" y="266"/>
                  <a:pt x="294" y="270"/>
                  <a:pt x="297" y="276"/>
                </a:cubicBezTo>
                <a:lnTo>
                  <a:pt x="412" y="382"/>
                </a:lnTo>
                <a:lnTo>
                  <a:pt x="619" y="174"/>
                </a:lnTo>
                <a:cubicBezTo>
                  <a:pt x="623" y="171"/>
                  <a:pt x="629" y="169"/>
                  <a:pt x="634" y="169"/>
                </a:cubicBezTo>
                <a:cubicBezTo>
                  <a:pt x="639" y="169"/>
                  <a:pt x="644" y="171"/>
                  <a:pt x="648" y="174"/>
                </a:cubicBezTo>
                <a:cubicBezTo>
                  <a:pt x="656" y="182"/>
                  <a:pt x="656" y="195"/>
                  <a:pt x="648" y="203"/>
                </a:cubicBezTo>
                <a:lnTo>
                  <a:pt x="422" y="428"/>
                </a:lnTo>
                <a:cubicBezTo>
                  <a:pt x="422" y="428"/>
                  <a:pt x="422" y="428"/>
                  <a:pt x="422" y="428"/>
                </a:cubicBezTo>
                <a:cubicBezTo>
                  <a:pt x="421" y="430"/>
                  <a:pt x="420" y="431"/>
                  <a:pt x="418" y="431"/>
                </a:cubicBezTo>
                <a:cubicBezTo>
                  <a:pt x="418" y="432"/>
                  <a:pt x="417" y="432"/>
                  <a:pt x="416" y="432"/>
                </a:cubicBezTo>
                <a:cubicBezTo>
                  <a:pt x="416" y="432"/>
                  <a:pt x="415" y="433"/>
                  <a:pt x="415" y="433"/>
                </a:cubicBezTo>
                <a:cubicBezTo>
                  <a:pt x="413" y="434"/>
                  <a:pt x="410" y="434"/>
                  <a:pt x="408" y="434"/>
                </a:cubicBezTo>
                <a:cubicBezTo>
                  <a:pt x="406" y="434"/>
                  <a:pt x="404" y="434"/>
                  <a:pt x="401" y="433"/>
                </a:cubicBezTo>
                <a:cubicBezTo>
                  <a:pt x="401" y="433"/>
                  <a:pt x="400" y="432"/>
                  <a:pt x="400" y="432"/>
                </a:cubicBezTo>
                <a:cubicBezTo>
                  <a:pt x="398" y="431"/>
                  <a:pt x="396" y="430"/>
                  <a:pt x="394" y="428"/>
                </a:cubicBezTo>
                <a:cubicBezTo>
                  <a:pt x="394" y="428"/>
                  <a:pt x="394" y="428"/>
                  <a:pt x="394" y="428"/>
                </a:cubicBezTo>
                <a:cubicBezTo>
                  <a:pt x="394" y="428"/>
                  <a:pt x="394" y="428"/>
                  <a:pt x="394" y="428"/>
                </a:cubicBezTo>
                <a:cubicBezTo>
                  <a:pt x="393" y="427"/>
                  <a:pt x="392" y="426"/>
                  <a:pt x="391" y="424"/>
                </a:cubicBezTo>
                <a:lnTo>
                  <a:pt x="263" y="296"/>
                </a:lnTo>
                <a:cubicBezTo>
                  <a:pt x="257" y="287"/>
                  <a:pt x="260" y="274"/>
                  <a:pt x="270" y="269"/>
                </a:cubicBezTo>
                <a:close/>
                <a:moveTo>
                  <a:pt x="587" y="757"/>
                </a:moveTo>
                <a:lnTo>
                  <a:pt x="587" y="778"/>
                </a:lnTo>
                <a:lnTo>
                  <a:pt x="536" y="778"/>
                </a:lnTo>
                <a:lnTo>
                  <a:pt x="278" y="778"/>
                </a:lnTo>
                <a:lnTo>
                  <a:pt x="27" y="778"/>
                </a:lnTo>
                <a:lnTo>
                  <a:pt x="27" y="555"/>
                </a:lnTo>
                <a:lnTo>
                  <a:pt x="38" y="555"/>
                </a:lnTo>
                <a:lnTo>
                  <a:pt x="587" y="555"/>
                </a:lnTo>
                <a:lnTo>
                  <a:pt x="587" y="757"/>
                </a:lnTo>
                <a:close/>
                <a:moveTo>
                  <a:pt x="68" y="760"/>
                </a:moveTo>
                <a:lnTo>
                  <a:pt x="187" y="760"/>
                </a:lnTo>
                <a:cubicBezTo>
                  <a:pt x="196" y="760"/>
                  <a:pt x="204" y="754"/>
                  <a:pt x="206" y="746"/>
                </a:cubicBezTo>
                <a:cubicBezTo>
                  <a:pt x="207" y="744"/>
                  <a:pt x="207" y="742"/>
                  <a:pt x="207" y="740"/>
                </a:cubicBezTo>
                <a:lnTo>
                  <a:pt x="207" y="737"/>
                </a:lnTo>
                <a:cubicBezTo>
                  <a:pt x="207" y="726"/>
                  <a:pt x="198" y="717"/>
                  <a:pt x="187" y="717"/>
                </a:cubicBezTo>
                <a:lnTo>
                  <a:pt x="163" y="717"/>
                </a:lnTo>
                <a:lnTo>
                  <a:pt x="126" y="717"/>
                </a:lnTo>
                <a:cubicBezTo>
                  <a:pt x="129" y="715"/>
                  <a:pt x="135" y="712"/>
                  <a:pt x="142" y="707"/>
                </a:cubicBezTo>
                <a:lnTo>
                  <a:pt x="147" y="704"/>
                </a:lnTo>
                <a:lnTo>
                  <a:pt x="159" y="698"/>
                </a:lnTo>
                <a:cubicBezTo>
                  <a:pt x="174" y="689"/>
                  <a:pt x="184" y="682"/>
                  <a:pt x="191" y="675"/>
                </a:cubicBezTo>
                <a:cubicBezTo>
                  <a:pt x="202" y="664"/>
                  <a:pt x="207" y="651"/>
                  <a:pt x="207" y="636"/>
                </a:cubicBezTo>
                <a:cubicBezTo>
                  <a:pt x="207" y="618"/>
                  <a:pt x="200" y="603"/>
                  <a:pt x="185" y="591"/>
                </a:cubicBezTo>
                <a:cubicBezTo>
                  <a:pt x="170" y="580"/>
                  <a:pt x="151" y="575"/>
                  <a:pt x="127" y="575"/>
                </a:cubicBezTo>
                <a:cubicBezTo>
                  <a:pt x="96" y="575"/>
                  <a:pt x="75" y="584"/>
                  <a:pt x="62" y="603"/>
                </a:cubicBezTo>
                <a:cubicBezTo>
                  <a:pt x="62" y="603"/>
                  <a:pt x="62" y="603"/>
                  <a:pt x="62" y="604"/>
                </a:cubicBezTo>
                <a:cubicBezTo>
                  <a:pt x="57" y="610"/>
                  <a:pt x="54" y="618"/>
                  <a:pt x="52" y="628"/>
                </a:cubicBezTo>
                <a:cubicBezTo>
                  <a:pt x="51" y="633"/>
                  <a:pt x="53" y="638"/>
                  <a:pt x="56" y="642"/>
                </a:cubicBezTo>
                <a:cubicBezTo>
                  <a:pt x="60" y="647"/>
                  <a:pt x="65" y="649"/>
                  <a:pt x="71" y="649"/>
                </a:cubicBezTo>
                <a:lnTo>
                  <a:pt x="85" y="649"/>
                </a:lnTo>
                <a:cubicBezTo>
                  <a:pt x="88" y="649"/>
                  <a:pt x="90" y="648"/>
                  <a:pt x="93" y="647"/>
                </a:cubicBezTo>
                <a:cubicBezTo>
                  <a:pt x="99" y="645"/>
                  <a:pt x="105" y="640"/>
                  <a:pt x="106" y="633"/>
                </a:cubicBezTo>
                <a:cubicBezTo>
                  <a:pt x="106" y="629"/>
                  <a:pt x="107" y="627"/>
                  <a:pt x="108" y="625"/>
                </a:cubicBezTo>
                <a:cubicBezTo>
                  <a:pt x="112" y="619"/>
                  <a:pt x="118" y="617"/>
                  <a:pt x="129" y="617"/>
                </a:cubicBezTo>
                <a:cubicBezTo>
                  <a:pt x="136" y="617"/>
                  <a:pt x="142" y="618"/>
                  <a:pt x="146" y="622"/>
                </a:cubicBezTo>
                <a:cubicBezTo>
                  <a:pt x="149" y="625"/>
                  <a:pt x="151" y="630"/>
                  <a:pt x="151" y="635"/>
                </a:cubicBezTo>
                <a:cubicBezTo>
                  <a:pt x="151" y="642"/>
                  <a:pt x="147" y="648"/>
                  <a:pt x="140" y="655"/>
                </a:cubicBezTo>
                <a:cubicBezTo>
                  <a:pt x="136" y="658"/>
                  <a:pt x="127" y="664"/>
                  <a:pt x="114" y="672"/>
                </a:cubicBezTo>
                <a:cubicBezTo>
                  <a:pt x="111" y="674"/>
                  <a:pt x="107" y="676"/>
                  <a:pt x="104" y="678"/>
                </a:cubicBezTo>
                <a:cubicBezTo>
                  <a:pt x="80" y="691"/>
                  <a:pt x="66" y="704"/>
                  <a:pt x="59" y="716"/>
                </a:cubicBezTo>
                <a:cubicBezTo>
                  <a:pt x="55" y="723"/>
                  <a:pt x="52" y="730"/>
                  <a:pt x="50" y="738"/>
                </a:cubicBezTo>
                <a:cubicBezTo>
                  <a:pt x="49" y="743"/>
                  <a:pt x="50" y="749"/>
                  <a:pt x="54" y="753"/>
                </a:cubicBezTo>
                <a:cubicBezTo>
                  <a:pt x="57" y="757"/>
                  <a:pt x="63" y="760"/>
                  <a:pt x="68" y="760"/>
                </a:cubicBezTo>
                <a:close/>
                <a:moveTo>
                  <a:pt x="234" y="723"/>
                </a:moveTo>
                <a:lnTo>
                  <a:pt x="292" y="723"/>
                </a:lnTo>
                <a:cubicBezTo>
                  <a:pt x="295" y="723"/>
                  <a:pt x="298" y="726"/>
                  <a:pt x="298" y="730"/>
                </a:cubicBezTo>
                <a:lnTo>
                  <a:pt x="298" y="740"/>
                </a:lnTo>
                <a:cubicBezTo>
                  <a:pt x="298" y="751"/>
                  <a:pt x="307" y="760"/>
                  <a:pt x="318" y="760"/>
                </a:cubicBezTo>
                <a:lnTo>
                  <a:pt x="332" y="760"/>
                </a:lnTo>
                <a:cubicBezTo>
                  <a:pt x="344" y="760"/>
                  <a:pt x="352" y="751"/>
                  <a:pt x="352" y="740"/>
                </a:cubicBezTo>
                <a:lnTo>
                  <a:pt x="352" y="730"/>
                </a:lnTo>
                <a:cubicBezTo>
                  <a:pt x="352" y="726"/>
                  <a:pt x="355" y="723"/>
                  <a:pt x="358" y="723"/>
                </a:cubicBezTo>
                <a:cubicBezTo>
                  <a:pt x="368" y="723"/>
                  <a:pt x="377" y="714"/>
                  <a:pt x="377" y="703"/>
                </a:cubicBezTo>
                <a:cubicBezTo>
                  <a:pt x="377" y="692"/>
                  <a:pt x="368" y="683"/>
                  <a:pt x="358" y="683"/>
                </a:cubicBezTo>
                <a:cubicBezTo>
                  <a:pt x="355" y="683"/>
                  <a:pt x="352" y="680"/>
                  <a:pt x="352" y="677"/>
                </a:cubicBezTo>
                <a:lnTo>
                  <a:pt x="352" y="597"/>
                </a:lnTo>
                <a:cubicBezTo>
                  <a:pt x="352" y="586"/>
                  <a:pt x="344" y="577"/>
                  <a:pt x="332" y="577"/>
                </a:cubicBezTo>
                <a:lnTo>
                  <a:pt x="312" y="577"/>
                </a:lnTo>
                <a:cubicBezTo>
                  <a:pt x="303" y="577"/>
                  <a:pt x="291" y="583"/>
                  <a:pt x="286" y="590"/>
                </a:cubicBezTo>
                <a:lnTo>
                  <a:pt x="223" y="672"/>
                </a:lnTo>
                <a:cubicBezTo>
                  <a:pt x="218" y="679"/>
                  <a:pt x="214" y="692"/>
                  <a:pt x="214" y="700"/>
                </a:cubicBezTo>
                <a:lnTo>
                  <a:pt x="214" y="703"/>
                </a:lnTo>
                <a:cubicBezTo>
                  <a:pt x="214" y="714"/>
                  <a:pt x="223" y="723"/>
                  <a:pt x="234" y="723"/>
                </a:cubicBezTo>
                <a:close/>
                <a:moveTo>
                  <a:pt x="265" y="683"/>
                </a:moveTo>
                <a:lnTo>
                  <a:pt x="298" y="637"/>
                </a:lnTo>
                <a:lnTo>
                  <a:pt x="298" y="677"/>
                </a:lnTo>
                <a:cubicBezTo>
                  <a:pt x="298" y="680"/>
                  <a:pt x="295" y="683"/>
                  <a:pt x="292" y="683"/>
                </a:cubicBezTo>
                <a:lnTo>
                  <a:pt x="265" y="683"/>
                </a:lnTo>
                <a:lnTo>
                  <a:pt x="265" y="683"/>
                </a:lnTo>
                <a:cubicBezTo>
                  <a:pt x="265" y="683"/>
                  <a:pt x="265" y="683"/>
                  <a:pt x="265" y="683"/>
                </a:cubicBezTo>
                <a:close/>
                <a:moveTo>
                  <a:pt x="413" y="760"/>
                </a:moveTo>
                <a:lnTo>
                  <a:pt x="428" y="760"/>
                </a:lnTo>
                <a:cubicBezTo>
                  <a:pt x="439" y="760"/>
                  <a:pt x="448" y="751"/>
                  <a:pt x="448" y="740"/>
                </a:cubicBezTo>
                <a:lnTo>
                  <a:pt x="448" y="684"/>
                </a:lnTo>
                <a:cubicBezTo>
                  <a:pt x="448" y="674"/>
                  <a:pt x="450" y="667"/>
                  <a:pt x="455" y="663"/>
                </a:cubicBezTo>
                <a:cubicBezTo>
                  <a:pt x="459" y="658"/>
                  <a:pt x="466" y="656"/>
                  <a:pt x="475" y="656"/>
                </a:cubicBezTo>
                <a:cubicBezTo>
                  <a:pt x="487" y="656"/>
                  <a:pt x="490" y="660"/>
                  <a:pt x="491" y="662"/>
                </a:cubicBezTo>
                <a:cubicBezTo>
                  <a:pt x="493" y="665"/>
                  <a:pt x="494" y="669"/>
                  <a:pt x="494" y="675"/>
                </a:cubicBezTo>
                <a:lnTo>
                  <a:pt x="494" y="740"/>
                </a:lnTo>
                <a:cubicBezTo>
                  <a:pt x="494" y="751"/>
                  <a:pt x="503" y="760"/>
                  <a:pt x="514" y="760"/>
                </a:cubicBezTo>
                <a:lnTo>
                  <a:pt x="530" y="760"/>
                </a:lnTo>
                <a:cubicBezTo>
                  <a:pt x="541" y="760"/>
                  <a:pt x="550" y="751"/>
                  <a:pt x="550" y="740"/>
                </a:cubicBezTo>
                <a:lnTo>
                  <a:pt x="550" y="678"/>
                </a:lnTo>
                <a:cubicBezTo>
                  <a:pt x="550" y="673"/>
                  <a:pt x="550" y="669"/>
                  <a:pt x="550" y="665"/>
                </a:cubicBezTo>
                <a:cubicBezTo>
                  <a:pt x="550" y="660"/>
                  <a:pt x="548" y="648"/>
                  <a:pt x="545" y="642"/>
                </a:cubicBezTo>
                <a:cubicBezTo>
                  <a:pt x="543" y="639"/>
                  <a:pt x="541" y="636"/>
                  <a:pt x="539" y="634"/>
                </a:cubicBezTo>
                <a:cubicBezTo>
                  <a:pt x="533" y="627"/>
                  <a:pt x="525" y="622"/>
                  <a:pt x="516" y="619"/>
                </a:cubicBezTo>
                <a:cubicBezTo>
                  <a:pt x="500" y="614"/>
                  <a:pt x="478" y="613"/>
                  <a:pt x="460" y="620"/>
                </a:cubicBezTo>
                <a:cubicBezTo>
                  <a:pt x="456" y="621"/>
                  <a:pt x="452" y="623"/>
                  <a:pt x="448" y="626"/>
                </a:cubicBezTo>
                <a:lnTo>
                  <a:pt x="448" y="594"/>
                </a:lnTo>
                <a:cubicBezTo>
                  <a:pt x="448" y="583"/>
                  <a:pt x="439" y="574"/>
                  <a:pt x="428" y="574"/>
                </a:cubicBezTo>
                <a:lnTo>
                  <a:pt x="413" y="574"/>
                </a:lnTo>
                <a:cubicBezTo>
                  <a:pt x="402" y="574"/>
                  <a:pt x="393" y="583"/>
                  <a:pt x="393" y="594"/>
                </a:cubicBezTo>
                <a:lnTo>
                  <a:pt x="393" y="740"/>
                </a:lnTo>
                <a:cubicBezTo>
                  <a:pt x="393" y="751"/>
                  <a:pt x="402" y="760"/>
                  <a:pt x="413" y="760"/>
                </a:cubicBez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Pentagon 18">
            <a:extLst>
              <a:ext uri="{FF2B5EF4-FFF2-40B4-BE49-F238E27FC236}">
                <a16:creationId xmlns:a16="http://schemas.microsoft.com/office/drawing/2014/main" id="{9C1BDD93-A9D0-B0FB-E195-D08B3307DFEF}"/>
              </a:ext>
            </a:extLst>
          </p:cNvPr>
          <p:cNvSpPr/>
          <p:nvPr/>
        </p:nvSpPr>
        <p:spPr>
          <a:xfrm>
            <a:off x="1824124" y="3692582"/>
            <a:ext cx="1253066" cy="365300"/>
          </a:xfrm>
          <a:prstGeom prst="homePlate">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dirty="0">
                <a:solidFill>
                  <a:srgbClr val="F2FFFF"/>
                </a:solidFill>
                <a:latin typeface="Arial" panose="020B0604020202020204" pitchFamily="34" charset="0"/>
                <a:cs typeface="Arial" panose="020B0604020202020204" pitchFamily="34" charset="0"/>
              </a:rPr>
              <a:t>Lambda</a:t>
            </a:r>
            <a:endParaRPr lang="zh-CN" altLang="en-US" sz="1200" b="1" dirty="0">
              <a:solidFill>
                <a:srgbClr val="F2FFFF"/>
              </a:solidFill>
              <a:latin typeface="Arial" panose="020B0604020202020204" pitchFamily="34" charset="0"/>
              <a:cs typeface="Arial" panose="020B0604020202020204" pitchFamily="34" charset="0"/>
            </a:endParaRPr>
          </a:p>
        </p:txBody>
      </p:sp>
      <p:sp>
        <p:nvSpPr>
          <p:cNvPr id="20" name="Rectangle: Rounded Corners 19">
            <a:extLst>
              <a:ext uri="{FF2B5EF4-FFF2-40B4-BE49-F238E27FC236}">
                <a16:creationId xmlns:a16="http://schemas.microsoft.com/office/drawing/2014/main" id="{AC67F005-B96D-E44E-88E5-5965DC1301CE}"/>
              </a:ext>
            </a:extLst>
          </p:cNvPr>
          <p:cNvSpPr/>
          <p:nvPr/>
        </p:nvSpPr>
        <p:spPr>
          <a:xfrm>
            <a:off x="6499537" y="2979574"/>
            <a:ext cx="1619249" cy="2129041"/>
          </a:xfrm>
          <a:prstGeom prst="roundRect">
            <a:avLst>
              <a:gd name="adj" fmla="val 0"/>
            </a:avLst>
          </a:prstGeom>
          <a:solidFill>
            <a:srgbClr val="F2FFFF">
              <a:alpha val="5882"/>
            </a:srgbClr>
          </a:solid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43" name="open-24-hours_15141">
            <a:extLst>
              <a:ext uri="{FF2B5EF4-FFF2-40B4-BE49-F238E27FC236}">
                <a16:creationId xmlns:a16="http://schemas.microsoft.com/office/drawing/2014/main" id="{67D505AB-D55B-3C4F-1492-20DE115F1C71}"/>
              </a:ext>
            </a:extLst>
          </p:cNvPr>
          <p:cNvSpPr/>
          <p:nvPr/>
        </p:nvSpPr>
        <p:spPr>
          <a:xfrm>
            <a:off x="7023928" y="3202535"/>
            <a:ext cx="457927" cy="333033"/>
          </a:xfrm>
          <a:custGeom>
            <a:avLst/>
            <a:gdLst>
              <a:gd name="connsiteX0" fmla="*/ 5526786 w 7152704"/>
              <a:gd name="connsiteY0" fmla="*/ 4064032 h 5201888"/>
              <a:gd name="connsiteX1" fmla="*/ 5282946 w 7152704"/>
              <a:gd name="connsiteY1" fmla="*/ 4307872 h 5201888"/>
              <a:gd name="connsiteX2" fmla="*/ 5526786 w 7152704"/>
              <a:gd name="connsiteY2" fmla="*/ 4551712 h 5201888"/>
              <a:gd name="connsiteX3" fmla="*/ 5770627 w 7152704"/>
              <a:gd name="connsiteY3" fmla="*/ 4307872 h 5201888"/>
              <a:gd name="connsiteX4" fmla="*/ 5526786 w 7152704"/>
              <a:gd name="connsiteY4" fmla="*/ 4064032 h 5201888"/>
              <a:gd name="connsiteX5" fmla="*/ 4551427 w 7152704"/>
              <a:gd name="connsiteY5" fmla="*/ 4064032 h 5201888"/>
              <a:gd name="connsiteX6" fmla="*/ 4307586 w 7152704"/>
              <a:gd name="connsiteY6" fmla="*/ 4307872 h 5201888"/>
              <a:gd name="connsiteX7" fmla="*/ 4551427 w 7152704"/>
              <a:gd name="connsiteY7" fmla="*/ 4551712 h 5201888"/>
              <a:gd name="connsiteX8" fmla="*/ 4795266 w 7152704"/>
              <a:gd name="connsiteY8" fmla="*/ 4307872 h 5201888"/>
              <a:gd name="connsiteX9" fmla="*/ 4551427 w 7152704"/>
              <a:gd name="connsiteY9" fmla="*/ 4064032 h 5201888"/>
              <a:gd name="connsiteX10" fmla="*/ 3576066 w 7152704"/>
              <a:gd name="connsiteY10" fmla="*/ 4064032 h 5201888"/>
              <a:gd name="connsiteX11" fmla="*/ 3332226 w 7152704"/>
              <a:gd name="connsiteY11" fmla="*/ 4307872 h 5201888"/>
              <a:gd name="connsiteX12" fmla="*/ 3576066 w 7152704"/>
              <a:gd name="connsiteY12" fmla="*/ 4551712 h 5201888"/>
              <a:gd name="connsiteX13" fmla="*/ 3819906 w 7152704"/>
              <a:gd name="connsiteY13" fmla="*/ 4307872 h 5201888"/>
              <a:gd name="connsiteX14" fmla="*/ 3576066 w 7152704"/>
              <a:gd name="connsiteY14" fmla="*/ 4064032 h 5201888"/>
              <a:gd name="connsiteX15" fmla="*/ 2600706 w 7152704"/>
              <a:gd name="connsiteY15" fmla="*/ 4064032 h 5201888"/>
              <a:gd name="connsiteX16" fmla="*/ 2356866 w 7152704"/>
              <a:gd name="connsiteY16" fmla="*/ 4307872 h 5201888"/>
              <a:gd name="connsiteX17" fmla="*/ 2600706 w 7152704"/>
              <a:gd name="connsiteY17" fmla="*/ 4551712 h 5201888"/>
              <a:gd name="connsiteX18" fmla="*/ 2844546 w 7152704"/>
              <a:gd name="connsiteY18" fmla="*/ 4307872 h 5201888"/>
              <a:gd name="connsiteX19" fmla="*/ 2600706 w 7152704"/>
              <a:gd name="connsiteY19" fmla="*/ 4064032 h 5201888"/>
              <a:gd name="connsiteX20" fmla="*/ 1625346 w 7152704"/>
              <a:gd name="connsiteY20" fmla="*/ 4064032 h 5201888"/>
              <a:gd name="connsiteX21" fmla="*/ 1381506 w 7152704"/>
              <a:gd name="connsiteY21" fmla="*/ 4307872 h 5201888"/>
              <a:gd name="connsiteX22" fmla="*/ 1625346 w 7152704"/>
              <a:gd name="connsiteY22" fmla="*/ 4551712 h 5201888"/>
              <a:gd name="connsiteX23" fmla="*/ 1869186 w 7152704"/>
              <a:gd name="connsiteY23" fmla="*/ 4307872 h 5201888"/>
              <a:gd name="connsiteX24" fmla="*/ 1625346 w 7152704"/>
              <a:gd name="connsiteY24" fmla="*/ 4064032 h 5201888"/>
              <a:gd name="connsiteX25" fmla="*/ 4389120 w 7152704"/>
              <a:gd name="connsiteY25" fmla="*/ 2519743 h 5201888"/>
              <a:gd name="connsiteX26" fmla="*/ 4632961 w 7152704"/>
              <a:gd name="connsiteY26" fmla="*/ 2763488 h 5201888"/>
              <a:gd name="connsiteX27" fmla="*/ 4632961 w 7152704"/>
              <a:gd name="connsiteY27" fmla="*/ 3413760 h 5201888"/>
              <a:gd name="connsiteX28" fmla="*/ 6502146 w 7152704"/>
              <a:gd name="connsiteY28" fmla="*/ 3413760 h 5201888"/>
              <a:gd name="connsiteX29" fmla="*/ 6502432 w 7152704"/>
              <a:gd name="connsiteY29" fmla="*/ 3413760 h 5201888"/>
              <a:gd name="connsiteX30" fmla="*/ 7152704 w 7152704"/>
              <a:gd name="connsiteY30" fmla="*/ 4064032 h 5201888"/>
              <a:gd name="connsiteX31" fmla="*/ 7152704 w 7152704"/>
              <a:gd name="connsiteY31" fmla="*/ 4551712 h 5201888"/>
              <a:gd name="connsiteX32" fmla="*/ 6502432 w 7152704"/>
              <a:gd name="connsiteY32" fmla="*/ 5201888 h 5201888"/>
              <a:gd name="connsiteX33" fmla="*/ 650272 w 7152704"/>
              <a:gd name="connsiteY33" fmla="*/ 5201888 h 5201888"/>
              <a:gd name="connsiteX34" fmla="*/ 0 w 7152704"/>
              <a:gd name="connsiteY34" fmla="*/ 4551712 h 5201888"/>
              <a:gd name="connsiteX35" fmla="*/ 0 w 7152704"/>
              <a:gd name="connsiteY35" fmla="*/ 4064032 h 5201888"/>
              <a:gd name="connsiteX36" fmla="*/ 650272 w 7152704"/>
              <a:gd name="connsiteY36" fmla="*/ 3413760 h 5201888"/>
              <a:gd name="connsiteX37" fmla="*/ 4145280 w 7152704"/>
              <a:gd name="connsiteY37" fmla="*/ 3413760 h 5201888"/>
              <a:gd name="connsiteX38" fmla="*/ 4145280 w 7152704"/>
              <a:gd name="connsiteY38" fmla="*/ 2763488 h 5201888"/>
              <a:gd name="connsiteX39" fmla="*/ 4389120 w 7152704"/>
              <a:gd name="connsiteY39" fmla="*/ 2519743 h 5201888"/>
              <a:gd name="connsiteX40" fmla="*/ 4373405 w 7152704"/>
              <a:gd name="connsiteY40" fmla="*/ 1625631 h 5201888"/>
              <a:gd name="connsiteX41" fmla="*/ 5169885 w 7152704"/>
              <a:gd name="connsiteY41" fmla="*/ 1950719 h 5201888"/>
              <a:gd name="connsiteX42" fmla="*/ 5137405 w 7152704"/>
              <a:gd name="connsiteY42" fmla="*/ 2324670 h 5201888"/>
              <a:gd name="connsiteX43" fmla="*/ 4828509 w 7152704"/>
              <a:gd name="connsiteY43" fmla="*/ 2292095 h 5201888"/>
              <a:gd name="connsiteX44" fmla="*/ 4389597 w 7152704"/>
              <a:gd name="connsiteY44" fmla="*/ 2113311 h 5201888"/>
              <a:gd name="connsiteX45" fmla="*/ 3934493 w 7152704"/>
              <a:gd name="connsiteY45" fmla="*/ 2292095 h 5201888"/>
              <a:gd name="connsiteX46" fmla="*/ 3625121 w 7152704"/>
              <a:gd name="connsiteY46" fmla="*/ 2324480 h 5201888"/>
              <a:gd name="connsiteX47" fmla="*/ 3592640 w 7152704"/>
              <a:gd name="connsiteY47" fmla="*/ 1950528 h 5201888"/>
              <a:gd name="connsiteX48" fmla="*/ 4373405 w 7152704"/>
              <a:gd name="connsiteY48" fmla="*/ 1625631 h 5201888"/>
              <a:gd name="connsiteX49" fmla="*/ 4389121 w 7152704"/>
              <a:gd name="connsiteY49" fmla="*/ 812768 h 5201888"/>
              <a:gd name="connsiteX50" fmla="*/ 5868448 w 7152704"/>
              <a:gd name="connsiteY50" fmla="*/ 1495520 h 5201888"/>
              <a:gd name="connsiteX51" fmla="*/ 5819680 w 7152704"/>
              <a:gd name="connsiteY51" fmla="*/ 1853184 h 5201888"/>
              <a:gd name="connsiteX52" fmla="*/ 5494592 w 7152704"/>
              <a:gd name="connsiteY52" fmla="*/ 1804416 h 5201888"/>
              <a:gd name="connsiteX53" fmla="*/ 4389121 w 7152704"/>
              <a:gd name="connsiteY53" fmla="*/ 1300543 h 5201888"/>
              <a:gd name="connsiteX54" fmla="*/ 3283744 w 7152704"/>
              <a:gd name="connsiteY54" fmla="*/ 1804416 h 5201888"/>
              <a:gd name="connsiteX55" fmla="*/ 2958656 w 7152704"/>
              <a:gd name="connsiteY55" fmla="*/ 1853184 h 5201888"/>
              <a:gd name="connsiteX56" fmla="*/ 2909888 w 7152704"/>
              <a:gd name="connsiteY56" fmla="*/ 1495520 h 5201888"/>
              <a:gd name="connsiteX57" fmla="*/ 4389121 w 7152704"/>
              <a:gd name="connsiteY57" fmla="*/ 812768 h 5201888"/>
              <a:gd name="connsiteX58" fmla="*/ 4388644 w 7152704"/>
              <a:gd name="connsiteY58" fmla="*/ 0 h 5201888"/>
              <a:gd name="connsiteX59" fmla="*/ 6534436 w 7152704"/>
              <a:gd name="connsiteY59" fmla="*/ 1024128 h 5201888"/>
              <a:gd name="connsiteX60" fmla="*/ 6485668 w 7152704"/>
              <a:gd name="connsiteY60" fmla="*/ 1381792 h 5201888"/>
              <a:gd name="connsiteX61" fmla="*/ 6160580 w 7152704"/>
              <a:gd name="connsiteY61" fmla="*/ 1333024 h 5201888"/>
              <a:gd name="connsiteX62" fmla="*/ 4388930 w 7152704"/>
              <a:gd name="connsiteY62" fmla="*/ 487680 h 5201888"/>
              <a:gd name="connsiteX63" fmla="*/ 2617280 w 7152704"/>
              <a:gd name="connsiteY63" fmla="*/ 1333024 h 5201888"/>
              <a:gd name="connsiteX64" fmla="*/ 2292096 w 7152704"/>
              <a:gd name="connsiteY64" fmla="*/ 1381792 h 5201888"/>
              <a:gd name="connsiteX65" fmla="*/ 2291430 w 7152704"/>
              <a:gd name="connsiteY65" fmla="*/ 1381792 h 5201888"/>
              <a:gd name="connsiteX66" fmla="*/ 2226469 w 7152704"/>
              <a:gd name="connsiteY66" fmla="*/ 1040416 h 5201888"/>
              <a:gd name="connsiteX67" fmla="*/ 4388644 w 7152704"/>
              <a:gd name="connsiteY67" fmla="*/ 0 h 520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7152704" h="5201888">
                <a:moveTo>
                  <a:pt x="5526786" y="4064032"/>
                </a:moveTo>
                <a:cubicBezTo>
                  <a:pt x="5396770" y="4064032"/>
                  <a:pt x="5282946" y="4178332"/>
                  <a:pt x="5282946" y="4307872"/>
                </a:cubicBezTo>
                <a:cubicBezTo>
                  <a:pt x="5282946" y="4437412"/>
                  <a:pt x="5396770" y="4551712"/>
                  <a:pt x="5526786" y="4551712"/>
                </a:cubicBezTo>
                <a:cubicBezTo>
                  <a:pt x="5656898" y="4551712"/>
                  <a:pt x="5770627" y="4437984"/>
                  <a:pt x="5770627" y="4307872"/>
                </a:cubicBezTo>
                <a:cubicBezTo>
                  <a:pt x="5770627" y="4177760"/>
                  <a:pt x="5656803" y="4064032"/>
                  <a:pt x="5526786" y="4064032"/>
                </a:cubicBezTo>
                <a:close/>
                <a:moveTo>
                  <a:pt x="4551427" y="4064032"/>
                </a:moveTo>
                <a:cubicBezTo>
                  <a:pt x="4421410" y="4064032"/>
                  <a:pt x="4307586" y="4178332"/>
                  <a:pt x="4307586" y="4307872"/>
                </a:cubicBezTo>
                <a:cubicBezTo>
                  <a:pt x="4307586" y="4437412"/>
                  <a:pt x="4421410" y="4551712"/>
                  <a:pt x="4551427" y="4551712"/>
                </a:cubicBezTo>
                <a:cubicBezTo>
                  <a:pt x="4681442" y="4551712"/>
                  <a:pt x="4795266" y="4437984"/>
                  <a:pt x="4795266" y="4307872"/>
                </a:cubicBezTo>
                <a:cubicBezTo>
                  <a:pt x="4795266" y="4177760"/>
                  <a:pt x="4681442" y="4064032"/>
                  <a:pt x="4551427" y="4064032"/>
                </a:cubicBezTo>
                <a:close/>
                <a:moveTo>
                  <a:pt x="3576066" y="4064032"/>
                </a:moveTo>
                <a:cubicBezTo>
                  <a:pt x="3446526" y="4064032"/>
                  <a:pt x="3332226" y="4178332"/>
                  <a:pt x="3332226" y="4307872"/>
                </a:cubicBezTo>
                <a:cubicBezTo>
                  <a:pt x="3332226" y="4437412"/>
                  <a:pt x="3446050" y="4551712"/>
                  <a:pt x="3576066" y="4551712"/>
                </a:cubicBezTo>
                <a:cubicBezTo>
                  <a:pt x="3705606" y="4551712"/>
                  <a:pt x="3819906" y="4437984"/>
                  <a:pt x="3819906" y="4307872"/>
                </a:cubicBezTo>
                <a:cubicBezTo>
                  <a:pt x="3819906" y="4177760"/>
                  <a:pt x="3705606" y="4064032"/>
                  <a:pt x="3576066" y="4064032"/>
                </a:cubicBezTo>
                <a:close/>
                <a:moveTo>
                  <a:pt x="2600706" y="4064032"/>
                </a:moveTo>
                <a:cubicBezTo>
                  <a:pt x="2471166" y="4064032"/>
                  <a:pt x="2356866" y="4178332"/>
                  <a:pt x="2356866" y="4307872"/>
                </a:cubicBezTo>
                <a:cubicBezTo>
                  <a:pt x="2356866" y="4437412"/>
                  <a:pt x="2470690" y="4551712"/>
                  <a:pt x="2600706" y="4551712"/>
                </a:cubicBezTo>
                <a:cubicBezTo>
                  <a:pt x="2730246" y="4551712"/>
                  <a:pt x="2844546" y="4437984"/>
                  <a:pt x="2844546" y="4307872"/>
                </a:cubicBezTo>
                <a:cubicBezTo>
                  <a:pt x="2844546" y="4177760"/>
                  <a:pt x="2730246" y="4064032"/>
                  <a:pt x="2600706" y="4064032"/>
                </a:cubicBezTo>
                <a:close/>
                <a:moveTo>
                  <a:pt x="1625346" y="4064032"/>
                </a:moveTo>
                <a:cubicBezTo>
                  <a:pt x="1495330" y="4064032"/>
                  <a:pt x="1381506" y="4178332"/>
                  <a:pt x="1381506" y="4307872"/>
                </a:cubicBezTo>
                <a:cubicBezTo>
                  <a:pt x="1381506" y="4437412"/>
                  <a:pt x="1495330" y="4551712"/>
                  <a:pt x="1625346" y="4551712"/>
                </a:cubicBezTo>
                <a:cubicBezTo>
                  <a:pt x="1755362" y="4551712"/>
                  <a:pt x="1869186" y="4437984"/>
                  <a:pt x="1869186" y="4307872"/>
                </a:cubicBezTo>
                <a:cubicBezTo>
                  <a:pt x="1869186" y="4177760"/>
                  <a:pt x="1755362" y="4064032"/>
                  <a:pt x="1625346" y="4064032"/>
                </a:cubicBezTo>
                <a:close/>
                <a:moveTo>
                  <a:pt x="4389120" y="2519743"/>
                </a:moveTo>
                <a:cubicBezTo>
                  <a:pt x="4519232" y="2519743"/>
                  <a:pt x="4632961" y="2633472"/>
                  <a:pt x="4632961" y="2763488"/>
                </a:cubicBezTo>
                <a:lnTo>
                  <a:pt x="4632961" y="3413760"/>
                </a:lnTo>
                <a:lnTo>
                  <a:pt x="6502146" y="3413760"/>
                </a:lnTo>
                <a:lnTo>
                  <a:pt x="6502432" y="3413760"/>
                </a:lnTo>
                <a:cubicBezTo>
                  <a:pt x="6861134" y="3414807"/>
                  <a:pt x="7151656" y="3705330"/>
                  <a:pt x="7152704" y="4064032"/>
                </a:cubicBezTo>
                <a:lnTo>
                  <a:pt x="7152704" y="4551712"/>
                </a:lnTo>
                <a:cubicBezTo>
                  <a:pt x="7151656" y="4910395"/>
                  <a:pt x="6861115" y="5200897"/>
                  <a:pt x="6502432" y="5201888"/>
                </a:cubicBezTo>
                <a:lnTo>
                  <a:pt x="650272" y="5201888"/>
                </a:lnTo>
                <a:cubicBezTo>
                  <a:pt x="291589" y="5200897"/>
                  <a:pt x="1048" y="4910395"/>
                  <a:pt x="0" y="4551712"/>
                </a:cubicBezTo>
                <a:lnTo>
                  <a:pt x="0" y="4064032"/>
                </a:lnTo>
                <a:cubicBezTo>
                  <a:pt x="1048" y="3705330"/>
                  <a:pt x="291570" y="3414807"/>
                  <a:pt x="650272" y="3413760"/>
                </a:cubicBezTo>
                <a:lnTo>
                  <a:pt x="4145280" y="3413760"/>
                </a:lnTo>
                <a:lnTo>
                  <a:pt x="4145280" y="2763488"/>
                </a:lnTo>
                <a:cubicBezTo>
                  <a:pt x="4145280" y="2633472"/>
                  <a:pt x="4259009" y="2519743"/>
                  <a:pt x="4389120" y="2519743"/>
                </a:cubicBezTo>
                <a:close/>
                <a:moveTo>
                  <a:pt x="4373405" y="1625631"/>
                </a:moveTo>
                <a:cubicBezTo>
                  <a:pt x="4682205" y="1625631"/>
                  <a:pt x="4958621" y="1755647"/>
                  <a:pt x="5169885" y="1950719"/>
                </a:cubicBezTo>
                <a:cubicBezTo>
                  <a:pt x="5283709" y="2064543"/>
                  <a:pt x="5267421" y="2243327"/>
                  <a:pt x="5137405" y="2324670"/>
                </a:cubicBezTo>
                <a:cubicBezTo>
                  <a:pt x="5039717" y="2388317"/>
                  <a:pt x="4910777" y="2374724"/>
                  <a:pt x="4828509" y="2292095"/>
                </a:cubicBezTo>
                <a:cubicBezTo>
                  <a:pt x="4714781" y="2178271"/>
                  <a:pt x="4568477" y="2113311"/>
                  <a:pt x="4389597" y="2113311"/>
                </a:cubicBezTo>
                <a:cubicBezTo>
                  <a:pt x="4210718" y="2113311"/>
                  <a:pt x="4064509" y="2178271"/>
                  <a:pt x="3934493" y="2292095"/>
                </a:cubicBezTo>
                <a:cubicBezTo>
                  <a:pt x="3852111" y="2374915"/>
                  <a:pt x="3722866" y="2388440"/>
                  <a:pt x="3625121" y="2324480"/>
                </a:cubicBezTo>
                <a:cubicBezTo>
                  <a:pt x="3511297" y="2226753"/>
                  <a:pt x="3478340" y="2048064"/>
                  <a:pt x="3592640" y="1950528"/>
                </a:cubicBezTo>
                <a:cubicBezTo>
                  <a:pt x="3803905" y="1755647"/>
                  <a:pt x="4064604" y="1625631"/>
                  <a:pt x="4373405" y="1625631"/>
                </a:cubicBezTo>
                <a:close/>
                <a:moveTo>
                  <a:pt x="4389121" y="812768"/>
                </a:moveTo>
                <a:cubicBezTo>
                  <a:pt x="4990625" y="812768"/>
                  <a:pt x="5510785" y="1072896"/>
                  <a:pt x="5868448" y="1495520"/>
                </a:cubicBezTo>
                <a:cubicBezTo>
                  <a:pt x="5965985" y="1609344"/>
                  <a:pt x="5933980" y="1771935"/>
                  <a:pt x="5819680" y="1853184"/>
                </a:cubicBezTo>
                <a:cubicBezTo>
                  <a:pt x="5722144" y="1918239"/>
                  <a:pt x="5575841" y="1901952"/>
                  <a:pt x="5494592" y="1804416"/>
                </a:cubicBezTo>
                <a:cubicBezTo>
                  <a:pt x="5217796" y="1495520"/>
                  <a:pt x="4827747" y="1300543"/>
                  <a:pt x="4389121" y="1300543"/>
                </a:cubicBezTo>
                <a:cubicBezTo>
                  <a:pt x="3950494" y="1300543"/>
                  <a:pt x="3543872" y="1495520"/>
                  <a:pt x="3283744" y="1804416"/>
                </a:cubicBezTo>
                <a:cubicBezTo>
                  <a:pt x="3202496" y="1901952"/>
                  <a:pt x="3056192" y="1918239"/>
                  <a:pt x="2958656" y="1853184"/>
                </a:cubicBezTo>
                <a:cubicBezTo>
                  <a:pt x="2844832" y="1771745"/>
                  <a:pt x="2812352" y="1609344"/>
                  <a:pt x="2909888" y="1495520"/>
                </a:cubicBezTo>
                <a:cubicBezTo>
                  <a:pt x="3267742" y="1072896"/>
                  <a:pt x="3787617" y="812768"/>
                  <a:pt x="4389121" y="812768"/>
                </a:cubicBezTo>
                <a:close/>
                <a:moveTo>
                  <a:pt x="4388644" y="0"/>
                </a:moveTo>
                <a:cubicBezTo>
                  <a:pt x="5266468" y="0"/>
                  <a:pt x="6030564" y="406432"/>
                  <a:pt x="6534436" y="1024128"/>
                </a:cubicBezTo>
                <a:cubicBezTo>
                  <a:pt x="6631972" y="1137952"/>
                  <a:pt x="6599968" y="1300543"/>
                  <a:pt x="6485668" y="1381792"/>
                </a:cubicBezTo>
                <a:cubicBezTo>
                  <a:pt x="6388132" y="1463040"/>
                  <a:pt x="6241828" y="1430560"/>
                  <a:pt x="6160580" y="1333024"/>
                </a:cubicBezTo>
                <a:cubicBezTo>
                  <a:pt x="5738241" y="812768"/>
                  <a:pt x="5103972" y="487680"/>
                  <a:pt x="4388930" y="487680"/>
                </a:cubicBezTo>
                <a:cubicBezTo>
                  <a:pt x="3673888" y="487680"/>
                  <a:pt x="3039904" y="812768"/>
                  <a:pt x="2617280" y="1333024"/>
                </a:cubicBezTo>
                <a:cubicBezTo>
                  <a:pt x="2535936" y="1430560"/>
                  <a:pt x="2405920" y="1463040"/>
                  <a:pt x="2292096" y="1381792"/>
                </a:cubicBezTo>
                <a:lnTo>
                  <a:pt x="2291430" y="1381792"/>
                </a:lnTo>
                <a:cubicBezTo>
                  <a:pt x="2177606" y="1316641"/>
                  <a:pt x="2145126" y="1137952"/>
                  <a:pt x="2226469" y="1040416"/>
                </a:cubicBezTo>
                <a:cubicBezTo>
                  <a:pt x="2746820" y="406432"/>
                  <a:pt x="3510820" y="0"/>
                  <a:pt x="4388644" y="0"/>
                </a:cubicBez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Arrow: Pentagon 21">
            <a:extLst>
              <a:ext uri="{FF2B5EF4-FFF2-40B4-BE49-F238E27FC236}">
                <a16:creationId xmlns:a16="http://schemas.microsoft.com/office/drawing/2014/main" id="{F2C7D857-3959-A0DF-3152-CB26DD9AA313}"/>
              </a:ext>
            </a:extLst>
          </p:cNvPr>
          <p:cNvSpPr/>
          <p:nvPr/>
        </p:nvSpPr>
        <p:spPr>
          <a:xfrm>
            <a:off x="6653040" y="3692582"/>
            <a:ext cx="1253066" cy="365300"/>
          </a:xfrm>
          <a:prstGeom prst="homePlate">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100" b="1" dirty="0">
                <a:solidFill>
                  <a:srgbClr val="F2FFFF"/>
                </a:solidFill>
                <a:latin typeface="Arial" panose="020B0604020202020204" pitchFamily="34" charset="0"/>
                <a:cs typeface="Arial" panose="020B0604020202020204" pitchFamily="34" charset="0"/>
              </a:rPr>
              <a:t>NAT Gateway</a:t>
            </a:r>
            <a:endParaRPr lang="zh-CN" altLang="en-US" sz="1100" b="1" dirty="0">
              <a:solidFill>
                <a:srgbClr val="F2FFFF"/>
              </a:solidFill>
              <a:latin typeface="Arial" panose="020B0604020202020204" pitchFamily="34" charset="0"/>
              <a:cs typeface="Arial" panose="020B0604020202020204" pitchFamily="34" charset="0"/>
            </a:endParaRPr>
          </a:p>
        </p:txBody>
      </p:sp>
      <p:sp>
        <p:nvSpPr>
          <p:cNvPr id="27" name="Rectangle: Rounded Corners 26">
            <a:extLst>
              <a:ext uri="{FF2B5EF4-FFF2-40B4-BE49-F238E27FC236}">
                <a16:creationId xmlns:a16="http://schemas.microsoft.com/office/drawing/2014/main" id="{35C03F6C-2AAF-D15E-B88F-32FBFB7DDECE}"/>
              </a:ext>
            </a:extLst>
          </p:cNvPr>
          <p:cNvSpPr/>
          <p:nvPr/>
        </p:nvSpPr>
        <p:spPr>
          <a:xfrm>
            <a:off x="3695569" y="3010299"/>
            <a:ext cx="1619249" cy="2129041"/>
          </a:xfrm>
          <a:prstGeom prst="roundRect">
            <a:avLst>
              <a:gd name="adj" fmla="val 0"/>
            </a:avLst>
          </a:prstGeom>
          <a:solidFill>
            <a:srgbClr val="F2FFFF">
              <a:alpha val="5882"/>
            </a:srgbClr>
          </a:solid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42" name="open-24-hours_15141">
            <a:extLst>
              <a:ext uri="{FF2B5EF4-FFF2-40B4-BE49-F238E27FC236}">
                <a16:creationId xmlns:a16="http://schemas.microsoft.com/office/drawing/2014/main" id="{461EFD51-E407-0661-188B-5273AE050A21}"/>
              </a:ext>
            </a:extLst>
          </p:cNvPr>
          <p:cNvSpPr/>
          <p:nvPr/>
        </p:nvSpPr>
        <p:spPr>
          <a:xfrm>
            <a:off x="4268898" y="3170813"/>
            <a:ext cx="360051" cy="457927"/>
          </a:xfrm>
          <a:custGeom>
            <a:avLst/>
            <a:gdLst>
              <a:gd name="T0" fmla="*/ 953 w 980"/>
              <a:gd name="T1" fmla="*/ 0 h 1248"/>
              <a:gd name="T2" fmla="*/ 27 w 980"/>
              <a:gd name="T3" fmla="*/ 0 h 1248"/>
              <a:gd name="T4" fmla="*/ 0 w 980"/>
              <a:gd name="T5" fmla="*/ 27 h 1248"/>
              <a:gd name="T6" fmla="*/ 0 w 980"/>
              <a:gd name="T7" fmla="*/ 538 h 1248"/>
              <a:gd name="T8" fmla="*/ 232 w 980"/>
              <a:gd name="T9" fmla="*/ 1088 h 1248"/>
              <a:gd name="T10" fmla="*/ 466 w 980"/>
              <a:gd name="T11" fmla="*/ 1241 h 1248"/>
              <a:gd name="T12" fmla="*/ 480 w 980"/>
              <a:gd name="T13" fmla="*/ 1246 h 1248"/>
              <a:gd name="T14" fmla="*/ 489 w 980"/>
              <a:gd name="T15" fmla="*/ 1248 h 1248"/>
              <a:gd name="T16" fmla="*/ 498 w 980"/>
              <a:gd name="T17" fmla="*/ 1246 h 1248"/>
              <a:gd name="T18" fmla="*/ 512 w 980"/>
              <a:gd name="T19" fmla="*/ 1241 h 1248"/>
              <a:gd name="T20" fmla="*/ 747 w 980"/>
              <a:gd name="T21" fmla="*/ 1088 h 1248"/>
              <a:gd name="T22" fmla="*/ 980 w 980"/>
              <a:gd name="T23" fmla="*/ 538 h 1248"/>
              <a:gd name="T24" fmla="*/ 980 w 980"/>
              <a:gd name="T25" fmla="*/ 27 h 1248"/>
              <a:gd name="T26" fmla="*/ 953 w 980"/>
              <a:gd name="T27" fmla="*/ 0 h 1248"/>
              <a:gd name="T28" fmla="*/ 489 w 980"/>
              <a:gd name="T29" fmla="*/ 1111 h 1248"/>
              <a:gd name="T30" fmla="*/ 133 w 980"/>
              <a:gd name="T31" fmla="*/ 544 h 1248"/>
              <a:gd name="T32" fmla="*/ 133 w 980"/>
              <a:gd name="T33" fmla="*/ 139 h 1248"/>
              <a:gd name="T34" fmla="*/ 490 w 980"/>
              <a:gd name="T35" fmla="*/ 139 h 1248"/>
              <a:gd name="T36" fmla="*/ 489 w 980"/>
              <a:gd name="T37" fmla="*/ 1111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0" h="1248">
                <a:moveTo>
                  <a:pt x="953" y="0"/>
                </a:moveTo>
                <a:lnTo>
                  <a:pt x="27" y="0"/>
                </a:lnTo>
                <a:cubicBezTo>
                  <a:pt x="12" y="0"/>
                  <a:pt x="0" y="12"/>
                  <a:pt x="0" y="27"/>
                </a:cubicBezTo>
                <a:lnTo>
                  <a:pt x="0" y="538"/>
                </a:lnTo>
                <a:cubicBezTo>
                  <a:pt x="0" y="812"/>
                  <a:pt x="126" y="988"/>
                  <a:pt x="232" y="1088"/>
                </a:cubicBezTo>
                <a:cubicBezTo>
                  <a:pt x="346" y="1196"/>
                  <a:pt x="461" y="1239"/>
                  <a:pt x="466" y="1241"/>
                </a:cubicBezTo>
                <a:lnTo>
                  <a:pt x="480" y="1246"/>
                </a:lnTo>
                <a:cubicBezTo>
                  <a:pt x="483" y="1247"/>
                  <a:pt x="486" y="1248"/>
                  <a:pt x="489" y="1248"/>
                </a:cubicBezTo>
                <a:cubicBezTo>
                  <a:pt x="492" y="1248"/>
                  <a:pt x="495" y="1247"/>
                  <a:pt x="498" y="1246"/>
                </a:cubicBezTo>
                <a:lnTo>
                  <a:pt x="512" y="1241"/>
                </a:lnTo>
                <a:cubicBezTo>
                  <a:pt x="517" y="1239"/>
                  <a:pt x="632" y="1196"/>
                  <a:pt x="747" y="1088"/>
                </a:cubicBezTo>
                <a:cubicBezTo>
                  <a:pt x="853" y="988"/>
                  <a:pt x="980" y="812"/>
                  <a:pt x="980" y="538"/>
                </a:cubicBezTo>
                <a:lnTo>
                  <a:pt x="980" y="27"/>
                </a:lnTo>
                <a:cubicBezTo>
                  <a:pt x="980" y="12"/>
                  <a:pt x="968" y="0"/>
                  <a:pt x="953" y="0"/>
                </a:cubicBezTo>
                <a:close/>
                <a:moveTo>
                  <a:pt x="489" y="1111"/>
                </a:moveTo>
                <a:cubicBezTo>
                  <a:pt x="407" y="1072"/>
                  <a:pt x="133" y="913"/>
                  <a:pt x="133" y="544"/>
                </a:cubicBezTo>
                <a:lnTo>
                  <a:pt x="133" y="139"/>
                </a:lnTo>
                <a:lnTo>
                  <a:pt x="490" y="139"/>
                </a:lnTo>
                <a:lnTo>
                  <a:pt x="489" y="1111"/>
                </a:ln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9" name="Arrow: Pentagon 28">
            <a:extLst>
              <a:ext uri="{FF2B5EF4-FFF2-40B4-BE49-F238E27FC236}">
                <a16:creationId xmlns:a16="http://schemas.microsoft.com/office/drawing/2014/main" id="{A23E2A25-814C-0A0F-11D6-382BA9FC4A0D}"/>
              </a:ext>
            </a:extLst>
          </p:cNvPr>
          <p:cNvSpPr/>
          <p:nvPr/>
        </p:nvSpPr>
        <p:spPr>
          <a:xfrm>
            <a:off x="3849072" y="3692582"/>
            <a:ext cx="1253066" cy="365300"/>
          </a:xfrm>
          <a:prstGeom prst="homePlate">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dirty="0">
                <a:solidFill>
                  <a:srgbClr val="F2FFFF"/>
                </a:solidFill>
                <a:latin typeface="Arial" panose="020B0604020202020204" pitchFamily="34" charset="0"/>
                <a:cs typeface="Arial" panose="020B0604020202020204" pitchFamily="34" charset="0"/>
              </a:rPr>
              <a:t>Lambda SG</a:t>
            </a:r>
            <a:endParaRPr lang="zh-CN" altLang="en-US" sz="1200" b="1" dirty="0">
              <a:solidFill>
                <a:srgbClr val="F2FFFF"/>
              </a:solidFill>
              <a:latin typeface="Arial" panose="020B0604020202020204" pitchFamily="34" charset="0"/>
              <a:cs typeface="Arial" panose="020B0604020202020204" pitchFamily="34" charset="0"/>
            </a:endParaRPr>
          </a:p>
        </p:txBody>
      </p:sp>
      <p:sp>
        <p:nvSpPr>
          <p:cNvPr id="30" name="Rectangle: Rounded Corners 29">
            <a:extLst>
              <a:ext uri="{FF2B5EF4-FFF2-40B4-BE49-F238E27FC236}">
                <a16:creationId xmlns:a16="http://schemas.microsoft.com/office/drawing/2014/main" id="{5C330E5A-A118-2CB7-58A8-07997FAC3B1F}"/>
              </a:ext>
            </a:extLst>
          </p:cNvPr>
          <p:cNvSpPr/>
          <p:nvPr/>
        </p:nvSpPr>
        <p:spPr>
          <a:xfrm>
            <a:off x="9168418" y="2972561"/>
            <a:ext cx="1619249" cy="2129041"/>
          </a:xfrm>
          <a:prstGeom prst="roundRect">
            <a:avLst>
              <a:gd name="adj" fmla="val 0"/>
            </a:avLst>
          </a:prstGeom>
          <a:solidFill>
            <a:srgbClr val="F2FFFF">
              <a:alpha val="5882"/>
            </a:srgbClr>
          </a:solidFill>
          <a:ln w="6350">
            <a:solidFill>
              <a:srgbClr val="FFFFFF">
                <a:alpha val="49020"/>
              </a:srgb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44" name="open-24-hours_15141">
            <a:extLst>
              <a:ext uri="{FF2B5EF4-FFF2-40B4-BE49-F238E27FC236}">
                <a16:creationId xmlns:a16="http://schemas.microsoft.com/office/drawing/2014/main" id="{DDD564C7-AEBD-787F-8EAC-D4AAE0C9B2CC}"/>
              </a:ext>
            </a:extLst>
          </p:cNvPr>
          <p:cNvSpPr/>
          <p:nvPr/>
        </p:nvSpPr>
        <p:spPr>
          <a:xfrm>
            <a:off x="9717529" y="3133426"/>
            <a:ext cx="457927" cy="457226"/>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 name="connsiteX60" fmla="*/ 373273 h 605239"/>
              <a:gd name="connsiteY60" fmla="*/ 373273 h 605239"/>
              <a:gd name="connsiteX61" fmla="*/ 373273 h 605239"/>
              <a:gd name="connsiteY61" fmla="*/ 373273 h 605239"/>
              <a:gd name="connsiteX62" fmla="*/ 373273 h 605239"/>
              <a:gd name="connsiteY62" fmla="*/ 373273 h 605239"/>
              <a:gd name="connsiteX63" fmla="*/ 373273 h 605239"/>
              <a:gd name="connsiteY63" fmla="*/ 373273 h 605239"/>
              <a:gd name="connsiteX64" fmla="*/ 373273 h 605239"/>
              <a:gd name="connsiteY64" fmla="*/ 373273 h 605239"/>
              <a:gd name="connsiteX65" fmla="*/ 373273 h 605239"/>
              <a:gd name="connsiteY65" fmla="*/ 373273 h 605239"/>
              <a:gd name="connsiteX66" fmla="*/ 373273 h 605239"/>
              <a:gd name="connsiteY66" fmla="*/ 373273 h 605239"/>
              <a:gd name="connsiteX67" fmla="*/ 373273 h 605239"/>
              <a:gd name="connsiteY67" fmla="*/ 373273 h 605239"/>
              <a:gd name="connsiteX68" fmla="*/ 373273 h 605239"/>
              <a:gd name="connsiteY68" fmla="*/ 373273 h 605239"/>
              <a:gd name="connsiteX69" fmla="*/ 373273 h 605239"/>
              <a:gd name="connsiteY69" fmla="*/ 373273 h 605239"/>
              <a:gd name="connsiteX70" fmla="*/ 373273 h 605239"/>
              <a:gd name="connsiteY70" fmla="*/ 373273 h 605239"/>
              <a:gd name="connsiteX71" fmla="*/ 373273 h 605239"/>
              <a:gd name="connsiteY71" fmla="*/ 373273 h 605239"/>
              <a:gd name="connsiteX72" fmla="*/ 373273 h 605239"/>
              <a:gd name="connsiteY72" fmla="*/ 373273 h 605239"/>
              <a:gd name="connsiteX73" fmla="*/ 373273 h 605239"/>
              <a:gd name="connsiteY73" fmla="*/ 373273 h 605239"/>
              <a:gd name="connsiteX74" fmla="*/ 373273 h 605239"/>
              <a:gd name="connsiteY74" fmla="*/ 373273 h 605239"/>
              <a:gd name="connsiteX75" fmla="*/ 373273 h 605239"/>
              <a:gd name="connsiteY75" fmla="*/ 373273 h 605239"/>
              <a:gd name="connsiteX76" fmla="*/ 373273 h 605239"/>
              <a:gd name="connsiteY76" fmla="*/ 373273 h 605239"/>
              <a:gd name="connsiteX77" fmla="*/ 373273 h 605239"/>
              <a:gd name="connsiteY77" fmla="*/ 373273 h 605239"/>
              <a:gd name="connsiteX78" fmla="*/ 373273 h 605239"/>
              <a:gd name="connsiteY78" fmla="*/ 373273 h 605239"/>
              <a:gd name="connsiteX79" fmla="*/ 373273 h 605239"/>
              <a:gd name="connsiteY79" fmla="*/ 373273 h 605239"/>
              <a:gd name="connsiteX80" fmla="*/ 373273 h 605239"/>
              <a:gd name="connsiteY80" fmla="*/ 373273 h 605239"/>
              <a:gd name="connsiteX81" fmla="*/ 373273 h 605239"/>
              <a:gd name="connsiteY81" fmla="*/ 373273 h 605239"/>
              <a:gd name="connsiteX82" fmla="*/ 373273 h 605239"/>
              <a:gd name="connsiteY82" fmla="*/ 373273 h 605239"/>
              <a:gd name="connsiteX83" fmla="*/ 373273 h 605239"/>
              <a:gd name="connsiteY83" fmla="*/ 373273 h 605239"/>
              <a:gd name="connsiteX84" fmla="*/ 373273 h 605239"/>
              <a:gd name="connsiteY84" fmla="*/ 373273 h 605239"/>
              <a:gd name="connsiteX85" fmla="*/ 373273 h 605239"/>
              <a:gd name="connsiteY85" fmla="*/ 373273 h 605239"/>
              <a:gd name="connsiteX86" fmla="*/ 373273 h 605239"/>
              <a:gd name="connsiteY86" fmla="*/ 373273 h 605239"/>
              <a:gd name="connsiteX87" fmla="*/ 373273 h 605239"/>
              <a:gd name="connsiteY87" fmla="*/ 373273 h 605239"/>
              <a:gd name="connsiteX88" fmla="*/ 373273 h 605239"/>
              <a:gd name="connsiteY88" fmla="*/ 373273 h 605239"/>
              <a:gd name="connsiteX89" fmla="*/ 373273 h 605239"/>
              <a:gd name="connsiteY89" fmla="*/ 373273 h 605239"/>
              <a:gd name="connsiteX90" fmla="*/ 373273 h 605239"/>
              <a:gd name="connsiteY90" fmla="*/ 373273 h 605239"/>
              <a:gd name="connsiteX91" fmla="*/ 373273 h 605239"/>
              <a:gd name="connsiteY91" fmla="*/ 373273 h 605239"/>
              <a:gd name="connsiteX92" fmla="*/ 373273 h 605239"/>
              <a:gd name="connsiteY92" fmla="*/ 373273 h 605239"/>
              <a:gd name="connsiteX93" fmla="*/ 373273 h 605239"/>
              <a:gd name="connsiteY93" fmla="*/ 373273 h 605239"/>
              <a:gd name="connsiteX94" fmla="*/ 373273 h 605239"/>
              <a:gd name="connsiteY94" fmla="*/ 373273 h 605239"/>
              <a:gd name="connsiteX95" fmla="*/ 373273 h 605239"/>
              <a:gd name="connsiteY95" fmla="*/ 373273 h 605239"/>
              <a:gd name="connsiteX96" fmla="*/ 373273 h 605239"/>
              <a:gd name="connsiteY96" fmla="*/ 373273 h 605239"/>
              <a:gd name="connsiteX97" fmla="*/ 373273 h 605239"/>
              <a:gd name="connsiteY97" fmla="*/ 373273 h 605239"/>
              <a:gd name="connsiteX98" fmla="*/ 373273 h 605239"/>
              <a:gd name="connsiteY98" fmla="*/ 373273 h 605239"/>
              <a:gd name="connsiteX99" fmla="*/ 373273 h 605239"/>
              <a:gd name="connsiteY99" fmla="*/ 373273 h 605239"/>
              <a:gd name="connsiteX100" fmla="*/ 373273 h 605239"/>
              <a:gd name="connsiteY100" fmla="*/ 373273 h 605239"/>
              <a:gd name="connsiteX101" fmla="*/ 373273 h 605239"/>
              <a:gd name="connsiteY101" fmla="*/ 373273 h 605239"/>
              <a:gd name="connsiteX102" fmla="*/ 373273 h 605239"/>
              <a:gd name="connsiteY102"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01409" h="600489">
                <a:moveTo>
                  <a:pt x="63148" y="143225"/>
                </a:moveTo>
                <a:lnTo>
                  <a:pt x="41620" y="160426"/>
                </a:lnTo>
                <a:lnTo>
                  <a:pt x="58843" y="171894"/>
                </a:lnTo>
                <a:lnTo>
                  <a:pt x="91853" y="171894"/>
                </a:lnTo>
                <a:lnTo>
                  <a:pt x="142085" y="163293"/>
                </a:lnTo>
                <a:lnTo>
                  <a:pt x="173659" y="214896"/>
                </a:lnTo>
                <a:lnTo>
                  <a:pt x="173659" y="262200"/>
                </a:lnTo>
                <a:lnTo>
                  <a:pt x="216715" y="320970"/>
                </a:lnTo>
                <a:lnTo>
                  <a:pt x="223891" y="320970"/>
                </a:lnTo>
                <a:lnTo>
                  <a:pt x="223891" y="299469"/>
                </a:lnTo>
                <a:lnTo>
                  <a:pt x="241113" y="335305"/>
                </a:lnTo>
                <a:lnTo>
                  <a:pt x="291345" y="345339"/>
                </a:lnTo>
                <a:lnTo>
                  <a:pt x="312873" y="368273"/>
                </a:lnTo>
                <a:lnTo>
                  <a:pt x="332966" y="374007"/>
                </a:lnTo>
                <a:lnTo>
                  <a:pt x="312873" y="417010"/>
                </a:lnTo>
                <a:lnTo>
                  <a:pt x="335836" y="457146"/>
                </a:lnTo>
                <a:cubicBezTo>
                  <a:pt x="335836" y="457146"/>
                  <a:pt x="348753" y="503016"/>
                  <a:pt x="348753" y="505883"/>
                </a:cubicBezTo>
                <a:cubicBezTo>
                  <a:pt x="348753" y="507316"/>
                  <a:pt x="335836" y="561786"/>
                  <a:pt x="335836" y="561786"/>
                </a:cubicBezTo>
                <a:lnTo>
                  <a:pt x="338707" y="597622"/>
                </a:lnTo>
                <a:cubicBezTo>
                  <a:pt x="325790" y="599056"/>
                  <a:pt x="312873" y="600489"/>
                  <a:pt x="299957" y="600489"/>
                </a:cubicBezTo>
                <a:cubicBezTo>
                  <a:pt x="134909" y="600489"/>
                  <a:pt x="0" y="465747"/>
                  <a:pt x="0" y="299469"/>
                </a:cubicBezTo>
                <a:cubicBezTo>
                  <a:pt x="0" y="244998"/>
                  <a:pt x="15787" y="193395"/>
                  <a:pt x="41620" y="148959"/>
                </a:cubicBezTo>
                <a:close/>
                <a:moveTo>
                  <a:pt x="367486" y="60233"/>
                </a:moveTo>
                <a:lnTo>
                  <a:pt x="394753" y="65966"/>
                </a:lnTo>
                <a:lnTo>
                  <a:pt x="419150" y="87465"/>
                </a:lnTo>
                <a:lnTo>
                  <a:pt x="426326" y="106098"/>
                </a:lnTo>
                <a:lnTo>
                  <a:pt x="432066" y="124731"/>
                </a:lnTo>
                <a:lnTo>
                  <a:pt x="469379" y="159130"/>
                </a:lnTo>
                <a:lnTo>
                  <a:pt x="479425" y="161996"/>
                </a:lnTo>
                <a:lnTo>
                  <a:pt x="493776" y="140497"/>
                </a:lnTo>
                <a:lnTo>
                  <a:pt x="541135" y="136197"/>
                </a:lnTo>
                <a:lnTo>
                  <a:pt x="549745" y="133331"/>
                </a:lnTo>
                <a:cubicBezTo>
                  <a:pt x="582753" y="180629"/>
                  <a:pt x="601409" y="237961"/>
                  <a:pt x="601409" y="299592"/>
                </a:cubicBezTo>
                <a:cubicBezTo>
                  <a:pt x="601409" y="441488"/>
                  <a:pt x="503822" y="560451"/>
                  <a:pt x="371791" y="591983"/>
                </a:cubicBezTo>
                <a:lnTo>
                  <a:pt x="376097" y="571917"/>
                </a:lnTo>
                <a:lnTo>
                  <a:pt x="427761" y="537518"/>
                </a:lnTo>
                <a:lnTo>
                  <a:pt x="442112" y="500253"/>
                </a:lnTo>
                <a:lnTo>
                  <a:pt x="477990" y="484486"/>
                </a:lnTo>
                <a:lnTo>
                  <a:pt x="510997" y="419988"/>
                </a:lnTo>
                <a:lnTo>
                  <a:pt x="459333" y="388456"/>
                </a:lnTo>
                <a:lnTo>
                  <a:pt x="432066" y="358357"/>
                </a:lnTo>
                <a:lnTo>
                  <a:pt x="416280" y="356924"/>
                </a:lnTo>
                <a:lnTo>
                  <a:pt x="384707" y="348324"/>
                </a:lnTo>
                <a:lnTo>
                  <a:pt x="356005" y="344024"/>
                </a:lnTo>
                <a:lnTo>
                  <a:pt x="333043" y="349757"/>
                </a:lnTo>
                <a:lnTo>
                  <a:pt x="317257" y="333991"/>
                </a:lnTo>
                <a:lnTo>
                  <a:pt x="302906" y="329691"/>
                </a:lnTo>
                <a:lnTo>
                  <a:pt x="304341" y="306759"/>
                </a:lnTo>
                <a:lnTo>
                  <a:pt x="285684" y="308192"/>
                </a:lnTo>
                <a:lnTo>
                  <a:pt x="275639" y="319658"/>
                </a:lnTo>
                <a:lnTo>
                  <a:pt x="269898" y="295292"/>
                </a:lnTo>
                <a:lnTo>
                  <a:pt x="294295" y="283826"/>
                </a:lnTo>
                <a:lnTo>
                  <a:pt x="317257" y="295292"/>
                </a:lnTo>
                <a:lnTo>
                  <a:pt x="330173" y="295292"/>
                </a:lnTo>
                <a:lnTo>
                  <a:pt x="335913" y="276660"/>
                </a:lnTo>
                <a:lnTo>
                  <a:pt x="371791" y="233661"/>
                </a:lnTo>
                <a:lnTo>
                  <a:pt x="420585" y="207862"/>
                </a:lnTo>
                <a:lnTo>
                  <a:pt x="449287" y="212162"/>
                </a:lnTo>
                <a:lnTo>
                  <a:pt x="452158" y="197829"/>
                </a:lnTo>
                <a:lnTo>
                  <a:pt x="416280" y="160563"/>
                </a:lnTo>
                <a:lnTo>
                  <a:pt x="403364" y="134764"/>
                </a:lnTo>
                <a:lnTo>
                  <a:pt x="383272" y="134764"/>
                </a:lnTo>
                <a:lnTo>
                  <a:pt x="371791" y="127598"/>
                </a:lnTo>
                <a:lnTo>
                  <a:pt x="344524" y="123298"/>
                </a:lnTo>
                <a:lnTo>
                  <a:pt x="338784" y="154830"/>
                </a:lnTo>
                <a:lnTo>
                  <a:pt x="307211" y="147664"/>
                </a:lnTo>
                <a:lnTo>
                  <a:pt x="304341" y="129031"/>
                </a:lnTo>
                <a:lnTo>
                  <a:pt x="328738" y="123298"/>
                </a:lnTo>
                <a:lnTo>
                  <a:pt x="337349" y="87465"/>
                </a:lnTo>
                <a:lnTo>
                  <a:pt x="361745" y="97498"/>
                </a:lnTo>
                <a:lnTo>
                  <a:pt x="361745" y="113265"/>
                </a:lnTo>
                <a:lnTo>
                  <a:pt x="380402" y="120431"/>
                </a:lnTo>
                <a:lnTo>
                  <a:pt x="391883" y="124731"/>
                </a:lnTo>
                <a:lnTo>
                  <a:pt x="407669" y="116131"/>
                </a:lnTo>
                <a:lnTo>
                  <a:pt x="393318" y="100365"/>
                </a:lnTo>
                <a:lnTo>
                  <a:pt x="366051" y="73133"/>
                </a:lnTo>
                <a:close/>
                <a:moveTo>
                  <a:pt x="222541" y="32978"/>
                </a:moveTo>
                <a:cubicBezTo>
                  <a:pt x="222541" y="35846"/>
                  <a:pt x="202448" y="48750"/>
                  <a:pt x="202448" y="48750"/>
                </a:cubicBezTo>
                <a:lnTo>
                  <a:pt x="222541" y="60221"/>
                </a:lnTo>
                <a:lnTo>
                  <a:pt x="262728" y="48750"/>
                </a:lnTo>
                <a:lnTo>
                  <a:pt x="254117" y="32978"/>
                </a:lnTo>
                <a:lnTo>
                  <a:pt x="235458" y="37280"/>
                </a:lnTo>
                <a:close/>
                <a:moveTo>
                  <a:pt x="344537" y="12904"/>
                </a:moveTo>
                <a:lnTo>
                  <a:pt x="312962" y="30110"/>
                </a:lnTo>
                <a:lnTo>
                  <a:pt x="295739" y="40147"/>
                </a:lnTo>
                <a:lnTo>
                  <a:pt x="308656" y="48750"/>
                </a:lnTo>
                <a:lnTo>
                  <a:pt x="335926" y="45883"/>
                </a:lnTo>
                <a:lnTo>
                  <a:pt x="363196" y="24375"/>
                </a:lnTo>
                <a:close/>
                <a:moveTo>
                  <a:pt x="300045" y="0"/>
                </a:moveTo>
                <a:cubicBezTo>
                  <a:pt x="345973" y="0"/>
                  <a:pt x="390465" y="10037"/>
                  <a:pt x="429217" y="28677"/>
                </a:cubicBezTo>
                <a:lnTo>
                  <a:pt x="417735" y="30110"/>
                </a:lnTo>
                <a:lnTo>
                  <a:pt x="389030" y="25809"/>
                </a:lnTo>
                <a:lnTo>
                  <a:pt x="367501" y="40147"/>
                </a:lnTo>
                <a:lnTo>
                  <a:pt x="353149" y="55919"/>
                </a:lnTo>
                <a:lnTo>
                  <a:pt x="298609" y="61655"/>
                </a:lnTo>
                <a:lnTo>
                  <a:pt x="277081" y="57353"/>
                </a:lnTo>
                <a:lnTo>
                  <a:pt x="261293" y="81728"/>
                </a:lnTo>
                <a:lnTo>
                  <a:pt x="218235" y="84596"/>
                </a:lnTo>
                <a:lnTo>
                  <a:pt x="189530" y="75993"/>
                </a:lnTo>
                <a:lnTo>
                  <a:pt x="165131" y="88897"/>
                </a:lnTo>
                <a:lnTo>
                  <a:pt x="112027" y="97500"/>
                </a:lnTo>
                <a:lnTo>
                  <a:pt x="68969" y="108971"/>
                </a:lnTo>
                <a:cubicBezTo>
                  <a:pt x="123509" y="43015"/>
                  <a:pt x="206753" y="0"/>
                  <a:pt x="300045" y="0"/>
                </a:cubicBez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2" name="Arrow: Pentagon 31">
            <a:extLst>
              <a:ext uri="{FF2B5EF4-FFF2-40B4-BE49-F238E27FC236}">
                <a16:creationId xmlns:a16="http://schemas.microsoft.com/office/drawing/2014/main" id="{9D771340-B401-F46F-272E-01C4ADDE4AE9}"/>
              </a:ext>
            </a:extLst>
          </p:cNvPr>
          <p:cNvSpPr/>
          <p:nvPr/>
        </p:nvSpPr>
        <p:spPr>
          <a:xfrm>
            <a:off x="9309453" y="3692581"/>
            <a:ext cx="1253066" cy="365300"/>
          </a:xfrm>
          <a:prstGeom prst="homePlate">
            <a:avLst>
              <a:gd name="adj" fmla="val 0"/>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100" b="1" dirty="0">
                <a:solidFill>
                  <a:srgbClr val="F2FFFF"/>
                </a:solidFill>
                <a:latin typeface="Arial" panose="020B0604020202020204" pitchFamily="34" charset="0"/>
                <a:cs typeface="Arial" panose="020B0604020202020204" pitchFamily="34" charset="0"/>
              </a:rPr>
              <a:t>External Services</a:t>
            </a:r>
            <a:endParaRPr lang="zh-CN" altLang="en-US" sz="1100" b="1" dirty="0">
              <a:solidFill>
                <a:srgbClr val="F2FFFF"/>
              </a:solidFill>
              <a:latin typeface="Arial" panose="020B0604020202020204" pitchFamily="34" charset="0"/>
              <a:cs typeface="Arial" panose="020B0604020202020204" pitchFamily="34" charset="0"/>
            </a:endParaRPr>
          </a:p>
        </p:txBody>
      </p:sp>
      <p:sp>
        <p:nvSpPr>
          <p:cNvPr id="33" name="Arrow: Right 32">
            <a:extLst>
              <a:ext uri="{FF2B5EF4-FFF2-40B4-BE49-F238E27FC236}">
                <a16:creationId xmlns:a16="http://schemas.microsoft.com/office/drawing/2014/main" id="{5BCADF72-3679-9F17-3C61-3020308B37FF}"/>
              </a:ext>
            </a:extLst>
          </p:cNvPr>
          <p:cNvSpPr/>
          <p:nvPr/>
        </p:nvSpPr>
        <p:spPr>
          <a:xfrm>
            <a:off x="3289870" y="3481688"/>
            <a:ext cx="520848" cy="256003"/>
          </a:xfrm>
          <a:prstGeom prst="rightArrow">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Arrow: Right 33">
            <a:extLst>
              <a:ext uri="{FF2B5EF4-FFF2-40B4-BE49-F238E27FC236}">
                <a16:creationId xmlns:a16="http://schemas.microsoft.com/office/drawing/2014/main" id="{73BADCFF-A064-E688-BAEF-C00A928AF83E}"/>
              </a:ext>
            </a:extLst>
          </p:cNvPr>
          <p:cNvSpPr/>
          <p:nvPr/>
        </p:nvSpPr>
        <p:spPr>
          <a:xfrm rot="10800000">
            <a:off x="3174721" y="4069089"/>
            <a:ext cx="520848" cy="256003"/>
          </a:xfrm>
          <a:prstGeom prst="rightArrow">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34">
            <a:extLst>
              <a:ext uri="{FF2B5EF4-FFF2-40B4-BE49-F238E27FC236}">
                <a16:creationId xmlns:a16="http://schemas.microsoft.com/office/drawing/2014/main" id="{7DA018E3-A237-528F-7F18-D7D6743506D8}"/>
              </a:ext>
            </a:extLst>
          </p:cNvPr>
          <p:cNvSpPr/>
          <p:nvPr/>
        </p:nvSpPr>
        <p:spPr>
          <a:xfrm>
            <a:off x="1922897" y="2523133"/>
            <a:ext cx="3254793" cy="2245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lgn="just">
              <a:spcAft>
                <a:spcPts val="600"/>
              </a:spcAft>
            </a:pPr>
            <a:r>
              <a:rPr lang="en-US" altLang="zh-CN" sz="1200" dirty="0">
                <a:latin typeface="Arial" panose="020B0604020202020204" pitchFamily="34" charset="0"/>
                <a:cs typeface="Arial" panose="020B0604020202020204" pitchFamily="34" charset="0"/>
              </a:rPr>
              <a:t>Work zone including codes, database, API etc., but with no direct internet access</a:t>
            </a:r>
          </a:p>
        </p:txBody>
      </p:sp>
      <p:sp>
        <p:nvSpPr>
          <p:cNvPr id="37" name="Rectangle 36">
            <a:extLst>
              <a:ext uri="{FF2B5EF4-FFF2-40B4-BE49-F238E27FC236}">
                <a16:creationId xmlns:a16="http://schemas.microsoft.com/office/drawing/2014/main" id="{B1074352-85BA-E47D-3458-065943198485}"/>
              </a:ext>
            </a:extLst>
          </p:cNvPr>
          <p:cNvSpPr/>
          <p:nvPr/>
        </p:nvSpPr>
        <p:spPr>
          <a:xfrm>
            <a:off x="6622201" y="2578659"/>
            <a:ext cx="1576279" cy="20153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lgn="just">
              <a:spcAft>
                <a:spcPts val="600"/>
              </a:spcAft>
            </a:pPr>
            <a:r>
              <a:rPr lang="en-US" altLang="zh-CN" sz="1200" dirty="0">
                <a:latin typeface="Arial" panose="020B0604020202020204" pitchFamily="34" charset="0"/>
                <a:cs typeface="Arial" panose="020B0604020202020204" pitchFamily="34" charset="0"/>
              </a:rPr>
              <a:t>Internet-facing zone</a:t>
            </a:r>
          </a:p>
        </p:txBody>
      </p:sp>
      <p:sp>
        <p:nvSpPr>
          <p:cNvPr id="38" name="Rectangle 37">
            <a:extLst>
              <a:ext uri="{FF2B5EF4-FFF2-40B4-BE49-F238E27FC236}">
                <a16:creationId xmlns:a16="http://schemas.microsoft.com/office/drawing/2014/main" id="{29E96470-8EC6-5AF3-010C-1B0307620112}"/>
              </a:ext>
            </a:extLst>
          </p:cNvPr>
          <p:cNvSpPr/>
          <p:nvPr/>
        </p:nvSpPr>
        <p:spPr>
          <a:xfrm>
            <a:off x="1844055" y="4213528"/>
            <a:ext cx="1253067" cy="6696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marL="171450" indent="-171450">
              <a:spcAft>
                <a:spcPts val="600"/>
              </a:spcAft>
              <a:buFont typeface="Wingdings" panose="05000000000000000000" pitchFamily="2" charset="2"/>
              <a:buChar char="l"/>
            </a:pPr>
            <a:r>
              <a:rPr lang="en-US" altLang="zh-CN" sz="1000" dirty="0">
                <a:latin typeface="Arial" panose="020B0604020202020204" pitchFamily="34" charset="0"/>
                <a:cs typeface="Arial" panose="020B0604020202020204" pitchFamily="34" charset="0"/>
              </a:rPr>
              <a:t>Auto-running AWS function</a:t>
            </a:r>
          </a:p>
          <a:p>
            <a:pPr marL="171450" indent="-171450">
              <a:spcAft>
                <a:spcPts val="600"/>
              </a:spcAft>
              <a:buFont typeface="Wingdings" panose="05000000000000000000" pitchFamily="2" charset="2"/>
              <a:buChar char="l"/>
            </a:pPr>
            <a:r>
              <a:rPr lang="en-US" altLang="zh-CN" sz="1000" dirty="0">
                <a:latin typeface="Arial" panose="020B0604020202020204" pitchFamily="34" charset="0"/>
                <a:cs typeface="Arial" panose="020B0604020202020204" pitchFamily="34" charset="0"/>
              </a:rPr>
              <a:t>Executes code on demand</a:t>
            </a:r>
          </a:p>
        </p:txBody>
      </p:sp>
      <p:sp>
        <p:nvSpPr>
          <p:cNvPr id="39" name="Rectangle 38">
            <a:extLst>
              <a:ext uri="{FF2B5EF4-FFF2-40B4-BE49-F238E27FC236}">
                <a16:creationId xmlns:a16="http://schemas.microsoft.com/office/drawing/2014/main" id="{2349A548-520A-58ED-E0B3-39351C71E593}"/>
              </a:ext>
            </a:extLst>
          </p:cNvPr>
          <p:cNvSpPr/>
          <p:nvPr/>
        </p:nvSpPr>
        <p:spPr>
          <a:xfrm>
            <a:off x="3916438" y="4431980"/>
            <a:ext cx="1253067" cy="6696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marL="171450" indent="-171450">
              <a:spcAft>
                <a:spcPts val="600"/>
              </a:spcAft>
              <a:buFont typeface="Wingdings" panose="05000000000000000000" pitchFamily="2" charset="2"/>
              <a:buChar char="l"/>
            </a:pPr>
            <a:r>
              <a:rPr lang="en-US" altLang="zh-CN" sz="1000" dirty="0">
                <a:latin typeface="Arial" panose="020B0604020202020204" pitchFamily="34" charset="0"/>
                <a:cs typeface="Arial" panose="020B0604020202020204" pitchFamily="34" charset="0"/>
              </a:rPr>
              <a:t>Firewall rules for Lambda</a:t>
            </a:r>
          </a:p>
        </p:txBody>
      </p:sp>
      <p:sp>
        <p:nvSpPr>
          <p:cNvPr id="40" name="Rectangle 39">
            <a:extLst>
              <a:ext uri="{FF2B5EF4-FFF2-40B4-BE49-F238E27FC236}">
                <a16:creationId xmlns:a16="http://schemas.microsoft.com/office/drawing/2014/main" id="{3D0E685F-2CAA-D35C-F304-BE8BCD2A8A65}"/>
              </a:ext>
            </a:extLst>
          </p:cNvPr>
          <p:cNvSpPr/>
          <p:nvPr/>
        </p:nvSpPr>
        <p:spPr>
          <a:xfrm>
            <a:off x="6675218" y="4197956"/>
            <a:ext cx="1253067" cy="6696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marL="171450" indent="-171450">
              <a:spcAft>
                <a:spcPts val="600"/>
              </a:spcAft>
              <a:buFont typeface="Wingdings" panose="05000000000000000000" pitchFamily="2" charset="2"/>
              <a:buChar char="l"/>
            </a:pPr>
            <a:r>
              <a:rPr lang="en-US" altLang="zh-CN" sz="1000" dirty="0">
                <a:latin typeface="Arial" panose="020B0604020202020204" pitchFamily="34" charset="0"/>
                <a:cs typeface="Arial" panose="020B0604020202020204" pitchFamily="34" charset="0"/>
              </a:rPr>
              <a:t>Connects private subnet to the internet</a:t>
            </a:r>
          </a:p>
          <a:p>
            <a:pPr marL="171450" indent="-171450">
              <a:spcAft>
                <a:spcPts val="600"/>
              </a:spcAft>
              <a:buFont typeface="Wingdings" panose="05000000000000000000" pitchFamily="2" charset="2"/>
              <a:buChar char="l"/>
            </a:pPr>
            <a:r>
              <a:rPr lang="en-US" altLang="zh-CN" sz="1000" dirty="0">
                <a:latin typeface="Arial" panose="020B0604020202020204" pitchFamily="34" charset="0"/>
                <a:cs typeface="Arial" panose="020B0604020202020204" pitchFamily="34" charset="0"/>
              </a:rPr>
              <a:t>External services see only the NAT</a:t>
            </a:r>
          </a:p>
        </p:txBody>
      </p:sp>
      <p:sp>
        <p:nvSpPr>
          <p:cNvPr id="41" name="Rectangle 40">
            <a:extLst>
              <a:ext uri="{FF2B5EF4-FFF2-40B4-BE49-F238E27FC236}">
                <a16:creationId xmlns:a16="http://schemas.microsoft.com/office/drawing/2014/main" id="{8E7822D6-AD1A-E476-E084-BA00D4EF51BC}"/>
              </a:ext>
            </a:extLst>
          </p:cNvPr>
          <p:cNvSpPr/>
          <p:nvPr/>
        </p:nvSpPr>
        <p:spPr>
          <a:xfrm>
            <a:off x="9319958" y="4206917"/>
            <a:ext cx="1253067" cy="6696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marL="171450" indent="-171450">
              <a:spcAft>
                <a:spcPts val="600"/>
              </a:spcAft>
              <a:buFont typeface="Wingdings" panose="05000000000000000000" pitchFamily="2" charset="2"/>
              <a:buChar char="l"/>
            </a:pPr>
            <a:r>
              <a:rPr lang="en-US" altLang="zh-CN" sz="1000" dirty="0">
                <a:latin typeface="Arial" panose="020B0604020202020204" pitchFamily="34" charset="0"/>
                <a:cs typeface="Arial" panose="020B0604020202020204" pitchFamily="34" charset="0"/>
              </a:rPr>
              <a:t>AWS Services</a:t>
            </a:r>
          </a:p>
          <a:p>
            <a:pPr marL="171450" indent="-171450">
              <a:spcAft>
                <a:spcPts val="600"/>
              </a:spcAft>
              <a:buFont typeface="Wingdings" panose="05000000000000000000" pitchFamily="2" charset="2"/>
              <a:buChar char="l"/>
            </a:pPr>
            <a:r>
              <a:rPr lang="en-US" altLang="zh-CN" sz="1000" dirty="0">
                <a:latin typeface="Arial" panose="020B0604020202020204" pitchFamily="34" charset="0"/>
                <a:cs typeface="Arial" panose="020B0604020202020204" pitchFamily="34" charset="0"/>
              </a:rPr>
              <a:t>Internet</a:t>
            </a:r>
          </a:p>
        </p:txBody>
      </p:sp>
      <p:sp>
        <p:nvSpPr>
          <p:cNvPr id="45" name="Oval 44">
            <a:extLst>
              <a:ext uri="{FF2B5EF4-FFF2-40B4-BE49-F238E27FC236}">
                <a16:creationId xmlns:a16="http://schemas.microsoft.com/office/drawing/2014/main" id="{C3F50542-F960-B75A-2703-C52A313CA9FA}"/>
              </a:ext>
            </a:extLst>
          </p:cNvPr>
          <p:cNvSpPr/>
          <p:nvPr/>
        </p:nvSpPr>
        <p:spPr>
          <a:xfrm>
            <a:off x="3381591" y="3271288"/>
            <a:ext cx="224560" cy="224560"/>
          </a:xfrm>
          <a:prstGeom prst="ellipse">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latin typeface="Arial" panose="020B0604020202020204" pitchFamily="34" charset="0"/>
                <a:cs typeface="Arial" panose="020B0604020202020204" pitchFamily="34" charset="0"/>
              </a:rPr>
              <a:t>1</a:t>
            </a:r>
            <a:endParaRPr lang="zh-CN" altLang="en-US" sz="1400" b="1" dirty="0">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BB2720D2-82FE-C270-5533-4F1E5C067B19}"/>
              </a:ext>
            </a:extLst>
          </p:cNvPr>
          <p:cNvSpPr/>
          <p:nvPr/>
        </p:nvSpPr>
        <p:spPr>
          <a:xfrm>
            <a:off x="8682345" y="3249759"/>
            <a:ext cx="224560" cy="224560"/>
          </a:xfrm>
          <a:prstGeom prst="ellipse">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latin typeface="Arial" panose="020B0604020202020204" pitchFamily="34" charset="0"/>
                <a:cs typeface="Arial" panose="020B0604020202020204" pitchFamily="34" charset="0"/>
              </a:rPr>
              <a:t>3</a:t>
            </a:r>
            <a:endParaRPr lang="zh-CN" altLang="en-US" sz="1400" b="1" dirty="0">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C022838C-4E0D-54F4-A5E2-DA8EC6FA4AAC}"/>
              </a:ext>
            </a:extLst>
          </p:cNvPr>
          <p:cNvSpPr/>
          <p:nvPr/>
        </p:nvSpPr>
        <p:spPr>
          <a:xfrm>
            <a:off x="8682345" y="3812521"/>
            <a:ext cx="224560" cy="224560"/>
          </a:xfrm>
          <a:prstGeom prst="ellipse">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latin typeface="Arial" panose="020B0604020202020204" pitchFamily="34" charset="0"/>
                <a:cs typeface="Arial" panose="020B0604020202020204" pitchFamily="34" charset="0"/>
              </a:rPr>
              <a:t>4</a:t>
            </a:r>
            <a:endParaRPr lang="zh-CN" altLang="en-US" sz="1400" b="1" dirty="0">
              <a:latin typeface="Arial" panose="020B0604020202020204" pitchFamily="34" charset="0"/>
              <a:cs typeface="Arial" panose="020B0604020202020204" pitchFamily="34" charset="0"/>
            </a:endParaRPr>
          </a:p>
        </p:txBody>
      </p:sp>
      <p:sp>
        <p:nvSpPr>
          <p:cNvPr id="49" name="Arrow: Right 48">
            <a:extLst>
              <a:ext uri="{FF2B5EF4-FFF2-40B4-BE49-F238E27FC236}">
                <a16:creationId xmlns:a16="http://schemas.microsoft.com/office/drawing/2014/main" id="{F4EA9187-5D8D-A822-1B26-A14DAABD19B8}"/>
              </a:ext>
            </a:extLst>
          </p:cNvPr>
          <p:cNvSpPr/>
          <p:nvPr/>
        </p:nvSpPr>
        <p:spPr>
          <a:xfrm>
            <a:off x="5307163" y="3447521"/>
            <a:ext cx="1323312" cy="256003"/>
          </a:xfrm>
          <a:prstGeom prst="rightArrow">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Arrow: Right 49">
            <a:extLst>
              <a:ext uri="{FF2B5EF4-FFF2-40B4-BE49-F238E27FC236}">
                <a16:creationId xmlns:a16="http://schemas.microsoft.com/office/drawing/2014/main" id="{FC9AFD04-30D5-7C94-3A8C-3A19ABE66F87}"/>
              </a:ext>
            </a:extLst>
          </p:cNvPr>
          <p:cNvSpPr/>
          <p:nvPr/>
        </p:nvSpPr>
        <p:spPr>
          <a:xfrm rot="10800000">
            <a:off x="5314817" y="4034917"/>
            <a:ext cx="1184717" cy="256003"/>
          </a:xfrm>
          <a:prstGeom prst="rightArrow">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Oval 50">
            <a:extLst>
              <a:ext uri="{FF2B5EF4-FFF2-40B4-BE49-F238E27FC236}">
                <a16:creationId xmlns:a16="http://schemas.microsoft.com/office/drawing/2014/main" id="{9333E0CB-FC30-4EA8-FA0D-5A354CD58AF4}"/>
              </a:ext>
            </a:extLst>
          </p:cNvPr>
          <p:cNvSpPr/>
          <p:nvPr/>
        </p:nvSpPr>
        <p:spPr>
          <a:xfrm>
            <a:off x="5781822" y="3254440"/>
            <a:ext cx="224560" cy="224560"/>
          </a:xfrm>
          <a:prstGeom prst="ellipse">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latin typeface="Arial" panose="020B0604020202020204" pitchFamily="34" charset="0"/>
                <a:cs typeface="Arial" panose="020B0604020202020204" pitchFamily="34" charset="0"/>
              </a:rPr>
              <a:t>3</a:t>
            </a:r>
            <a:endParaRPr lang="zh-CN" altLang="en-US" sz="1400" b="1" dirty="0">
              <a:latin typeface="Arial" panose="020B0604020202020204" pitchFamily="34" charset="0"/>
              <a:cs typeface="Arial" panose="020B0604020202020204" pitchFamily="34" charset="0"/>
            </a:endParaRPr>
          </a:p>
        </p:txBody>
      </p:sp>
      <p:sp>
        <p:nvSpPr>
          <p:cNvPr id="52" name="Oval 51">
            <a:extLst>
              <a:ext uri="{FF2B5EF4-FFF2-40B4-BE49-F238E27FC236}">
                <a16:creationId xmlns:a16="http://schemas.microsoft.com/office/drawing/2014/main" id="{62FFDA73-D200-0BC2-C980-F166E0E77AA9}"/>
              </a:ext>
            </a:extLst>
          </p:cNvPr>
          <p:cNvSpPr/>
          <p:nvPr/>
        </p:nvSpPr>
        <p:spPr>
          <a:xfrm>
            <a:off x="5781822" y="3817202"/>
            <a:ext cx="224560" cy="224560"/>
          </a:xfrm>
          <a:prstGeom prst="ellipse">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latin typeface="Arial" panose="020B0604020202020204" pitchFamily="34" charset="0"/>
                <a:cs typeface="Arial" panose="020B0604020202020204" pitchFamily="34" charset="0"/>
              </a:rPr>
              <a:t>5</a:t>
            </a:r>
            <a:endParaRPr lang="zh-CN" altLang="en-US" sz="1400" b="1" dirty="0">
              <a:latin typeface="Arial" panose="020B0604020202020204" pitchFamily="34" charset="0"/>
              <a:cs typeface="Arial" panose="020B0604020202020204" pitchFamily="34" charset="0"/>
            </a:endParaRPr>
          </a:p>
        </p:txBody>
      </p:sp>
      <p:sp>
        <p:nvSpPr>
          <p:cNvPr id="53" name="Oval 52">
            <a:extLst>
              <a:ext uri="{FF2B5EF4-FFF2-40B4-BE49-F238E27FC236}">
                <a16:creationId xmlns:a16="http://schemas.microsoft.com/office/drawing/2014/main" id="{DEFB2ECF-12DE-AEA6-8BA5-5D9A5681A252}"/>
              </a:ext>
            </a:extLst>
          </p:cNvPr>
          <p:cNvSpPr/>
          <p:nvPr/>
        </p:nvSpPr>
        <p:spPr>
          <a:xfrm>
            <a:off x="3381476" y="3872626"/>
            <a:ext cx="224560" cy="224560"/>
          </a:xfrm>
          <a:prstGeom prst="ellipse">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400" b="1" dirty="0">
                <a:latin typeface="Arial" panose="020B0604020202020204" pitchFamily="34" charset="0"/>
                <a:cs typeface="Arial" panose="020B0604020202020204" pitchFamily="34" charset="0"/>
              </a:rPr>
              <a:t>6</a:t>
            </a:r>
            <a:endParaRPr lang="zh-CN" altLang="en-US" sz="1400" b="1" dirty="0">
              <a:latin typeface="Arial" panose="020B0604020202020204" pitchFamily="34" charset="0"/>
              <a:cs typeface="Arial" panose="020B0604020202020204" pitchFamily="34" charset="0"/>
            </a:endParaRPr>
          </a:p>
        </p:txBody>
      </p:sp>
      <p:sp>
        <p:nvSpPr>
          <p:cNvPr id="54" name="Arrow: Right 53">
            <a:extLst>
              <a:ext uri="{FF2B5EF4-FFF2-40B4-BE49-F238E27FC236}">
                <a16:creationId xmlns:a16="http://schemas.microsoft.com/office/drawing/2014/main" id="{3E098E06-2344-90C4-9245-1DED7F653F79}"/>
              </a:ext>
            </a:extLst>
          </p:cNvPr>
          <p:cNvSpPr/>
          <p:nvPr/>
        </p:nvSpPr>
        <p:spPr>
          <a:xfrm rot="10800000">
            <a:off x="8118785" y="4653574"/>
            <a:ext cx="1049633" cy="256003"/>
          </a:xfrm>
          <a:prstGeom prst="right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Arrow: Right 55">
            <a:extLst>
              <a:ext uri="{FF2B5EF4-FFF2-40B4-BE49-F238E27FC236}">
                <a16:creationId xmlns:a16="http://schemas.microsoft.com/office/drawing/2014/main" id="{A231E2FB-D25C-7022-FF48-D66C1E063634}"/>
              </a:ext>
            </a:extLst>
          </p:cNvPr>
          <p:cNvSpPr/>
          <p:nvPr/>
        </p:nvSpPr>
        <p:spPr>
          <a:xfrm rot="10800000">
            <a:off x="6023519" y="4672240"/>
            <a:ext cx="476014" cy="256003"/>
          </a:xfrm>
          <a:prstGeom prst="right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Oval 58">
            <a:extLst>
              <a:ext uri="{FF2B5EF4-FFF2-40B4-BE49-F238E27FC236}">
                <a16:creationId xmlns:a16="http://schemas.microsoft.com/office/drawing/2014/main" id="{BCFF225F-27B7-D631-C7DE-F48E7FC2329B}"/>
              </a:ext>
            </a:extLst>
          </p:cNvPr>
          <p:cNvSpPr/>
          <p:nvPr/>
        </p:nvSpPr>
        <p:spPr>
          <a:xfrm>
            <a:off x="6196756" y="4687962"/>
            <a:ext cx="224560" cy="224560"/>
          </a:xfrm>
          <a:prstGeom prst="ellipse">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latin typeface="Arial" panose="020B0604020202020204" pitchFamily="34" charset="0"/>
                <a:cs typeface="Arial" panose="020B0604020202020204" pitchFamily="34" charset="0"/>
              </a:rPr>
              <a:t>×</a:t>
            </a:r>
            <a:endParaRPr lang="zh-CN" altLang="en-US" b="1" dirty="0">
              <a:latin typeface="Arial" panose="020B0604020202020204" pitchFamily="34" charset="0"/>
              <a:cs typeface="Arial" panose="020B0604020202020204" pitchFamily="34" charset="0"/>
            </a:endParaRPr>
          </a:p>
        </p:txBody>
      </p:sp>
      <p:sp>
        <p:nvSpPr>
          <p:cNvPr id="60" name="Arrow: Right 59">
            <a:extLst>
              <a:ext uri="{FF2B5EF4-FFF2-40B4-BE49-F238E27FC236}">
                <a16:creationId xmlns:a16="http://schemas.microsoft.com/office/drawing/2014/main" id="{6EADAC2B-74AA-1E6A-A061-DDC94E1B8E7F}"/>
              </a:ext>
            </a:extLst>
          </p:cNvPr>
          <p:cNvSpPr/>
          <p:nvPr/>
        </p:nvSpPr>
        <p:spPr>
          <a:xfrm>
            <a:off x="3281402" y="4687650"/>
            <a:ext cx="520848" cy="256003"/>
          </a:xfrm>
          <a:prstGeom prst="rightArrow">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Arrow: Right 62">
            <a:extLst>
              <a:ext uri="{FF2B5EF4-FFF2-40B4-BE49-F238E27FC236}">
                <a16:creationId xmlns:a16="http://schemas.microsoft.com/office/drawing/2014/main" id="{8BD9092C-99BF-A35E-04AB-A625AF268820}"/>
              </a:ext>
            </a:extLst>
          </p:cNvPr>
          <p:cNvSpPr/>
          <p:nvPr/>
        </p:nvSpPr>
        <p:spPr>
          <a:xfrm>
            <a:off x="5299367" y="4677767"/>
            <a:ext cx="396486" cy="256003"/>
          </a:xfrm>
          <a:prstGeom prst="rightArrow">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Oval 61">
            <a:extLst>
              <a:ext uri="{FF2B5EF4-FFF2-40B4-BE49-F238E27FC236}">
                <a16:creationId xmlns:a16="http://schemas.microsoft.com/office/drawing/2014/main" id="{82F37EE8-109B-5970-732E-C60F73AABC52}"/>
              </a:ext>
            </a:extLst>
          </p:cNvPr>
          <p:cNvSpPr/>
          <p:nvPr/>
        </p:nvSpPr>
        <p:spPr>
          <a:xfrm>
            <a:off x="5337894" y="4687962"/>
            <a:ext cx="224560" cy="224560"/>
          </a:xfrm>
          <a:prstGeom prst="ellipse">
            <a:avLst/>
          </a:prstGeom>
          <a:solidFill>
            <a:srgbClr val="9D2235"/>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a:latin typeface="Arial" panose="020B0604020202020204" pitchFamily="34" charset="0"/>
                <a:cs typeface="Arial" panose="020B0604020202020204" pitchFamily="34" charset="0"/>
              </a:rPr>
              <a:t>×</a:t>
            </a:r>
            <a:endParaRPr lang="zh-CN" altLang="en-US" b="1" dirty="0">
              <a:latin typeface="Arial" panose="020B0604020202020204" pitchFamily="34" charset="0"/>
              <a:cs typeface="Arial" panose="020B0604020202020204" pitchFamily="34" charset="0"/>
            </a:endParaRPr>
          </a:p>
        </p:txBody>
      </p:sp>
      <p:pic>
        <p:nvPicPr>
          <p:cNvPr id="64" name="Picture 63">
            <a:extLst>
              <a:ext uri="{FF2B5EF4-FFF2-40B4-BE49-F238E27FC236}">
                <a16:creationId xmlns:a16="http://schemas.microsoft.com/office/drawing/2014/main" id="{94639D39-CD65-0B76-E1F9-3100ECA23A14}"/>
              </a:ext>
            </a:extLst>
          </p:cNvPr>
          <p:cNvPicPr>
            <a:picLocks noChangeAspect="1"/>
          </p:cNvPicPr>
          <p:nvPr/>
        </p:nvPicPr>
        <p:blipFill>
          <a:blip r:embed="rId3" cstate="print">
            <a:extLst>
              <a:ext uri="{28A0092B-C50C-407E-A947-70E740481C1C}">
                <a14:useLocalDpi xmlns:a14="http://schemas.microsoft.com/office/drawing/2010/main" val="0"/>
              </a:ext>
            </a:extLst>
          </a:blip>
          <a:srcRect r="76932" b="10885"/>
          <a:stretch>
            <a:fillRect/>
          </a:stretch>
        </p:blipFill>
        <p:spPr>
          <a:xfrm>
            <a:off x="3798110" y="4034513"/>
            <a:ext cx="1401559" cy="226408"/>
          </a:xfrm>
          <a:prstGeom prst="rect">
            <a:avLst/>
          </a:prstGeom>
        </p:spPr>
      </p:pic>
      <p:grpSp>
        <p:nvGrpSpPr>
          <p:cNvPr id="72" name="Group 71">
            <a:extLst>
              <a:ext uri="{FF2B5EF4-FFF2-40B4-BE49-F238E27FC236}">
                <a16:creationId xmlns:a16="http://schemas.microsoft.com/office/drawing/2014/main" id="{65A96632-71AF-DD58-D217-0A1093074696}"/>
              </a:ext>
            </a:extLst>
          </p:cNvPr>
          <p:cNvGrpSpPr/>
          <p:nvPr/>
        </p:nvGrpSpPr>
        <p:grpSpPr>
          <a:xfrm>
            <a:off x="3798110" y="1618707"/>
            <a:ext cx="3322196" cy="172644"/>
            <a:chOff x="4213671" y="1548890"/>
            <a:chExt cx="4840741" cy="262773"/>
          </a:xfrm>
        </p:grpSpPr>
        <p:pic>
          <p:nvPicPr>
            <p:cNvPr id="65" name="Picture 64">
              <a:extLst>
                <a:ext uri="{FF2B5EF4-FFF2-40B4-BE49-F238E27FC236}">
                  <a16:creationId xmlns:a16="http://schemas.microsoft.com/office/drawing/2014/main" id="{9FABB3C0-4435-AFB2-C0B4-A398C37617FA}"/>
                </a:ext>
              </a:extLst>
            </p:cNvPr>
            <p:cNvPicPr>
              <a:picLocks noChangeAspect="1"/>
            </p:cNvPicPr>
            <p:nvPr/>
          </p:nvPicPr>
          <p:blipFill>
            <a:blip r:embed="rId4" cstate="print">
              <a:extLst>
                <a:ext uri="{28A0092B-C50C-407E-A947-70E740481C1C}">
                  <a14:useLocalDpi xmlns:a14="http://schemas.microsoft.com/office/drawing/2010/main" val="0"/>
                </a:ext>
              </a:extLst>
            </a:blip>
            <a:srcRect l="958" t="8920" r="80403" b="14750"/>
            <a:stretch>
              <a:fillRect/>
            </a:stretch>
          </p:blipFill>
          <p:spPr>
            <a:xfrm>
              <a:off x="4213671" y="1548890"/>
              <a:ext cx="1928037" cy="262773"/>
            </a:xfrm>
            <a:prstGeom prst="rect">
              <a:avLst/>
            </a:prstGeom>
          </p:spPr>
        </p:pic>
        <p:pic>
          <p:nvPicPr>
            <p:cNvPr id="67" name="Picture 66">
              <a:extLst>
                <a:ext uri="{FF2B5EF4-FFF2-40B4-BE49-F238E27FC236}">
                  <a16:creationId xmlns:a16="http://schemas.microsoft.com/office/drawing/2014/main" id="{204A2804-C904-196D-7F41-FEA8D498ED7D}"/>
                </a:ext>
              </a:extLst>
            </p:cNvPr>
            <p:cNvPicPr>
              <a:picLocks noChangeAspect="1"/>
            </p:cNvPicPr>
            <p:nvPr/>
          </p:nvPicPr>
          <p:blipFill>
            <a:blip r:embed="rId4" cstate="print">
              <a:extLst>
                <a:ext uri="{28A0092B-C50C-407E-A947-70E740481C1C}">
                  <a14:useLocalDpi xmlns:a14="http://schemas.microsoft.com/office/drawing/2010/main" val="0"/>
                </a:ext>
              </a:extLst>
            </a:blip>
            <a:srcRect l="59389" t="15623" r="30214" b="17045"/>
            <a:stretch>
              <a:fillRect/>
            </a:stretch>
          </p:blipFill>
          <p:spPr>
            <a:xfrm>
              <a:off x="7979025" y="1548890"/>
              <a:ext cx="1075387" cy="262773"/>
            </a:xfrm>
            <a:prstGeom prst="rect">
              <a:avLst/>
            </a:prstGeom>
          </p:spPr>
        </p:pic>
        <p:pic>
          <p:nvPicPr>
            <p:cNvPr id="69" name="Picture 68">
              <a:extLst>
                <a:ext uri="{FF2B5EF4-FFF2-40B4-BE49-F238E27FC236}">
                  <a16:creationId xmlns:a16="http://schemas.microsoft.com/office/drawing/2014/main" id="{9B86C582-6430-88A4-C957-DB895868173C}"/>
                </a:ext>
              </a:extLst>
            </p:cNvPr>
            <p:cNvPicPr>
              <a:picLocks noChangeAspect="1"/>
            </p:cNvPicPr>
            <p:nvPr/>
          </p:nvPicPr>
          <p:blipFill>
            <a:blip r:embed="rId4" cstate="print">
              <a:extLst>
                <a:ext uri="{28A0092B-C50C-407E-A947-70E740481C1C}">
                  <a14:useLocalDpi xmlns:a14="http://schemas.microsoft.com/office/drawing/2010/main" val="0"/>
                </a:ext>
              </a:extLst>
            </a:blip>
            <a:srcRect l="36412" t="20156" r="44949" b="3514"/>
            <a:stretch>
              <a:fillRect/>
            </a:stretch>
          </p:blipFill>
          <p:spPr>
            <a:xfrm>
              <a:off x="6090895" y="1548890"/>
              <a:ext cx="1928037" cy="262773"/>
            </a:xfrm>
            <a:prstGeom prst="rect">
              <a:avLst/>
            </a:prstGeom>
          </p:spPr>
        </p:pic>
      </p:grpSp>
      <p:pic>
        <p:nvPicPr>
          <p:cNvPr id="66" name="Picture 65">
            <a:extLst>
              <a:ext uri="{FF2B5EF4-FFF2-40B4-BE49-F238E27FC236}">
                <a16:creationId xmlns:a16="http://schemas.microsoft.com/office/drawing/2014/main" id="{55624ED2-B08F-E94E-55EF-747F926B13D2}"/>
              </a:ext>
            </a:extLst>
          </p:cNvPr>
          <p:cNvPicPr>
            <a:picLocks noChangeAspect="1"/>
          </p:cNvPicPr>
          <p:nvPr/>
        </p:nvPicPr>
        <p:blipFill>
          <a:blip r:embed="rId5" cstate="print">
            <a:extLst>
              <a:ext uri="{28A0092B-C50C-407E-A947-70E740481C1C}">
                <a14:useLocalDpi xmlns:a14="http://schemas.microsoft.com/office/drawing/2010/main" val="0"/>
              </a:ext>
            </a:extLst>
          </a:blip>
          <a:srcRect l="188" t="58594" r="87341" b="388"/>
          <a:stretch>
            <a:fillRect/>
          </a:stretch>
        </p:blipFill>
        <p:spPr>
          <a:xfrm>
            <a:off x="4245561" y="2115352"/>
            <a:ext cx="950920" cy="140526"/>
          </a:xfrm>
          <a:prstGeom prst="rect">
            <a:avLst/>
          </a:prstGeom>
        </p:spPr>
      </p:pic>
      <p:pic>
        <p:nvPicPr>
          <p:cNvPr id="70" name="Picture 69">
            <a:extLst>
              <a:ext uri="{FF2B5EF4-FFF2-40B4-BE49-F238E27FC236}">
                <a16:creationId xmlns:a16="http://schemas.microsoft.com/office/drawing/2014/main" id="{4A0E695E-83F3-BADE-4BFE-BB3026626D98}"/>
              </a:ext>
            </a:extLst>
          </p:cNvPr>
          <p:cNvPicPr>
            <a:picLocks noChangeAspect="1"/>
          </p:cNvPicPr>
          <p:nvPr/>
        </p:nvPicPr>
        <p:blipFill>
          <a:blip r:embed="rId5" cstate="print">
            <a:extLst>
              <a:ext uri="{28A0092B-C50C-407E-A947-70E740481C1C}">
                <a14:useLocalDpi xmlns:a14="http://schemas.microsoft.com/office/drawing/2010/main" val="0"/>
              </a:ext>
            </a:extLst>
          </a:blip>
          <a:srcRect l="27441" t="2690" r="56905" b="58635"/>
          <a:stretch>
            <a:fillRect/>
          </a:stretch>
        </p:blipFill>
        <p:spPr>
          <a:xfrm>
            <a:off x="4245561" y="2283869"/>
            <a:ext cx="1193635" cy="132499"/>
          </a:xfrm>
          <a:prstGeom prst="rect">
            <a:avLst/>
          </a:prstGeom>
        </p:spPr>
      </p:pic>
      <p:grpSp>
        <p:nvGrpSpPr>
          <p:cNvPr id="74" name="Group 73">
            <a:extLst>
              <a:ext uri="{FF2B5EF4-FFF2-40B4-BE49-F238E27FC236}">
                <a16:creationId xmlns:a16="http://schemas.microsoft.com/office/drawing/2014/main" id="{686DE82A-0B01-90C9-B246-ABF2112E108F}"/>
              </a:ext>
            </a:extLst>
          </p:cNvPr>
          <p:cNvGrpSpPr/>
          <p:nvPr/>
        </p:nvGrpSpPr>
        <p:grpSpPr>
          <a:xfrm>
            <a:off x="7990133" y="2115707"/>
            <a:ext cx="1178285" cy="311020"/>
            <a:chOff x="7985037" y="2025962"/>
            <a:chExt cx="1619249" cy="427416"/>
          </a:xfrm>
        </p:grpSpPr>
        <p:pic>
          <p:nvPicPr>
            <p:cNvPr id="68" name="Picture 67">
              <a:extLst>
                <a:ext uri="{FF2B5EF4-FFF2-40B4-BE49-F238E27FC236}">
                  <a16:creationId xmlns:a16="http://schemas.microsoft.com/office/drawing/2014/main" id="{98E6BE72-F449-9514-29FB-D0303341DB8E}"/>
                </a:ext>
              </a:extLst>
            </p:cNvPr>
            <p:cNvPicPr>
              <a:picLocks noChangeAspect="1"/>
            </p:cNvPicPr>
            <p:nvPr/>
          </p:nvPicPr>
          <p:blipFill>
            <a:blip r:embed="rId5" cstate="print">
              <a:extLst>
                <a:ext uri="{28A0092B-C50C-407E-A947-70E740481C1C}">
                  <a14:useLocalDpi xmlns:a14="http://schemas.microsoft.com/office/drawing/2010/main" val="0"/>
                </a:ext>
              </a:extLst>
            </a:blip>
            <a:srcRect t="1" r="87529" b="58981"/>
            <a:stretch>
              <a:fillRect/>
            </a:stretch>
          </p:blipFill>
          <p:spPr>
            <a:xfrm>
              <a:off x="7998606" y="2025962"/>
              <a:ext cx="1289989" cy="190633"/>
            </a:xfrm>
            <a:prstGeom prst="rect">
              <a:avLst/>
            </a:prstGeom>
          </p:spPr>
        </p:pic>
        <p:pic>
          <p:nvPicPr>
            <p:cNvPr id="71" name="Picture 70">
              <a:extLst>
                <a:ext uri="{FF2B5EF4-FFF2-40B4-BE49-F238E27FC236}">
                  <a16:creationId xmlns:a16="http://schemas.microsoft.com/office/drawing/2014/main" id="{671033B1-6C3A-F2C2-3EAE-0A59844CE755}"/>
                </a:ext>
              </a:extLst>
            </p:cNvPr>
            <p:cNvPicPr>
              <a:picLocks noChangeAspect="1"/>
            </p:cNvPicPr>
            <p:nvPr/>
          </p:nvPicPr>
          <p:blipFill>
            <a:blip r:embed="rId5" cstate="print">
              <a:extLst>
                <a:ext uri="{28A0092B-C50C-407E-A947-70E740481C1C}">
                  <a14:useLocalDpi xmlns:a14="http://schemas.microsoft.com/office/drawing/2010/main" val="0"/>
                </a:ext>
              </a:extLst>
            </a:blip>
            <a:srcRect l="27219" t="57002" r="57127" b="4323"/>
            <a:stretch>
              <a:fillRect/>
            </a:stretch>
          </p:blipFill>
          <p:spPr>
            <a:xfrm>
              <a:off x="7985037" y="2273634"/>
              <a:ext cx="1619249" cy="179744"/>
            </a:xfrm>
            <a:prstGeom prst="rect">
              <a:avLst/>
            </a:prstGeom>
          </p:spPr>
        </p:pic>
      </p:grpSp>
    </p:spTree>
    <p:extLst>
      <p:ext uri="{BB962C8B-B14F-4D97-AF65-F5344CB8AC3E}">
        <p14:creationId xmlns:p14="http://schemas.microsoft.com/office/powerpoint/2010/main" val="209588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1F9E6399-A701-8187-E5D3-53C2F2C6D988}"/>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4A4BC22-8D4C-AA61-FA10-DC1765E42513}"/>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C42B56C1-B5D8-ACE2-21FE-530CDCDD1B0C}"/>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D576CB77-ABD8-4ED0-1056-0E9A8CB55C3B}"/>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defRPr/>
            </a:pPr>
            <a:r>
              <a:rPr lang="en-US" altLang="zh-CN" sz="3200" dirty="0">
                <a:solidFill>
                  <a:prstClr val="white"/>
                </a:solidFill>
                <a:latin typeface="Arial" panose="020B0604020202020204" pitchFamily="34" charset="0"/>
                <a:cs typeface="Arial" panose="020B0604020202020204" pitchFamily="34" charset="0"/>
              </a:rPr>
              <a:t>Ⅳ. Least Privilege &amp; Continuous Authentication (1/4)</a:t>
            </a:r>
          </a:p>
        </p:txBody>
      </p:sp>
      <p:sp>
        <p:nvSpPr>
          <p:cNvPr id="2" name="Rectangle 1">
            <a:extLst>
              <a:ext uri="{FF2B5EF4-FFF2-40B4-BE49-F238E27FC236}">
                <a16:creationId xmlns:a16="http://schemas.microsoft.com/office/drawing/2014/main" id="{7E06E8BE-97A3-D34D-E735-C72047DA5679}"/>
              </a:ext>
            </a:extLst>
          </p:cNvPr>
          <p:cNvSpPr/>
          <p:nvPr/>
        </p:nvSpPr>
        <p:spPr>
          <a:xfrm>
            <a:off x="1032148" y="4100037"/>
            <a:ext cx="1700311" cy="16714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spcAft>
                <a:spcPts val="600"/>
              </a:spcAft>
            </a:pPr>
            <a:r>
              <a:rPr lang="en-US" altLang="zh-CN" sz="2000" b="1" dirty="0">
                <a:solidFill>
                  <a:prstClr val="white"/>
                </a:solidFill>
                <a:latin typeface="Arial" panose="020B0604020202020204" pitchFamily="34" charset="0"/>
                <a:ea typeface="等线" panose="02010600030101010101" pitchFamily="2" charset="-122"/>
                <a:cs typeface="Arial" panose="020B0604020202020204" pitchFamily="34" charset="0"/>
              </a:rPr>
              <a:t>all the privileges. </a:t>
            </a:r>
          </a:p>
        </p:txBody>
      </p:sp>
      <p:sp>
        <p:nvSpPr>
          <p:cNvPr id="3" name="Rectangle: Rounded Corners 2">
            <a:extLst>
              <a:ext uri="{FF2B5EF4-FFF2-40B4-BE49-F238E27FC236}">
                <a16:creationId xmlns:a16="http://schemas.microsoft.com/office/drawing/2014/main" id="{DF31F3BC-8D8B-F66B-523D-722420F94EB4}"/>
              </a:ext>
            </a:extLst>
          </p:cNvPr>
          <p:cNvSpPr/>
          <p:nvPr/>
        </p:nvSpPr>
        <p:spPr>
          <a:xfrm>
            <a:off x="618067" y="886971"/>
            <a:ext cx="10693692" cy="504949"/>
          </a:xfrm>
          <a:prstGeom prst="roundRect">
            <a:avLst>
              <a:gd name="adj" fmla="val 0"/>
            </a:avLst>
          </a:prstGeom>
          <a:noFill/>
          <a:ln w="6350">
            <a:solidFill>
              <a:schemeClr val="bg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333C2509-A051-DE0C-BE1D-8B9BC3F8EE44}"/>
              </a:ext>
            </a:extLst>
          </p:cNvPr>
          <p:cNvSpPr/>
          <p:nvPr/>
        </p:nvSpPr>
        <p:spPr>
          <a:xfrm>
            <a:off x="880241" y="1029996"/>
            <a:ext cx="8814891" cy="3065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lgn="just">
              <a:spcAft>
                <a:spcPts val="600"/>
              </a:spcAft>
            </a:pPr>
            <a:r>
              <a:rPr lang="en-US" altLang="zh-CN" sz="1200" dirty="0">
                <a:latin typeface="Arial" panose="020B0604020202020204" pitchFamily="34" charset="0"/>
                <a:cs typeface="Arial" panose="020B0604020202020204" pitchFamily="34" charset="0"/>
              </a:rPr>
              <a:t>The roles include Architect (Root), </a:t>
            </a:r>
            <a:r>
              <a:rPr lang="en-US" altLang="zh-CN" sz="1200" dirty="0" err="1">
                <a:latin typeface="Arial" panose="020B0604020202020204" pitchFamily="34" charset="0"/>
                <a:cs typeface="Arial" panose="020B0604020202020204" pitchFamily="34" charset="0"/>
              </a:rPr>
              <a:t>CodeOwner</a:t>
            </a:r>
            <a:r>
              <a:rPr lang="en-US" altLang="zh-CN" sz="1200" dirty="0">
                <a:latin typeface="Arial" panose="020B0604020202020204" pitchFamily="34" charset="0"/>
                <a:cs typeface="Arial" panose="020B0604020202020204" pitchFamily="34" charset="0"/>
              </a:rPr>
              <a:t>, Documenter, </a:t>
            </a:r>
            <a:r>
              <a:rPr lang="en-US" altLang="zh-CN" sz="1200" dirty="0" err="1">
                <a:latin typeface="Arial" panose="020B0604020202020204" pitchFamily="34" charset="0"/>
                <a:cs typeface="Arial" panose="020B0604020202020204" pitchFamily="34" charset="0"/>
              </a:rPr>
              <a:t>TesterWithNoAccessPrivilege</a:t>
            </a:r>
            <a:r>
              <a:rPr lang="en-US" altLang="zh-CN" sz="1200" dirty="0">
                <a:latin typeface="Arial" panose="020B0604020202020204" pitchFamily="34" charset="0"/>
                <a:cs typeface="Arial" panose="020B0604020202020204" pitchFamily="34" charset="0"/>
              </a:rPr>
              <a:t>. </a:t>
            </a:r>
          </a:p>
        </p:txBody>
      </p:sp>
      <p:sp>
        <p:nvSpPr>
          <p:cNvPr id="6" name="Rectangle: Rounded Corners 5">
            <a:extLst>
              <a:ext uri="{FF2B5EF4-FFF2-40B4-BE49-F238E27FC236}">
                <a16:creationId xmlns:a16="http://schemas.microsoft.com/office/drawing/2014/main" id="{00D8C2C6-71AC-A265-27CB-CDDC14E991E7}"/>
              </a:ext>
            </a:extLst>
          </p:cNvPr>
          <p:cNvSpPr/>
          <p:nvPr/>
        </p:nvSpPr>
        <p:spPr>
          <a:xfrm>
            <a:off x="756523" y="2030309"/>
            <a:ext cx="2213203" cy="3742947"/>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7" name="Arrow: Pentagon 6">
            <a:extLst>
              <a:ext uri="{FF2B5EF4-FFF2-40B4-BE49-F238E27FC236}">
                <a16:creationId xmlns:a16="http://schemas.microsoft.com/office/drawing/2014/main" id="{0AD50878-FE74-5C4C-BEAE-645D7180F806}"/>
              </a:ext>
            </a:extLst>
          </p:cNvPr>
          <p:cNvSpPr/>
          <p:nvPr/>
        </p:nvSpPr>
        <p:spPr>
          <a:xfrm>
            <a:off x="756522" y="1848687"/>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dirty="0">
                <a:solidFill>
                  <a:srgbClr val="0B2340"/>
                </a:solidFill>
                <a:latin typeface="Arial" panose="020B0604020202020204" pitchFamily="34" charset="0"/>
                <a:cs typeface="Arial" panose="020B0604020202020204" pitchFamily="34" charset="0"/>
              </a:rPr>
              <a:t>Architect</a:t>
            </a:r>
            <a:endParaRPr lang="zh-CN" altLang="en-US" sz="1200" b="1" dirty="0">
              <a:solidFill>
                <a:srgbClr val="0B2340"/>
              </a:solidFill>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7829FEE6-F147-92FC-4F5E-AECA3740BAB1}"/>
              </a:ext>
            </a:extLst>
          </p:cNvPr>
          <p:cNvSpPr/>
          <p:nvPr/>
        </p:nvSpPr>
        <p:spPr>
          <a:xfrm>
            <a:off x="3494447" y="2028540"/>
            <a:ext cx="2213203" cy="3742947"/>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9" name="Arrow: Pentagon 8">
            <a:extLst>
              <a:ext uri="{FF2B5EF4-FFF2-40B4-BE49-F238E27FC236}">
                <a16:creationId xmlns:a16="http://schemas.microsoft.com/office/drawing/2014/main" id="{B2624919-61D3-4F51-0B5D-A6ED1E3BBC47}"/>
              </a:ext>
            </a:extLst>
          </p:cNvPr>
          <p:cNvSpPr/>
          <p:nvPr/>
        </p:nvSpPr>
        <p:spPr>
          <a:xfrm>
            <a:off x="3494446" y="1846918"/>
            <a:ext cx="2104602"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dirty="0">
                <a:solidFill>
                  <a:srgbClr val="0B2340"/>
                </a:solidFill>
                <a:latin typeface="Arial" panose="020B0604020202020204" pitchFamily="34" charset="0"/>
                <a:cs typeface="Arial" panose="020B0604020202020204" pitchFamily="34" charset="0"/>
              </a:rPr>
              <a:t>CodeOwner</a:t>
            </a:r>
            <a:endParaRPr lang="zh-CN" altLang="en-US" sz="1200" b="1" dirty="0">
              <a:solidFill>
                <a:srgbClr val="0B2340"/>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B0CE6A1A-2477-DDCA-9CE9-5707084B4791}"/>
              </a:ext>
            </a:extLst>
          </p:cNvPr>
          <p:cNvSpPr/>
          <p:nvPr/>
        </p:nvSpPr>
        <p:spPr>
          <a:xfrm>
            <a:off x="610201" y="1596764"/>
            <a:ext cx="10693692" cy="4496061"/>
          </a:xfrm>
          <a:prstGeom prst="roundRect">
            <a:avLst>
              <a:gd name="adj" fmla="val 0"/>
            </a:avLst>
          </a:prstGeom>
          <a:noFill/>
          <a:ln w="6350">
            <a:solidFill>
              <a:schemeClr val="bg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12" name="Arrow: Right 11">
            <a:extLst>
              <a:ext uri="{FF2B5EF4-FFF2-40B4-BE49-F238E27FC236}">
                <a16:creationId xmlns:a16="http://schemas.microsoft.com/office/drawing/2014/main" id="{66B61622-28BD-6C36-4191-B9D6728D977B}"/>
              </a:ext>
            </a:extLst>
          </p:cNvPr>
          <p:cNvSpPr/>
          <p:nvPr/>
        </p:nvSpPr>
        <p:spPr>
          <a:xfrm rot="16200000">
            <a:off x="6415475" y="1328137"/>
            <a:ext cx="252750" cy="252474"/>
          </a:xfrm>
          <a:prstGeom prst="rightArrow">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Rounded Corners 15">
            <a:extLst>
              <a:ext uri="{FF2B5EF4-FFF2-40B4-BE49-F238E27FC236}">
                <a16:creationId xmlns:a16="http://schemas.microsoft.com/office/drawing/2014/main" id="{04839AA0-D0BD-E739-FF25-91867C51175F}"/>
              </a:ext>
            </a:extLst>
          </p:cNvPr>
          <p:cNvSpPr/>
          <p:nvPr/>
        </p:nvSpPr>
        <p:spPr>
          <a:xfrm>
            <a:off x="8852877" y="2028540"/>
            <a:ext cx="2338938" cy="3742947"/>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17" name="Arrow: Pentagon 16">
            <a:extLst>
              <a:ext uri="{FF2B5EF4-FFF2-40B4-BE49-F238E27FC236}">
                <a16:creationId xmlns:a16="http://schemas.microsoft.com/office/drawing/2014/main" id="{BD9D486A-D351-E5E4-4A67-ADCF8113FA18}"/>
              </a:ext>
            </a:extLst>
          </p:cNvPr>
          <p:cNvSpPr/>
          <p:nvPr/>
        </p:nvSpPr>
        <p:spPr>
          <a:xfrm>
            <a:off x="8978610" y="1846918"/>
            <a:ext cx="2104602"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altLang="zh-CN" sz="1100" b="1" dirty="0" err="1">
                <a:solidFill>
                  <a:srgbClr val="0B2340"/>
                </a:solidFill>
                <a:latin typeface="Arial" panose="020B0604020202020204" pitchFamily="34" charset="0"/>
                <a:cs typeface="Arial" panose="020B0604020202020204" pitchFamily="34" charset="0"/>
              </a:rPr>
              <a:t>TesterWithNoAccessPrivilege</a:t>
            </a:r>
            <a:endParaRPr lang="zh-CN" altLang="en-US" sz="1100" b="1" dirty="0">
              <a:solidFill>
                <a:srgbClr val="0B2340"/>
              </a:solidFill>
              <a:latin typeface="Arial" panose="020B0604020202020204" pitchFamily="34" charset="0"/>
              <a:cs typeface="Arial" panose="020B0604020202020204" pitchFamily="34" charset="0"/>
            </a:endParaRPr>
          </a:p>
        </p:txBody>
      </p:sp>
      <p:sp>
        <p:nvSpPr>
          <p:cNvPr id="23" name="Rectangle: Rounded Corners 22">
            <a:extLst>
              <a:ext uri="{FF2B5EF4-FFF2-40B4-BE49-F238E27FC236}">
                <a16:creationId xmlns:a16="http://schemas.microsoft.com/office/drawing/2014/main" id="{9B1F1015-58DB-A1AC-0EF7-44C0B49DE168}"/>
              </a:ext>
            </a:extLst>
          </p:cNvPr>
          <p:cNvSpPr/>
          <p:nvPr/>
        </p:nvSpPr>
        <p:spPr>
          <a:xfrm>
            <a:off x="6240687" y="2031799"/>
            <a:ext cx="2213203" cy="3742947"/>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24" name="Arrow: Pentagon 23">
            <a:extLst>
              <a:ext uri="{FF2B5EF4-FFF2-40B4-BE49-F238E27FC236}">
                <a16:creationId xmlns:a16="http://schemas.microsoft.com/office/drawing/2014/main" id="{E95DA126-6DAA-8B4E-BBD3-6C49C8E5EB76}"/>
              </a:ext>
            </a:extLst>
          </p:cNvPr>
          <p:cNvSpPr/>
          <p:nvPr/>
        </p:nvSpPr>
        <p:spPr>
          <a:xfrm>
            <a:off x="6240686" y="1850177"/>
            <a:ext cx="2104602"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dirty="0">
                <a:solidFill>
                  <a:srgbClr val="0B2340"/>
                </a:solidFill>
                <a:latin typeface="Arial" panose="020B0604020202020204" pitchFamily="34" charset="0"/>
                <a:cs typeface="Arial" panose="020B0604020202020204" pitchFamily="34" charset="0"/>
              </a:rPr>
              <a:t>Documenter</a:t>
            </a:r>
            <a:endParaRPr lang="zh-CN" altLang="en-US" sz="1200" b="1" dirty="0">
              <a:solidFill>
                <a:srgbClr val="0B234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2A7E1D8A-F2FC-03DF-00A9-1BBAD8827701}"/>
              </a:ext>
            </a:extLst>
          </p:cNvPr>
          <p:cNvSpPr/>
          <p:nvPr/>
        </p:nvSpPr>
        <p:spPr>
          <a:xfrm>
            <a:off x="6437891" y="4100037"/>
            <a:ext cx="1907397" cy="16714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spcAft>
                <a:spcPts val="600"/>
              </a:spcAft>
            </a:pPr>
            <a:r>
              <a:rPr lang="en-US" altLang="zh-CN" sz="2000" b="1" dirty="0">
                <a:solidFill>
                  <a:prstClr val="white"/>
                </a:solidFill>
                <a:latin typeface="Arial" panose="020B0604020202020204" pitchFamily="34" charset="0"/>
                <a:ea typeface="等线" panose="02010600030101010101" pitchFamily="2" charset="-122"/>
                <a:cs typeface="Arial" panose="020B0604020202020204" pitchFamily="34" charset="0"/>
              </a:rPr>
              <a:t>can only read the log.</a:t>
            </a:r>
          </a:p>
        </p:txBody>
      </p:sp>
      <p:sp>
        <p:nvSpPr>
          <p:cNvPr id="27" name="Rectangle 26">
            <a:extLst>
              <a:ext uri="{FF2B5EF4-FFF2-40B4-BE49-F238E27FC236}">
                <a16:creationId xmlns:a16="http://schemas.microsoft.com/office/drawing/2014/main" id="{8D112E3A-48D3-00E9-0E2A-08182C495A5B}"/>
              </a:ext>
            </a:extLst>
          </p:cNvPr>
          <p:cNvSpPr/>
          <p:nvPr/>
        </p:nvSpPr>
        <p:spPr>
          <a:xfrm>
            <a:off x="3868295" y="4100037"/>
            <a:ext cx="1611129" cy="16714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spcAft>
                <a:spcPts val="600"/>
              </a:spcAft>
            </a:pPr>
            <a:r>
              <a:rPr lang="en-US" altLang="zh-CN" sz="2000" b="1" dirty="0">
                <a:solidFill>
                  <a:prstClr val="white"/>
                </a:solidFill>
                <a:latin typeface="Arial" panose="020B0604020202020204" pitchFamily="34" charset="0"/>
                <a:ea typeface="等线" panose="02010600030101010101" pitchFamily="2" charset="-122"/>
                <a:cs typeface="Arial" panose="020B0604020202020204" pitchFamily="34" charset="0"/>
              </a:rPr>
              <a:t>can modify and run the code. </a:t>
            </a:r>
          </a:p>
          <a:p>
            <a:pPr>
              <a:spcAft>
                <a:spcPts val="600"/>
              </a:spcAft>
            </a:pPr>
            <a:endParaRPr lang="en-US" altLang="zh-CN" sz="2000" b="1" dirty="0">
              <a:solidFill>
                <a:prstClr val="white"/>
              </a:solidFill>
              <a:latin typeface="Arial" panose="020B0604020202020204" pitchFamily="34" charset="0"/>
              <a:ea typeface="等线" panose="02010600030101010101" pitchFamily="2" charset="-122"/>
              <a:cs typeface="Arial" panose="020B0604020202020204" pitchFamily="34" charset="0"/>
            </a:endParaRPr>
          </a:p>
        </p:txBody>
      </p:sp>
      <p:sp>
        <p:nvSpPr>
          <p:cNvPr id="28" name="Rectangle 27">
            <a:extLst>
              <a:ext uri="{FF2B5EF4-FFF2-40B4-BE49-F238E27FC236}">
                <a16:creationId xmlns:a16="http://schemas.microsoft.com/office/drawing/2014/main" id="{E8FC5A1D-751B-0F32-DF3A-6CABF41C7033}"/>
              </a:ext>
            </a:extLst>
          </p:cNvPr>
          <p:cNvSpPr/>
          <p:nvPr/>
        </p:nvSpPr>
        <p:spPr>
          <a:xfrm>
            <a:off x="9203325" y="4100037"/>
            <a:ext cx="1743776" cy="18250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spcAft>
                <a:spcPts val="600"/>
              </a:spcAft>
            </a:pPr>
            <a:r>
              <a:rPr lang="en-US" altLang="zh-CN" sz="2000" b="1" dirty="0">
                <a:solidFill>
                  <a:prstClr val="white"/>
                </a:solidFill>
                <a:latin typeface="Arial" panose="020B0604020202020204" pitchFamily="34" charset="0"/>
                <a:ea typeface="等线" panose="02010600030101010101" pitchFamily="2" charset="-122"/>
                <a:cs typeface="Arial" panose="020B0604020202020204" pitchFamily="34" charset="0"/>
              </a:rPr>
              <a:t>no privileges to access both code and log.</a:t>
            </a:r>
          </a:p>
        </p:txBody>
      </p:sp>
      <p:sp>
        <p:nvSpPr>
          <p:cNvPr id="25" name="open-24-hours_15141">
            <a:extLst>
              <a:ext uri="{FF2B5EF4-FFF2-40B4-BE49-F238E27FC236}">
                <a16:creationId xmlns:a16="http://schemas.microsoft.com/office/drawing/2014/main" id="{9D0F1AEB-51EF-8B4D-4959-94BF407A62F5}"/>
              </a:ext>
            </a:extLst>
          </p:cNvPr>
          <p:cNvSpPr/>
          <p:nvPr/>
        </p:nvSpPr>
        <p:spPr>
          <a:xfrm>
            <a:off x="1422513" y="2915667"/>
            <a:ext cx="659282" cy="655585"/>
          </a:xfrm>
          <a:custGeom>
            <a:avLst/>
            <a:gdLst>
              <a:gd name="connsiteX0" fmla="*/ 330250 w 606665"/>
              <a:gd name="connsiteY0" fmla="*/ 485349 h 603264"/>
              <a:gd name="connsiteX1" fmla="*/ 348424 w 606665"/>
              <a:gd name="connsiteY1" fmla="*/ 510137 h 603264"/>
              <a:gd name="connsiteX2" fmla="*/ 334401 w 606665"/>
              <a:gd name="connsiteY2" fmla="*/ 535662 h 603264"/>
              <a:gd name="connsiteX3" fmla="*/ 327113 w 606665"/>
              <a:gd name="connsiteY3" fmla="*/ 489864 h 603264"/>
              <a:gd name="connsiteX4" fmla="*/ 276512 w 606665"/>
              <a:gd name="connsiteY4" fmla="*/ 485208 h 603264"/>
              <a:gd name="connsiteX5" fmla="*/ 279834 w 606665"/>
              <a:gd name="connsiteY5" fmla="*/ 489902 h 603264"/>
              <a:gd name="connsiteX6" fmla="*/ 272544 w 606665"/>
              <a:gd name="connsiteY6" fmla="*/ 536015 h 603264"/>
              <a:gd name="connsiteX7" fmla="*/ 258241 w 606665"/>
              <a:gd name="connsiteY7" fmla="*/ 510151 h 603264"/>
              <a:gd name="connsiteX8" fmla="*/ 303438 w 606665"/>
              <a:gd name="connsiteY8" fmla="*/ 448867 h 603264"/>
              <a:gd name="connsiteX9" fmla="*/ 303898 w 606665"/>
              <a:gd name="connsiteY9" fmla="*/ 449603 h 603264"/>
              <a:gd name="connsiteX10" fmla="*/ 317605 w 606665"/>
              <a:gd name="connsiteY10" fmla="*/ 468193 h 603264"/>
              <a:gd name="connsiteX11" fmla="*/ 308222 w 606665"/>
              <a:gd name="connsiteY11" fmla="*/ 481722 h 603264"/>
              <a:gd name="connsiteX12" fmla="*/ 306474 w 606665"/>
              <a:gd name="connsiteY12" fmla="*/ 489084 h 603264"/>
              <a:gd name="connsiteX13" fmla="*/ 318433 w 606665"/>
              <a:gd name="connsiteY13" fmla="*/ 564549 h 603264"/>
              <a:gd name="connsiteX14" fmla="*/ 303346 w 606665"/>
              <a:gd name="connsiteY14" fmla="*/ 591974 h 603264"/>
              <a:gd name="connsiteX15" fmla="*/ 288443 w 606665"/>
              <a:gd name="connsiteY15" fmla="*/ 564825 h 603264"/>
              <a:gd name="connsiteX16" fmla="*/ 300494 w 606665"/>
              <a:gd name="connsiteY16" fmla="*/ 489084 h 603264"/>
              <a:gd name="connsiteX17" fmla="*/ 298747 w 606665"/>
              <a:gd name="connsiteY17" fmla="*/ 481722 h 603264"/>
              <a:gd name="connsiteX18" fmla="*/ 289271 w 606665"/>
              <a:gd name="connsiteY18" fmla="*/ 468101 h 603264"/>
              <a:gd name="connsiteX19" fmla="*/ 423197 w 606665"/>
              <a:gd name="connsiteY19" fmla="*/ 416336 h 603264"/>
              <a:gd name="connsiteX20" fmla="*/ 443757 w 606665"/>
              <a:gd name="connsiteY20" fmla="*/ 457585 h 603264"/>
              <a:gd name="connsiteX21" fmla="*/ 414346 w 606665"/>
              <a:gd name="connsiteY21" fmla="*/ 458045 h 603264"/>
              <a:gd name="connsiteX22" fmla="*/ 405863 w 606665"/>
              <a:gd name="connsiteY22" fmla="*/ 463017 h 603264"/>
              <a:gd name="connsiteX23" fmla="*/ 405587 w 606665"/>
              <a:gd name="connsiteY23" fmla="*/ 472869 h 603264"/>
              <a:gd name="connsiteX24" fmla="*/ 417388 w 606665"/>
              <a:gd name="connsiteY24" fmla="*/ 495334 h 603264"/>
              <a:gd name="connsiteX25" fmla="*/ 341508 w 606665"/>
              <a:gd name="connsiteY25" fmla="*/ 564665 h 603264"/>
              <a:gd name="connsiteX26" fmla="*/ 369260 w 606665"/>
              <a:gd name="connsiteY26" fmla="*/ 514209 h 603264"/>
              <a:gd name="connsiteX27" fmla="*/ 183530 w 606665"/>
              <a:gd name="connsiteY27" fmla="*/ 416336 h 603264"/>
              <a:gd name="connsiteX28" fmla="*/ 237444 w 606665"/>
              <a:gd name="connsiteY28" fmla="*/ 514213 h 603264"/>
              <a:gd name="connsiteX29" fmla="*/ 265368 w 606665"/>
              <a:gd name="connsiteY29" fmla="*/ 564947 h 603264"/>
              <a:gd name="connsiteX30" fmla="*/ 189336 w 606665"/>
              <a:gd name="connsiteY30" fmla="*/ 495337 h 603264"/>
              <a:gd name="connsiteX31" fmla="*/ 201225 w 606665"/>
              <a:gd name="connsiteY31" fmla="*/ 472871 h 603264"/>
              <a:gd name="connsiteX32" fmla="*/ 200948 w 606665"/>
              <a:gd name="connsiteY32" fmla="*/ 463019 h 603264"/>
              <a:gd name="connsiteX33" fmla="*/ 192377 w 606665"/>
              <a:gd name="connsiteY33" fmla="*/ 458047 h 603264"/>
              <a:gd name="connsiteX34" fmla="*/ 162978 w 606665"/>
              <a:gd name="connsiteY34" fmla="*/ 457586 h 603264"/>
              <a:gd name="connsiteX35" fmla="*/ 443911 w 606665"/>
              <a:gd name="connsiteY35" fmla="*/ 412667 h 603264"/>
              <a:gd name="connsiteX36" fmla="*/ 557096 w 606665"/>
              <a:gd name="connsiteY36" fmla="*/ 453529 h 603264"/>
              <a:gd name="connsiteX37" fmla="*/ 592305 w 606665"/>
              <a:gd name="connsiteY37" fmla="*/ 495863 h 603264"/>
              <a:gd name="connsiteX38" fmla="*/ 606407 w 606665"/>
              <a:gd name="connsiteY38" fmla="*/ 581176 h 603264"/>
              <a:gd name="connsiteX39" fmla="*/ 602167 w 606665"/>
              <a:gd name="connsiteY39" fmla="*/ 596546 h 603264"/>
              <a:gd name="connsiteX40" fmla="*/ 587696 w 606665"/>
              <a:gd name="connsiteY40" fmla="*/ 603264 h 603264"/>
              <a:gd name="connsiteX41" fmla="*/ 329159 w 606665"/>
              <a:gd name="connsiteY41" fmla="*/ 603264 h 603264"/>
              <a:gd name="connsiteX42" fmla="*/ 436722 w 606665"/>
              <a:gd name="connsiteY42" fmla="*/ 504974 h 603264"/>
              <a:gd name="connsiteX43" fmla="*/ 438842 w 606665"/>
              <a:gd name="connsiteY43" fmla="*/ 492826 h 603264"/>
              <a:gd name="connsiteX44" fmla="*/ 431099 w 606665"/>
              <a:gd name="connsiteY44" fmla="*/ 478009 h 603264"/>
              <a:gd name="connsiteX45" fmla="*/ 460133 w 606665"/>
              <a:gd name="connsiteY45" fmla="*/ 477549 h 603264"/>
              <a:gd name="connsiteX46" fmla="*/ 468612 w 606665"/>
              <a:gd name="connsiteY46" fmla="*/ 472671 h 603264"/>
              <a:gd name="connsiteX47" fmla="*/ 468981 w 606665"/>
              <a:gd name="connsiteY47" fmla="*/ 462916 h 603264"/>
              <a:gd name="connsiteX48" fmla="*/ 162754 w 606665"/>
              <a:gd name="connsiteY48" fmla="*/ 412667 h 603264"/>
              <a:gd name="connsiteX49" fmla="*/ 137684 w 606665"/>
              <a:gd name="connsiteY49" fmla="*/ 462916 h 603264"/>
              <a:gd name="connsiteX50" fmla="*/ 138053 w 606665"/>
              <a:gd name="connsiteY50" fmla="*/ 472671 h 603264"/>
              <a:gd name="connsiteX51" fmla="*/ 146532 w 606665"/>
              <a:gd name="connsiteY51" fmla="*/ 477549 h 603264"/>
              <a:gd name="connsiteX52" fmla="*/ 175658 w 606665"/>
              <a:gd name="connsiteY52" fmla="*/ 478009 h 603264"/>
              <a:gd name="connsiteX53" fmla="*/ 167824 w 606665"/>
              <a:gd name="connsiteY53" fmla="*/ 492826 h 603264"/>
              <a:gd name="connsiteX54" fmla="*/ 169944 w 606665"/>
              <a:gd name="connsiteY54" fmla="*/ 504974 h 603264"/>
              <a:gd name="connsiteX55" fmla="*/ 277506 w 606665"/>
              <a:gd name="connsiteY55" fmla="*/ 603264 h 603264"/>
              <a:gd name="connsiteX56" fmla="*/ 18969 w 606665"/>
              <a:gd name="connsiteY56" fmla="*/ 603264 h 603264"/>
              <a:gd name="connsiteX57" fmla="*/ 4498 w 606665"/>
              <a:gd name="connsiteY57" fmla="*/ 596546 h 603264"/>
              <a:gd name="connsiteX58" fmla="*/ 258 w 606665"/>
              <a:gd name="connsiteY58" fmla="*/ 581176 h 603264"/>
              <a:gd name="connsiteX59" fmla="*/ 14360 w 606665"/>
              <a:gd name="connsiteY59" fmla="*/ 495863 h 603264"/>
              <a:gd name="connsiteX60" fmla="*/ 49662 w 606665"/>
              <a:gd name="connsiteY60" fmla="*/ 453529 h 603264"/>
              <a:gd name="connsiteX61" fmla="*/ 382922 w 606665"/>
              <a:gd name="connsiteY61" fmla="*/ 390791 h 603264"/>
              <a:gd name="connsiteX62" fmla="*/ 409110 w 606665"/>
              <a:gd name="connsiteY62" fmla="*/ 400178 h 603264"/>
              <a:gd name="connsiteX63" fmla="*/ 359224 w 606665"/>
              <a:gd name="connsiteY63" fmla="*/ 490641 h 603264"/>
              <a:gd name="connsiteX64" fmla="*/ 338199 w 606665"/>
              <a:gd name="connsiteY64" fmla="*/ 462112 h 603264"/>
              <a:gd name="connsiteX65" fmla="*/ 337185 w 606665"/>
              <a:gd name="connsiteY65" fmla="*/ 460732 h 603264"/>
              <a:gd name="connsiteX66" fmla="*/ 317728 w 606665"/>
              <a:gd name="connsiteY66" fmla="*/ 434320 h 603264"/>
              <a:gd name="connsiteX67" fmla="*/ 333496 w 606665"/>
              <a:gd name="connsiteY67" fmla="*/ 423829 h 603264"/>
              <a:gd name="connsiteX68" fmla="*/ 223778 w 606665"/>
              <a:gd name="connsiteY68" fmla="*/ 390791 h 603264"/>
              <a:gd name="connsiteX69" fmla="*/ 288937 w 606665"/>
              <a:gd name="connsiteY69" fmla="*/ 434320 h 603264"/>
              <a:gd name="connsiteX70" fmla="*/ 278615 w 606665"/>
              <a:gd name="connsiteY70" fmla="*/ 448216 h 603264"/>
              <a:gd name="connsiteX71" fmla="*/ 268569 w 606665"/>
              <a:gd name="connsiteY71" fmla="*/ 461928 h 603264"/>
              <a:gd name="connsiteX72" fmla="*/ 247464 w 606665"/>
              <a:gd name="connsiteY72" fmla="*/ 490641 h 603264"/>
              <a:gd name="connsiteX73" fmla="*/ 197696 w 606665"/>
              <a:gd name="connsiteY73" fmla="*/ 400178 h 603264"/>
              <a:gd name="connsiteX74" fmla="*/ 371499 w 606665"/>
              <a:gd name="connsiteY74" fmla="*/ 361154 h 603264"/>
              <a:gd name="connsiteX75" fmla="*/ 371499 w 606665"/>
              <a:gd name="connsiteY75" fmla="*/ 374220 h 603264"/>
              <a:gd name="connsiteX76" fmla="*/ 303358 w 606665"/>
              <a:gd name="connsiteY76" fmla="*/ 419582 h 603264"/>
              <a:gd name="connsiteX77" fmla="*/ 236968 w 606665"/>
              <a:gd name="connsiteY77" fmla="*/ 375324 h 603264"/>
              <a:gd name="connsiteX78" fmla="*/ 235308 w 606665"/>
              <a:gd name="connsiteY78" fmla="*/ 374220 h 603264"/>
              <a:gd name="connsiteX79" fmla="*/ 235308 w 606665"/>
              <a:gd name="connsiteY79" fmla="*/ 362074 h 603264"/>
              <a:gd name="connsiteX80" fmla="*/ 242132 w 606665"/>
              <a:gd name="connsiteY80" fmla="*/ 366951 h 603264"/>
              <a:gd name="connsiteX81" fmla="*/ 244437 w 606665"/>
              <a:gd name="connsiteY81" fmla="*/ 368423 h 603264"/>
              <a:gd name="connsiteX82" fmla="*/ 249785 w 606665"/>
              <a:gd name="connsiteY82" fmla="*/ 371919 h 603264"/>
              <a:gd name="connsiteX83" fmla="*/ 252920 w 606665"/>
              <a:gd name="connsiteY83" fmla="*/ 373852 h 603264"/>
              <a:gd name="connsiteX84" fmla="*/ 258084 w 606665"/>
              <a:gd name="connsiteY84" fmla="*/ 376796 h 603264"/>
              <a:gd name="connsiteX85" fmla="*/ 261587 w 606665"/>
              <a:gd name="connsiteY85" fmla="*/ 378728 h 603264"/>
              <a:gd name="connsiteX86" fmla="*/ 266751 w 606665"/>
              <a:gd name="connsiteY86" fmla="*/ 381305 h 603264"/>
              <a:gd name="connsiteX87" fmla="*/ 270347 w 606665"/>
              <a:gd name="connsiteY87" fmla="*/ 382961 h 603264"/>
              <a:gd name="connsiteX88" fmla="*/ 275695 w 606665"/>
              <a:gd name="connsiteY88" fmla="*/ 385077 h 603264"/>
              <a:gd name="connsiteX89" fmla="*/ 279199 w 606665"/>
              <a:gd name="connsiteY89" fmla="*/ 386273 h 603264"/>
              <a:gd name="connsiteX90" fmla="*/ 284916 w 606665"/>
              <a:gd name="connsiteY90" fmla="*/ 387838 h 603264"/>
              <a:gd name="connsiteX91" fmla="*/ 287867 w 606665"/>
              <a:gd name="connsiteY91" fmla="*/ 388482 h 603264"/>
              <a:gd name="connsiteX92" fmla="*/ 296258 w 606665"/>
              <a:gd name="connsiteY92" fmla="*/ 389310 h 603264"/>
              <a:gd name="connsiteX93" fmla="*/ 296350 w 606665"/>
              <a:gd name="connsiteY93" fmla="*/ 389310 h 603264"/>
              <a:gd name="connsiteX94" fmla="*/ 298839 w 606665"/>
              <a:gd name="connsiteY94" fmla="*/ 389586 h 603264"/>
              <a:gd name="connsiteX95" fmla="*/ 299024 w 606665"/>
              <a:gd name="connsiteY95" fmla="*/ 389586 h 603264"/>
              <a:gd name="connsiteX96" fmla="*/ 308337 w 606665"/>
              <a:gd name="connsiteY96" fmla="*/ 389494 h 603264"/>
              <a:gd name="connsiteX97" fmla="*/ 308521 w 606665"/>
              <a:gd name="connsiteY97" fmla="*/ 389494 h 603264"/>
              <a:gd name="connsiteX98" fmla="*/ 314976 w 606665"/>
              <a:gd name="connsiteY98" fmla="*/ 388758 h 603264"/>
              <a:gd name="connsiteX99" fmla="*/ 315437 w 606665"/>
              <a:gd name="connsiteY99" fmla="*/ 388666 h 603264"/>
              <a:gd name="connsiteX100" fmla="*/ 330928 w 606665"/>
              <a:gd name="connsiteY100" fmla="*/ 384985 h 603264"/>
              <a:gd name="connsiteX101" fmla="*/ 332219 w 606665"/>
              <a:gd name="connsiteY101" fmla="*/ 384617 h 603264"/>
              <a:gd name="connsiteX102" fmla="*/ 340702 w 606665"/>
              <a:gd name="connsiteY102" fmla="*/ 381305 h 603264"/>
              <a:gd name="connsiteX103" fmla="*/ 341532 w 606665"/>
              <a:gd name="connsiteY103" fmla="*/ 380937 h 603264"/>
              <a:gd name="connsiteX104" fmla="*/ 349830 w 606665"/>
              <a:gd name="connsiteY104" fmla="*/ 376704 h 603264"/>
              <a:gd name="connsiteX105" fmla="*/ 351306 w 606665"/>
              <a:gd name="connsiteY105" fmla="*/ 375876 h 603264"/>
              <a:gd name="connsiteX106" fmla="*/ 360158 w 606665"/>
              <a:gd name="connsiteY106" fmla="*/ 370171 h 603264"/>
              <a:gd name="connsiteX107" fmla="*/ 362186 w 606665"/>
              <a:gd name="connsiteY107" fmla="*/ 368699 h 603264"/>
              <a:gd name="connsiteX108" fmla="*/ 371315 w 606665"/>
              <a:gd name="connsiteY108" fmla="*/ 361246 h 603264"/>
              <a:gd name="connsiteX109" fmla="*/ 371499 w 606665"/>
              <a:gd name="connsiteY109" fmla="*/ 361154 h 603264"/>
              <a:gd name="connsiteX110" fmla="*/ 341425 w 606665"/>
              <a:gd name="connsiteY110" fmla="*/ 87940 h 603264"/>
              <a:gd name="connsiteX111" fmla="*/ 392320 w 606665"/>
              <a:gd name="connsiteY111" fmla="*/ 105795 h 603264"/>
              <a:gd name="connsiteX112" fmla="*/ 423576 w 606665"/>
              <a:gd name="connsiteY112" fmla="*/ 141873 h 603264"/>
              <a:gd name="connsiteX113" fmla="*/ 423576 w 606665"/>
              <a:gd name="connsiteY113" fmla="*/ 231608 h 603264"/>
              <a:gd name="connsiteX114" fmla="*/ 377660 w 606665"/>
              <a:gd name="connsiteY114" fmla="*/ 330823 h 603264"/>
              <a:gd name="connsiteX115" fmla="*/ 375816 w 606665"/>
              <a:gd name="connsiteY115" fmla="*/ 332019 h 603264"/>
              <a:gd name="connsiteX116" fmla="*/ 357929 w 606665"/>
              <a:gd name="connsiteY116" fmla="*/ 346101 h 603264"/>
              <a:gd name="connsiteX117" fmla="*/ 349355 w 606665"/>
              <a:gd name="connsiteY117" fmla="*/ 353003 h 603264"/>
              <a:gd name="connsiteX118" fmla="*/ 346865 w 606665"/>
              <a:gd name="connsiteY118" fmla="*/ 354844 h 603264"/>
              <a:gd name="connsiteX119" fmla="*/ 345482 w 606665"/>
              <a:gd name="connsiteY119" fmla="*/ 355764 h 603264"/>
              <a:gd name="connsiteX120" fmla="*/ 341425 w 606665"/>
              <a:gd name="connsiteY120" fmla="*/ 358249 h 603264"/>
              <a:gd name="connsiteX121" fmla="*/ 340872 w 606665"/>
              <a:gd name="connsiteY121" fmla="*/ 358617 h 603264"/>
              <a:gd name="connsiteX122" fmla="*/ 299382 w 606665"/>
              <a:gd name="connsiteY122" fmla="*/ 369294 h 603264"/>
              <a:gd name="connsiteX123" fmla="*/ 299013 w 606665"/>
              <a:gd name="connsiteY123" fmla="*/ 369294 h 603264"/>
              <a:gd name="connsiteX124" fmla="*/ 298460 w 606665"/>
              <a:gd name="connsiteY124" fmla="*/ 369202 h 603264"/>
              <a:gd name="connsiteX125" fmla="*/ 296708 w 606665"/>
              <a:gd name="connsiteY125" fmla="*/ 369109 h 603264"/>
              <a:gd name="connsiteX126" fmla="*/ 241111 w 606665"/>
              <a:gd name="connsiteY126" fmla="*/ 341131 h 603264"/>
              <a:gd name="connsiteX127" fmla="*/ 230785 w 606665"/>
              <a:gd name="connsiteY127" fmla="*/ 333584 h 603264"/>
              <a:gd name="connsiteX128" fmla="*/ 229678 w 606665"/>
              <a:gd name="connsiteY128" fmla="*/ 332847 h 603264"/>
              <a:gd name="connsiteX129" fmla="*/ 183301 w 606665"/>
              <a:gd name="connsiteY129" fmla="*/ 234277 h 603264"/>
              <a:gd name="connsiteX130" fmla="*/ 183301 w 606665"/>
              <a:gd name="connsiteY130" fmla="*/ 216606 h 603264"/>
              <a:gd name="connsiteX131" fmla="*/ 183301 w 606665"/>
              <a:gd name="connsiteY131" fmla="*/ 141229 h 603264"/>
              <a:gd name="connsiteX132" fmla="*/ 184869 w 606665"/>
              <a:gd name="connsiteY132" fmla="*/ 135615 h 603264"/>
              <a:gd name="connsiteX133" fmla="*/ 185791 w 606665"/>
              <a:gd name="connsiteY133" fmla="*/ 133406 h 603264"/>
              <a:gd name="connsiteX134" fmla="*/ 186897 w 606665"/>
              <a:gd name="connsiteY134" fmla="*/ 130553 h 603264"/>
              <a:gd name="connsiteX135" fmla="*/ 188372 w 606665"/>
              <a:gd name="connsiteY135" fmla="*/ 127699 h 603264"/>
              <a:gd name="connsiteX136" fmla="*/ 189202 w 606665"/>
              <a:gd name="connsiteY136" fmla="*/ 126043 h 603264"/>
              <a:gd name="connsiteX137" fmla="*/ 191138 w 606665"/>
              <a:gd name="connsiteY137" fmla="*/ 123098 h 603264"/>
              <a:gd name="connsiteX138" fmla="*/ 191784 w 606665"/>
              <a:gd name="connsiteY138" fmla="*/ 122085 h 603264"/>
              <a:gd name="connsiteX139" fmla="*/ 194089 w 606665"/>
              <a:gd name="connsiteY139" fmla="*/ 119232 h 603264"/>
              <a:gd name="connsiteX140" fmla="*/ 194550 w 606665"/>
              <a:gd name="connsiteY140" fmla="*/ 118588 h 603264"/>
              <a:gd name="connsiteX141" fmla="*/ 197316 w 606665"/>
              <a:gd name="connsiteY141" fmla="*/ 115643 h 603264"/>
              <a:gd name="connsiteX142" fmla="*/ 197500 w 606665"/>
              <a:gd name="connsiteY142" fmla="*/ 115459 h 603264"/>
              <a:gd name="connsiteX143" fmla="*/ 221288 w 606665"/>
              <a:gd name="connsiteY143" fmla="*/ 102942 h 603264"/>
              <a:gd name="connsiteX144" fmla="*/ 269048 w 606665"/>
              <a:gd name="connsiteY144" fmla="*/ 102942 h 603264"/>
              <a:gd name="connsiteX145" fmla="*/ 285183 w 606665"/>
              <a:gd name="connsiteY145" fmla="*/ 100457 h 603264"/>
              <a:gd name="connsiteX146" fmla="*/ 319021 w 606665"/>
              <a:gd name="connsiteY146" fmla="*/ 88216 h 603264"/>
              <a:gd name="connsiteX147" fmla="*/ 341425 w 606665"/>
              <a:gd name="connsiteY147" fmla="*/ 87940 h 603264"/>
              <a:gd name="connsiteX148" fmla="*/ 245078 w 606665"/>
              <a:gd name="connsiteY148" fmla="*/ 0 h 603264"/>
              <a:gd name="connsiteX149" fmla="*/ 391283 w 606665"/>
              <a:gd name="connsiteY149" fmla="*/ 0 h 603264"/>
              <a:gd name="connsiteX150" fmla="*/ 408153 w 606665"/>
              <a:gd name="connsiteY150" fmla="*/ 9758 h 603264"/>
              <a:gd name="connsiteX151" fmla="*/ 407692 w 606665"/>
              <a:gd name="connsiteY151" fmla="*/ 26236 h 603264"/>
              <a:gd name="connsiteX152" fmla="*/ 407692 w 606665"/>
              <a:gd name="connsiteY152" fmla="*/ 34889 h 603264"/>
              <a:gd name="connsiteX153" fmla="*/ 414514 w 606665"/>
              <a:gd name="connsiteY153" fmla="*/ 40321 h 603264"/>
              <a:gd name="connsiteX154" fmla="*/ 449544 w 606665"/>
              <a:gd name="connsiteY154" fmla="*/ 78893 h 603264"/>
              <a:gd name="connsiteX155" fmla="*/ 449544 w 606665"/>
              <a:gd name="connsiteY155" fmla="*/ 156680 h 603264"/>
              <a:gd name="connsiteX156" fmla="*/ 445212 w 606665"/>
              <a:gd name="connsiteY156" fmla="*/ 171502 h 603264"/>
              <a:gd name="connsiteX157" fmla="*/ 443829 w 606665"/>
              <a:gd name="connsiteY157" fmla="*/ 173803 h 603264"/>
              <a:gd name="connsiteX158" fmla="*/ 443829 w 606665"/>
              <a:gd name="connsiteY158" fmla="*/ 141123 h 603264"/>
              <a:gd name="connsiteX159" fmla="*/ 443737 w 606665"/>
              <a:gd name="connsiteY159" fmla="*/ 140018 h 603264"/>
              <a:gd name="connsiteX160" fmla="*/ 399119 w 606665"/>
              <a:gd name="connsiteY160" fmla="*/ 86809 h 603264"/>
              <a:gd name="connsiteX161" fmla="*/ 348048 w 606665"/>
              <a:gd name="connsiteY161" fmla="*/ 68858 h 603264"/>
              <a:gd name="connsiteX162" fmla="*/ 339199 w 606665"/>
              <a:gd name="connsiteY162" fmla="*/ 66649 h 603264"/>
              <a:gd name="connsiteX163" fmla="*/ 336710 w 606665"/>
              <a:gd name="connsiteY163" fmla="*/ 66373 h 603264"/>
              <a:gd name="connsiteX164" fmla="*/ 330533 w 606665"/>
              <a:gd name="connsiteY164" fmla="*/ 65913 h 603264"/>
              <a:gd name="connsiteX165" fmla="*/ 330165 w 606665"/>
              <a:gd name="connsiteY165" fmla="*/ 65913 h 603264"/>
              <a:gd name="connsiteX166" fmla="*/ 324818 w 606665"/>
              <a:gd name="connsiteY166" fmla="*/ 66465 h 603264"/>
              <a:gd name="connsiteX167" fmla="*/ 320854 w 606665"/>
              <a:gd name="connsiteY167" fmla="*/ 66833 h 603264"/>
              <a:gd name="connsiteX168" fmla="*/ 311820 w 606665"/>
              <a:gd name="connsiteY168" fmla="*/ 69319 h 603264"/>
              <a:gd name="connsiteX169" fmla="*/ 278910 w 606665"/>
              <a:gd name="connsiteY169" fmla="*/ 81194 h 603264"/>
              <a:gd name="connsiteX170" fmla="*/ 269046 w 606665"/>
              <a:gd name="connsiteY170" fmla="*/ 82759 h 603264"/>
              <a:gd name="connsiteX171" fmla="*/ 220464 w 606665"/>
              <a:gd name="connsiteY171" fmla="*/ 82759 h 603264"/>
              <a:gd name="connsiteX172" fmla="*/ 219174 w 606665"/>
              <a:gd name="connsiteY172" fmla="*/ 82759 h 603264"/>
              <a:gd name="connsiteX173" fmla="*/ 163310 w 606665"/>
              <a:gd name="connsiteY173" fmla="*/ 137901 h 603264"/>
              <a:gd name="connsiteX174" fmla="*/ 163033 w 606665"/>
              <a:gd name="connsiteY174" fmla="*/ 140110 h 603264"/>
              <a:gd name="connsiteX175" fmla="*/ 163033 w 606665"/>
              <a:gd name="connsiteY175" fmla="*/ 166346 h 603264"/>
              <a:gd name="connsiteX176" fmla="*/ 157686 w 606665"/>
              <a:gd name="connsiteY176" fmla="*/ 144989 h 603264"/>
              <a:gd name="connsiteX177" fmla="*/ 157686 w 606665"/>
              <a:gd name="connsiteY177" fmla="*/ 87270 h 603264"/>
              <a:gd name="connsiteX178" fmla="*/ 245078 w 606665"/>
              <a:gd name="connsiteY178" fmla="*/ 0 h 603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606665" h="603264">
                <a:moveTo>
                  <a:pt x="330250" y="485349"/>
                </a:moveTo>
                <a:lnTo>
                  <a:pt x="348424" y="510137"/>
                </a:lnTo>
                <a:lnTo>
                  <a:pt x="334401" y="535662"/>
                </a:lnTo>
                <a:lnTo>
                  <a:pt x="327113" y="489864"/>
                </a:lnTo>
                <a:close/>
                <a:moveTo>
                  <a:pt x="276512" y="485208"/>
                </a:moveTo>
                <a:lnTo>
                  <a:pt x="279834" y="489902"/>
                </a:lnTo>
                <a:lnTo>
                  <a:pt x="272544" y="536015"/>
                </a:lnTo>
                <a:lnTo>
                  <a:pt x="258241" y="510151"/>
                </a:lnTo>
                <a:close/>
                <a:moveTo>
                  <a:pt x="303438" y="448867"/>
                </a:moveTo>
                <a:lnTo>
                  <a:pt x="303898" y="449603"/>
                </a:lnTo>
                <a:lnTo>
                  <a:pt x="317605" y="468193"/>
                </a:lnTo>
                <a:lnTo>
                  <a:pt x="308222" y="481722"/>
                </a:lnTo>
                <a:cubicBezTo>
                  <a:pt x="306658" y="483838"/>
                  <a:pt x="306106" y="486507"/>
                  <a:pt x="306474" y="489084"/>
                </a:cubicBezTo>
                <a:lnTo>
                  <a:pt x="318433" y="564549"/>
                </a:lnTo>
                <a:lnTo>
                  <a:pt x="303346" y="591974"/>
                </a:lnTo>
                <a:lnTo>
                  <a:pt x="288443" y="564825"/>
                </a:lnTo>
                <a:lnTo>
                  <a:pt x="300494" y="489084"/>
                </a:lnTo>
                <a:cubicBezTo>
                  <a:pt x="300862" y="486507"/>
                  <a:pt x="300218" y="483838"/>
                  <a:pt x="298747" y="481722"/>
                </a:cubicBezTo>
                <a:lnTo>
                  <a:pt x="289271" y="468101"/>
                </a:lnTo>
                <a:close/>
                <a:moveTo>
                  <a:pt x="423197" y="416336"/>
                </a:moveTo>
                <a:lnTo>
                  <a:pt x="443757" y="457585"/>
                </a:lnTo>
                <a:lnTo>
                  <a:pt x="414346" y="458045"/>
                </a:lnTo>
                <a:cubicBezTo>
                  <a:pt x="410842" y="458137"/>
                  <a:pt x="407615" y="459978"/>
                  <a:pt x="405863" y="463017"/>
                </a:cubicBezTo>
                <a:cubicBezTo>
                  <a:pt x="404019" y="465963"/>
                  <a:pt x="403927" y="469738"/>
                  <a:pt x="405587" y="472869"/>
                </a:cubicBezTo>
                <a:lnTo>
                  <a:pt x="417388" y="495334"/>
                </a:lnTo>
                <a:lnTo>
                  <a:pt x="341508" y="564665"/>
                </a:lnTo>
                <a:lnTo>
                  <a:pt x="369260" y="514209"/>
                </a:lnTo>
                <a:close/>
                <a:moveTo>
                  <a:pt x="183530" y="416336"/>
                </a:moveTo>
                <a:lnTo>
                  <a:pt x="237444" y="514213"/>
                </a:lnTo>
                <a:lnTo>
                  <a:pt x="265368" y="564947"/>
                </a:lnTo>
                <a:lnTo>
                  <a:pt x="189336" y="495337"/>
                </a:lnTo>
                <a:lnTo>
                  <a:pt x="201225" y="472871"/>
                </a:lnTo>
                <a:cubicBezTo>
                  <a:pt x="202791" y="469740"/>
                  <a:pt x="202699" y="465965"/>
                  <a:pt x="200948" y="463019"/>
                </a:cubicBezTo>
                <a:cubicBezTo>
                  <a:pt x="199105" y="459980"/>
                  <a:pt x="195879" y="458139"/>
                  <a:pt x="192377" y="458047"/>
                </a:cubicBezTo>
                <a:lnTo>
                  <a:pt x="162978" y="457586"/>
                </a:lnTo>
                <a:close/>
                <a:moveTo>
                  <a:pt x="443911" y="412667"/>
                </a:moveTo>
                <a:lnTo>
                  <a:pt x="557096" y="453529"/>
                </a:lnTo>
                <a:cubicBezTo>
                  <a:pt x="575622" y="460247"/>
                  <a:pt x="589079" y="476445"/>
                  <a:pt x="592305" y="495863"/>
                </a:cubicBezTo>
                <a:lnTo>
                  <a:pt x="606407" y="581176"/>
                </a:lnTo>
                <a:cubicBezTo>
                  <a:pt x="607328" y="586698"/>
                  <a:pt x="605761" y="592312"/>
                  <a:pt x="602167" y="596546"/>
                </a:cubicBezTo>
                <a:cubicBezTo>
                  <a:pt x="598572" y="600779"/>
                  <a:pt x="593318" y="603264"/>
                  <a:pt x="587696" y="603264"/>
                </a:cubicBezTo>
                <a:lnTo>
                  <a:pt x="329159" y="603264"/>
                </a:lnTo>
                <a:lnTo>
                  <a:pt x="436722" y="504974"/>
                </a:lnTo>
                <a:cubicBezTo>
                  <a:pt x="440132" y="501845"/>
                  <a:pt x="440961" y="496876"/>
                  <a:pt x="438842" y="492826"/>
                </a:cubicBezTo>
                <a:lnTo>
                  <a:pt x="431099" y="478009"/>
                </a:lnTo>
                <a:lnTo>
                  <a:pt x="460133" y="477549"/>
                </a:lnTo>
                <a:cubicBezTo>
                  <a:pt x="463635" y="477457"/>
                  <a:pt x="466769" y="475616"/>
                  <a:pt x="468612" y="472671"/>
                </a:cubicBezTo>
                <a:cubicBezTo>
                  <a:pt x="470456" y="469726"/>
                  <a:pt x="470548" y="466045"/>
                  <a:pt x="468981" y="462916"/>
                </a:cubicBezTo>
                <a:close/>
                <a:moveTo>
                  <a:pt x="162754" y="412667"/>
                </a:moveTo>
                <a:lnTo>
                  <a:pt x="137684" y="462916"/>
                </a:lnTo>
                <a:cubicBezTo>
                  <a:pt x="136117" y="466045"/>
                  <a:pt x="136301" y="469726"/>
                  <a:pt x="138053" y="472671"/>
                </a:cubicBezTo>
                <a:cubicBezTo>
                  <a:pt x="139896" y="475616"/>
                  <a:pt x="143122" y="477457"/>
                  <a:pt x="146532" y="477549"/>
                </a:cubicBezTo>
                <a:lnTo>
                  <a:pt x="175658" y="478009"/>
                </a:lnTo>
                <a:lnTo>
                  <a:pt x="167824" y="492826"/>
                </a:lnTo>
                <a:cubicBezTo>
                  <a:pt x="165704" y="496876"/>
                  <a:pt x="166534" y="501845"/>
                  <a:pt x="169944" y="504974"/>
                </a:cubicBezTo>
                <a:lnTo>
                  <a:pt x="277506" y="603264"/>
                </a:lnTo>
                <a:lnTo>
                  <a:pt x="18969" y="603264"/>
                </a:lnTo>
                <a:cubicBezTo>
                  <a:pt x="13439" y="603264"/>
                  <a:pt x="8093" y="600779"/>
                  <a:pt x="4498" y="596546"/>
                </a:cubicBezTo>
                <a:cubicBezTo>
                  <a:pt x="904" y="592312"/>
                  <a:pt x="-663" y="586698"/>
                  <a:pt x="258" y="581176"/>
                </a:cubicBezTo>
                <a:lnTo>
                  <a:pt x="14360" y="495863"/>
                </a:lnTo>
                <a:cubicBezTo>
                  <a:pt x="17586" y="476445"/>
                  <a:pt x="31135" y="460247"/>
                  <a:pt x="49662" y="453529"/>
                </a:cubicBezTo>
                <a:close/>
                <a:moveTo>
                  <a:pt x="382922" y="390791"/>
                </a:moveTo>
                <a:lnTo>
                  <a:pt x="409110" y="400178"/>
                </a:lnTo>
                <a:lnTo>
                  <a:pt x="359224" y="490641"/>
                </a:lnTo>
                <a:lnTo>
                  <a:pt x="338199" y="462112"/>
                </a:lnTo>
                <a:lnTo>
                  <a:pt x="337185" y="460732"/>
                </a:lnTo>
                <a:lnTo>
                  <a:pt x="317728" y="434320"/>
                </a:lnTo>
                <a:lnTo>
                  <a:pt x="333496" y="423829"/>
                </a:lnTo>
                <a:close/>
                <a:moveTo>
                  <a:pt x="223778" y="390791"/>
                </a:moveTo>
                <a:lnTo>
                  <a:pt x="288937" y="434320"/>
                </a:lnTo>
                <a:lnTo>
                  <a:pt x="278615" y="448216"/>
                </a:lnTo>
                <a:lnTo>
                  <a:pt x="268569" y="461928"/>
                </a:lnTo>
                <a:lnTo>
                  <a:pt x="247464" y="490641"/>
                </a:lnTo>
                <a:lnTo>
                  <a:pt x="197696" y="400178"/>
                </a:lnTo>
                <a:close/>
                <a:moveTo>
                  <a:pt x="371499" y="361154"/>
                </a:moveTo>
                <a:lnTo>
                  <a:pt x="371499" y="374220"/>
                </a:lnTo>
                <a:lnTo>
                  <a:pt x="303358" y="419582"/>
                </a:lnTo>
                <a:lnTo>
                  <a:pt x="236968" y="375324"/>
                </a:lnTo>
                <a:lnTo>
                  <a:pt x="235308" y="374220"/>
                </a:lnTo>
                <a:lnTo>
                  <a:pt x="235308" y="362074"/>
                </a:lnTo>
                <a:cubicBezTo>
                  <a:pt x="237429" y="363638"/>
                  <a:pt x="239734" y="365295"/>
                  <a:pt x="242132" y="366951"/>
                </a:cubicBezTo>
                <a:cubicBezTo>
                  <a:pt x="242869" y="367411"/>
                  <a:pt x="243607" y="367963"/>
                  <a:pt x="244437" y="368423"/>
                </a:cubicBezTo>
                <a:cubicBezTo>
                  <a:pt x="246189" y="369619"/>
                  <a:pt x="247941" y="370815"/>
                  <a:pt x="249785" y="371919"/>
                </a:cubicBezTo>
                <a:cubicBezTo>
                  <a:pt x="250891" y="372564"/>
                  <a:pt x="251906" y="373208"/>
                  <a:pt x="252920" y="373852"/>
                </a:cubicBezTo>
                <a:cubicBezTo>
                  <a:pt x="254672" y="374864"/>
                  <a:pt x="256332" y="375876"/>
                  <a:pt x="258084" y="376796"/>
                </a:cubicBezTo>
                <a:cubicBezTo>
                  <a:pt x="259282" y="377440"/>
                  <a:pt x="260389" y="378084"/>
                  <a:pt x="261587" y="378728"/>
                </a:cubicBezTo>
                <a:cubicBezTo>
                  <a:pt x="263339" y="379649"/>
                  <a:pt x="264999" y="380477"/>
                  <a:pt x="266751" y="381305"/>
                </a:cubicBezTo>
                <a:cubicBezTo>
                  <a:pt x="267950" y="381857"/>
                  <a:pt x="269149" y="382409"/>
                  <a:pt x="270347" y="382961"/>
                </a:cubicBezTo>
                <a:cubicBezTo>
                  <a:pt x="272191" y="383697"/>
                  <a:pt x="273943" y="384341"/>
                  <a:pt x="275695" y="385077"/>
                </a:cubicBezTo>
                <a:cubicBezTo>
                  <a:pt x="276894" y="385445"/>
                  <a:pt x="278000" y="385905"/>
                  <a:pt x="279199" y="386273"/>
                </a:cubicBezTo>
                <a:cubicBezTo>
                  <a:pt x="281136" y="386918"/>
                  <a:pt x="283072" y="387378"/>
                  <a:pt x="284916" y="387838"/>
                </a:cubicBezTo>
                <a:cubicBezTo>
                  <a:pt x="285930" y="388022"/>
                  <a:pt x="286945" y="388298"/>
                  <a:pt x="287867" y="388482"/>
                </a:cubicBezTo>
                <a:cubicBezTo>
                  <a:pt x="290725" y="389034"/>
                  <a:pt x="293491" y="389310"/>
                  <a:pt x="296258" y="389310"/>
                </a:cubicBezTo>
                <a:lnTo>
                  <a:pt x="296350" y="389310"/>
                </a:lnTo>
                <a:cubicBezTo>
                  <a:pt x="296995" y="389402"/>
                  <a:pt x="297825" y="389494"/>
                  <a:pt x="298839" y="389586"/>
                </a:cubicBezTo>
                <a:cubicBezTo>
                  <a:pt x="298932" y="389586"/>
                  <a:pt x="298932" y="389586"/>
                  <a:pt x="299024" y="389586"/>
                </a:cubicBezTo>
                <a:cubicBezTo>
                  <a:pt x="301237" y="389678"/>
                  <a:pt x="304372" y="389770"/>
                  <a:pt x="308337" y="389494"/>
                </a:cubicBezTo>
                <a:cubicBezTo>
                  <a:pt x="308337" y="389494"/>
                  <a:pt x="308429" y="389494"/>
                  <a:pt x="308521" y="389494"/>
                </a:cubicBezTo>
                <a:cubicBezTo>
                  <a:pt x="310550" y="389310"/>
                  <a:pt x="312671" y="389126"/>
                  <a:pt x="314976" y="388758"/>
                </a:cubicBezTo>
                <a:cubicBezTo>
                  <a:pt x="315160" y="388758"/>
                  <a:pt x="315345" y="388758"/>
                  <a:pt x="315437" y="388666"/>
                </a:cubicBezTo>
                <a:cubicBezTo>
                  <a:pt x="320047" y="388022"/>
                  <a:pt x="325303" y="386826"/>
                  <a:pt x="330928" y="384985"/>
                </a:cubicBezTo>
                <a:cubicBezTo>
                  <a:pt x="331389" y="384893"/>
                  <a:pt x="331758" y="384709"/>
                  <a:pt x="332219" y="384617"/>
                </a:cubicBezTo>
                <a:cubicBezTo>
                  <a:pt x="334985" y="383697"/>
                  <a:pt x="337843" y="382593"/>
                  <a:pt x="340702" y="381305"/>
                </a:cubicBezTo>
                <a:cubicBezTo>
                  <a:pt x="340978" y="381213"/>
                  <a:pt x="341255" y="381029"/>
                  <a:pt x="341532" y="380937"/>
                </a:cubicBezTo>
                <a:cubicBezTo>
                  <a:pt x="344298" y="379741"/>
                  <a:pt x="347064" y="378268"/>
                  <a:pt x="349830" y="376704"/>
                </a:cubicBezTo>
                <a:cubicBezTo>
                  <a:pt x="350384" y="376428"/>
                  <a:pt x="350845" y="376152"/>
                  <a:pt x="351306" y="375876"/>
                </a:cubicBezTo>
                <a:cubicBezTo>
                  <a:pt x="354256" y="374220"/>
                  <a:pt x="357207" y="372288"/>
                  <a:pt x="360158" y="370171"/>
                </a:cubicBezTo>
                <a:cubicBezTo>
                  <a:pt x="360895" y="369711"/>
                  <a:pt x="361541" y="369251"/>
                  <a:pt x="362186" y="368699"/>
                </a:cubicBezTo>
                <a:cubicBezTo>
                  <a:pt x="365229" y="366491"/>
                  <a:pt x="368272" y="364006"/>
                  <a:pt x="371315" y="361246"/>
                </a:cubicBezTo>
                <a:cubicBezTo>
                  <a:pt x="371407" y="361246"/>
                  <a:pt x="371407" y="361246"/>
                  <a:pt x="371499" y="361154"/>
                </a:cubicBezTo>
                <a:close/>
                <a:moveTo>
                  <a:pt x="341425" y="87940"/>
                </a:moveTo>
                <a:lnTo>
                  <a:pt x="392320" y="105795"/>
                </a:lnTo>
                <a:cubicBezTo>
                  <a:pt x="418505" y="115367"/>
                  <a:pt x="423023" y="138376"/>
                  <a:pt x="423576" y="141873"/>
                </a:cubicBezTo>
                <a:lnTo>
                  <a:pt x="423576" y="231608"/>
                </a:lnTo>
                <a:cubicBezTo>
                  <a:pt x="417860" y="294929"/>
                  <a:pt x="392320" y="320975"/>
                  <a:pt x="377660" y="330823"/>
                </a:cubicBezTo>
                <a:lnTo>
                  <a:pt x="375816" y="332019"/>
                </a:lnTo>
                <a:cubicBezTo>
                  <a:pt x="369270" y="336529"/>
                  <a:pt x="363277" y="341315"/>
                  <a:pt x="357929" y="346101"/>
                </a:cubicBezTo>
                <a:cubicBezTo>
                  <a:pt x="355071" y="348678"/>
                  <a:pt x="352213" y="350978"/>
                  <a:pt x="349355" y="353003"/>
                </a:cubicBezTo>
                <a:cubicBezTo>
                  <a:pt x="348525" y="353647"/>
                  <a:pt x="347695" y="354292"/>
                  <a:pt x="346865" y="354844"/>
                </a:cubicBezTo>
                <a:cubicBezTo>
                  <a:pt x="346404" y="355212"/>
                  <a:pt x="345943" y="355396"/>
                  <a:pt x="345482" y="355764"/>
                </a:cubicBezTo>
                <a:cubicBezTo>
                  <a:pt x="344099" y="356593"/>
                  <a:pt x="342808" y="357513"/>
                  <a:pt x="341425" y="358249"/>
                </a:cubicBezTo>
                <a:cubicBezTo>
                  <a:pt x="341241" y="358341"/>
                  <a:pt x="341057" y="358433"/>
                  <a:pt x="340872" y="358617"/>
                </a:cubicBezTo>
                <a:cubicBezTo>
                  <a:pt x="320404" y="370398"/>
                  <a:pt x="303347" y="369662"/>
                  <a:pt x="299382" y="369294"/>
                </a:cubicBezTo>
                <a:cubicBezTo>
                  <a:pt x="299290" y="369294"/>
                  <a:pt x="299105" y="369294"/>
                  <a:pt x="299013" y="369294"/>
                </a:cubicBezTo>
                <a:cubicBezTo>
                  <a:pt x="298737" y="369294"/>
                  <a:pt x="298552" y="369202"/>
                  <a:pt x="298460" y="369202"/>
                </a:cubicBezTo>
                <a:cubicBezTo>
                  <a:pt x="297907" y="369109"/>
                  <a:pt x="297261" y="369109"/>
                  <a:pt x="296708" y="369109"/>
                </a:cubicBezTo>
                <a:cubicBezTo>
                  <a:pt x="284814" y="369478"/>
                  <a:pt x="263885" y="358986"/>
                  <a:pt x="241111" y="341131"/>
                </a:cubicBezTo>
                <a:cubicBezTo>
                  <a:pt x="237792" y="338462"/>
                  <a:pt x="234380" y="335977"/>
                  <a:pt x="230785" y="333584"/>
                </a:cubicBezTo>
                <a:cubicBezTo>
                  <a:pt x="230785" y="333584"/>
                  <a:pt x="229770" y="332847"/>
                  <a:pt x="229678" y="332847"/>
                </a:cubicBezTo>
                <a:cubicBezTo>
                  <a:pt x="185514" y="303580"/>
                  <a:pt x="183301" y="234737"/>
                  <a:pt x="183301" y="234277"/>
                </a:cubicBezTo>
                <a:lnTo>
                  <a:pt x="183301" y="216606"/>
                </a:lnTo>
                <a:lnTo>
                  <a:pt x="183301" y="141229"/>
                </a:lnTo>
                <a:cubicBezTo>
                  <a:pt x="183762" y="139296"/>
                  <a:pt x="184315" y="137363"/>
                  <a:pt x="184869" y="135615"/>
                </a:cubicBezTo>
                <a:cubicBezTo>
                  <a:pt x="185145" y="134878"/>
                  <a:pt x="185514" y="134142"/>
                  <a:pt x="185791" y="133406"/>
                </a:cubicBezTo>
                <a:cubicBezTo>
                  <a:pt x="186159" y="132485"/>
                  <a:pt x="186528" y="131473"/>
                  <a:pt x="186897" y="130553"/>
                </a:cubicBezTo>
                <a:cubicBezTo>
                  <a:pt x="187358" y="129540"/>
                  <a:pt x="187911" y="128620"/>
                  <a:pt x="188372" y="127699"/>
                </a:cubicBezTo>
                <a:cubicBezTo>
                  <a:pt x="188649" y="127147"/>
                  <a:pt x="188925" y="126595"/>
                  <a:pt x="189202" y="126043"/>
                </a:cubicBezTo>
                <a:cubicBezTo>
                  <a:pt x="189847" y="125030"/>
                  <a:pt x="190493" y="124110"/>
                  <a:pt x="191138" y="123098"/>
                </a:cubicBezTo>
                <a:cubicBezTo>
                  <a:pt x="191323" y="122822"/>
                  <a:pt x="191599" y="122361"/>
                  <a:pt x="191784" y="122085"/>
                </a:cubicBezTo>
                <a:cubicBezTo>
                  <a:pt x="192521" y="121073"/>
                  <a:pt x="193259" y="120153"/>
                  <a:pt x="194089" y="119232"/>
                </a:cubicBezTo>
                <a:cubicBezTo>
                  <a:pt x="194273" y="118956"/>
                  <a:pt x="194365" y="118772"/>
                  <a:pt x="194550" y="118588"/>
                </a:cubicBezTo>
                <a:cubicBezTo>
                  <a:pt x="195472" y="117483"/>
                  <a:pt x="196394" y="116563"/>
                  <a:pt x="197316" y="115643"/>
                </a:cubicBezTo>
                <a:cubicBezTo>
                  <a:pt x="197408" y="115551"/>
                  <a:pt x="197408" y="115551"/>
                  <a:pt x="197500" y="115459"/>
                </a:cubicBezTo>
                <a:cubicBezTo>
                  <a:pt x="207366" y="105979"/>
                  <a:pt x="218614" y="103402"/>
                  <a:pt x="221288" y="102942"/>
                </a:cubicBezTo>
                <a:lnTo>
                  <a:pt x="269048" y="102942"/>
                </a:lnTo>
                <a:cubicBezTo>
                  <a:pt x="274580" y="102942"/>
                  <a:pt x="280020" y="102113"/>
                  <a:pt x="285183" y="100457"/>
                </a:cubicBezTo>
                <a:cubicBezTo>
                  <a:pt x="294219" y="97512"/>
                  <a:pt x="308602" y="92174"/>
                  <a:pt x="319021" y="88216"/>
                </a:cubicBezTo>
                <a:cubicBezTo>
                  <a:pt x="326212" y="85547"/>
                  <a:pt x="334142" y="85455"/>
                  <a:pt x="341425" y="87940"/>
                </a:cubicBezTo>
                <a:close/>
                <a:moveTo>
                  <a:pt x="245078" y="0"/>
                </a:moveTo>
                <a:lnTo>
                  <a:pt x="391283" y="0"/>
                </a:lnTo>
                <a:cubicBezTo>
                  <a:pt x="400041" y="1841"/>
                  <a:pt x="405756" y="5155"/>
                  <a:pt x="408153" y="9758"/>
                </a:cubicBezTo>
                <a:cubicBezTo>
                  <a:pt x="411195" y="15650"/>
                  <a:pt x="408798" y="23659"/>
                  <a:pt x="407692" y="26236"/>
                </a:cubicBezTo>
                <a:cubicBezTo>
                  <a:pt x="406402" y="28906"/>
                  <a:pt x="406402" y="32128"/>
                  <a:pt x="407692" y="34889"/>
                </a:cubicBezTo>
                <a:cubicBezTo>
                  <a:pt x="409075" y="37559"/>
                  <a:pt x="411564" y="39584"/>
                  <a:pt x="414514" y="40321"/>
                </a:cubicBezTo>
                <a:cubicBezTo>
                  <a:pt x="443091" y="47225"/>
                  <a:pt x="448807" y="74566"/>
                  <a:pt x="449544" y="78893"/>
                </a:cubicBezTo>
                <a:lnTo>
                  <a:pt x="449544" y="156680"/>
                </a:lnTo>
                <a:cubicBezTo>
                  <a:pt x="449544" y="161836"/>
                  <a:pt x="447977" y="166991"/>
                  <a:pt x="445212" y="171502"/>
                </a:cubicBezTo>
                <a:cubicBezTo>
                  <a:pt x="444751" y="172238"/>
                  <a:pt x="444290" y="172974"/>
                  <a:pt x="443829" y="173803"/>
                </a:cubicBezTo>
                <a:lnTo>
                  <a:pt x="443829" y="141123"/>
                </a:lnTo>
                <a:cubicBezTo>
                  <a:pt x="443829" y="140755"/>
                  <a:pt x="443737" y="140386"/>
                  <a:pt x="443737" y="140018"/>
                </a:cubicBezTo>
                <a:cubicBezTo>
                  <a:pt x="443552" y="138453"/>
                  <a:pt x="439127" y="101446"/>
                  <a:pt x="399119" y="86809"/>
                </a:cubicBezTo>
                <a:lnTo>
                  <a:pt x="348048" y="68858"/>
                </a:lnTo>
                <a:cubicBezTo>
                  <a:pt x="345191" y="67846"/>
                  <a:pt x="342241" y="67109"/>
                  <a:pt x="339199" y="66649"/>
                </a:cubicBezTo>
                <a:cubicBezTo>
                  <a:pt x="338369" y="66465"/>
                  <a:pt x="337539" y="66557"/>
                  <a:pt x="336710" y="66373"/>
                </a:cubicBezTo>
                <a:cubicBezTo>
                  <a:pt x="334682" y="66189"/>
                  <a:pt x="332654" y="65913"/>
                  <a:pt x="330533" y="65913"/>
                </a:cubicBezTo>
                <a:cubicBezTo>
                  <a:pt x="330441" y="65913"/>
                  <a:pt x="330349" y="65913"/>
                  <a:pt x="330165" y="65913"/>
                </a:cubicBezTo>
                <a:cubicBezTo>
                  <a:pt x="328413" y="65913"/>
                  <a:pt x="326662" y="66189"/>
                  <a:pt x="324818" y="66465"/>
                </a:cubicBezTo>
                <a:cubicBezTo>
                  <a:pt x="323527" y="66557"/>
                  <a:pt x="322144" y="66557"/>
                  <a:pt x="320854" y="66833"/>
                </a:cubicBezTo>
                <a:cubicBezTo>
                  <a:pt x="317812" y="67385"/>
                  <a:pt x="314770" y="68214"/>
                  <a:pt x="311820" y="69319"/>
                </a:cubicBezTo>
                <a:cubicBezTo>
                  <a:pt x="301587" y="73185"/>
                  <a:pt x="287667" y="78432"/>
                  <a:pt x="278910" y="81194"/>
                </a:cubicBezTo>
                <a:cubicBezTo>
                  <a:pt x="275775" y="82207"/>
                  <a:pt x="272457" y="82759"/>
                  <a:pt x="269046" y="82759"/>
                </a:cubicBezTo>
                <a:lnTo>
                  <a:pt x="220464" y="82759"/>
                </a:lnTo>
                <a:cubicBezTo>
                  <a:pt x="220096" y="82759"/>
                  <a:pt x="219635" y="82759"/>
                  <a:pt x="219174" y="82759"/>
                </a:cubicBezTo>
                <a:cubicBezTo>
                  <a:pt x="217330" y="83035"/>
                  <a:pt x="174187" y="89203"/>
                  <a:pt x="163310" y="137901"/>
                </a:cubicBezTo>
                <a:cubicBezTo>
                  <a:pt x="163125" y="138637"/>
                  <a:pt x="163033" y="139374"/>
                  <a:pt x="163033" y="140110"/>
                </a:cubicBezTo>
                <a:lnTo>
                  <a:pt x="163033" y="166346"/>
                </a:lnTo>
                <a:cubicBezTo>
                  <a:pt x="159529" y="159902"/>
                  <a:pt x="157686" y="152538"/>
                  <a:pt x="157686" y="144989"/>
                </a:cubicBezTo>
                <a:lnTo>
                  <a:pt x="157686" y="87270"/>
                </a:lnTo>
                <a:cubicBezTo>
                  <a:pt x="157686" y="39124"/>
                  <a:pt x="196865" y="0"/>
                  <a:pt x="245078" y="0"/>
                </a:cubicBez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open-24-hours_15141">
            <a:extLst>
              <a:ext uri="{FF2B5EF4-FFF2-40B4-BE49-F238E27FC236}">
                <a16:creationId xmlns:a16="http://schemas.microsoft.com/office/drawing/2014/main" id="{D90E42B3-BA84-8208-918B-856D4E5A67B1}"/>
              </a:ext>
            </a:extLst>
          </p:cNvPr>
          <p:cNvSpPr/>
          <p:nvPr/>
        </p:nvSpPr>
        <p:spPr>
          <a:xfrm>
            <a:off x="4303759" y="2913819"/>
            <a:ext cx="395890" cy="659282"/>
          </a:xfrm>
          <a:custGeom>
            <a:avLst/>
            <a:gdLst>
              <a:gd name="connsiteX0" fmla="*/ 188198 w 364329"/>
              <a:gd name="connsiteY0" fmla="*/ 458252 h 606722"/>
              <a:gd name="connsiteX1" fmla="*/ 245427 w 364329"/>
              <a:gd name="connsiteY1" fmla="*/ 458252 h 606722"/>
              <a:gd name="connsiteX2" fmla="*/ 245427 w 364329"/>
              <a:gd name="connsiteY2" fmla="*/ 552503 h 606722"/>
              <a:gd name="connsiteX3" fmla="*/ 216768 w 364329"/>
              <a:gd name="connsiteY3" fmla="*/ 581107 h 606722"/>
              <a:gd name="connsiteX4" fmla="*/ 188198 w 364329"/>
              <a:gd name="connsiteY4" fmla="*/ 552503 h 606722"/>
              <a:gd name="connsiteX5" fmla="*/ 118550 w 364329"/>
              <a:gd name="connsiteY5" fmla="*/ 458252 h 606722"/>
              <a:gd name="connsiteX6" fmla="*/ 175779 w 364329"/>
              <a:gd name="connsiteY6" fmla="*/ 458252 h 606722"/>
              <a:gd name="connsiteX7" fmla="*/ 175779 w 364329"/>
              <a:gd name="connsiteY7" fmla="*/ 552557 h 606722"/>
              <a:gd name="connsiteX8" fmla="*/ 147209 w 364329"/>
              <a:gd name="connsiteY8" fmla="*/ 581177 h 606722"/>
              <a:gd name="connsiteX9" fmla="*/ 118550 w 364329"/>
              <a:gd name="connsiteY9" fmla="*/ 552557 h 606722"/>
              <a:gd name="connsiteX10" fmla="*/ 182120 w 364329"/>
              <a:gd name="connsiteY10" fmla="*/ 213927 h 606722"/>
              <a:gd name="connsiteX11" fmla="*/ 154170 w 364329"/>
              <a:gd name="connsiteY11" fmla="*/ 241921 h 606722"/>
              <a:gd name="connsiteX12" fmla="*/ 182120 w 364329"/>
              <a:gd name="connsiteY12" fmla="*/ 269825 h 606722"/>
              <a:gd name="connsiteX13" fmla="*/ 210159 w 364329"/>
              <a:gd name="connsiteY13" fmla="*/ 241921 h 606722"/>
              <a:gd name="connsiteX14" fmla="*/ 182120 w 364329"/>
              <a:gd name="connsiteY14" fmla="*/ 213927 h 606722"/>
              <a:gd name="connsiteX15" fmla="*/ 49843 w 364329"/>
              <a:gd name="connsiteY15" fmla="*/ 182341 h 606722"/>
              <a:gd name="connsiteX16" fmla="*/ 51089 w 364329"/>
              <a:gd name="connsiteY16" fmla="*/ 313381 h 606722"/>
              <a:gd name="connsiteX17" fmla="*/ 15507 w 364329"/>
              <a:gd name="connsiteY17" fmla="*/ 266442 h 606722"/>
              <a:gd name="connsiteX18" fmla="*/ 14262 w 364329"/>
              <a:gd name="connsiteY18" fmla="*/ 239505 h 606722"/>
              <a:gd name="connsiteX19" fmla="*/ 79310 w 364329"/>
              <a:gd name="connsiteY19" fmla="*/ 163006 h 606722"/>
              <a:gd name="connsiteX20" fmla="*/ 285019 w 364329"/>
              <a:gd name="connsiteY20" fmla="*/ 163006 h 606722"/>
              <a:gd name="connsiteX21" fmla="*/ 294632 w 364329"/>
              <a:gd name="connsiteY21" fmla="*/ 172693 h 606722"/>
              <a:gd name="connsiteX22" fmla="*/ 294632 w 364329"/>
              <a:gd name="connsiteY22" fmla="*/ 304928 h 606722"/>
              <a:gd name="connsiteX23" fmla="*/ 285019 w 364329"/>
              <a:gd name="connsiteY23" fmla="*/ 314526 h 606722"/>
              <a:gd name="connsiteX24" fmla="*/ 208023 w 364329"/>
              <a:gd name="connsiteY24" fmla="*/ 314526 h 606722"/>
              <a:gd name="connsiteX25" fmla="*/ 208023 w 364329"/>
              <a:gd name="connsiteY25" fmla="*/ 341186 h 606722"/>
              <a:gd name="connsiteX26" fmla="*/ 241314 w 364329"/>
              <a:gd name="connsiteY26" fmla="*/ 341186 h 606722"/>
              <a:gd name="connsiteX27" fmla="*/ 258493 w 364329"/>
              <a:gd name="connsiteY27" fmla="*/ 358426 h 606722"/>
              <a:gd name="connsiteX28" fmla="*/ 252974 w 364329"/>
              <a:gd name="connsiteY28" fmla="*/ 371045 h 606722"/>
              <a:gd name="connsiteX29" fmla="*/ 276118 w 364329"/>
              <a:gd name="connsiteY29" fmla="*/ 371045 h 606722"/>
              <a:gd name="connsiteX30" fmla="*/ 276296 w 364329"/>
              <a:gd name="connsiteY30" fmla="*/ 370423 h 606722"/>
              <a:gd name="connsiteX31" fmla="*/ 278343 w 364329"/>
              <a:gd name="connsiteY31" fmla="*/ 358426 h 606722"/>
              <a:gd name="connsiteX32" fmla="*/ 269353 w 364329"/>
              <a:gd name="connsiteY32" fmla="*/ 334343 h 606722"/>
              <a:gd name="connsiteX33" fmla="*/ 285019 w 364329"/>
              <a:gd name="connsiteY33" fmla="*/ 334343 h 606722"/>
              <a:gd name="connsiteX34" fmla="*/ 294632 w 364329"/>
              <a:gd name="connsiteY34" fmla="*/ 332743 h 606722"/>
              <a:gd name="connsiteX35" fmla="*/ 294632 w 364329"/>
              <a:gd name="connsiteY35" fmla="*/ 370423 h 606722"/>
              <a:gd name="connsiteX36" fmla="*/ 336201 w 364329"/>
              <a:gd name="connsiteY36" fmla="*/ 371045 h 606722"/>
              <a:gd name="connsiteX37" fmla="*/ 337180 w 364329"/>
              <a:gd name="connsiteY37" fmla="*/ 371045 h 606722"/>
              <a:gd name="connsiteX38" fmla="*/ 337180 w 364329"/>
              <a:gd name="connsiteY38" fmla="*/ 371223 h 606722"/>
              <a:gd name="connsiteX39" fmla="*/ 364329 w 364329"/>
              <a:gd name="connsiteY39" fmla="*/ 404726 h 606722"/>
              <a:gd name="connsiteX40" fmla="*/ 364329 w 364329"/>
              <a:gd name="connsiteY40" fmla="*/ 589482 h 606722"/>
              <a:gd name="connsiteX41" fmla="*/ 347061 w 364329"/>
              <a:gd name="connsiteY41" fmla="*/ 606722 h 606722"/>
              <a:gd name="connsiteX42" fmla="*/ 329881 w 364329"/>
              <a:gd name="connsiteY42" fmla="*/ 589482 h 606722"/>
              <a:gd name="connsiteX43" fmla="*/ 329881 w 364329"/>
              <a:gd name="connsiteY43" fmla="*/ 437874 h 606722"/>
              <a:gd name="connsiteX44" fmla="*/ 34448 w 364329"/>
              <a:gd name="connsiteY44" fmla="*/ 437874 h 606722"/>
              <a:gd name="connsiteX45" fmla="*/ 34448 w 364329"/>
              <a:gd name="connsiteY45" fmla="*/ 589482 h 606722"/>
              <a:gd name="connsiteX46" fmla="*/ 17268 w 364329"/>
              <a:gd name="connsiteY46" fmla="*/ 606722 h 606722"/>
              <a:gd name="connsiteX47" fmla="*/ 0 w 364329"/>
              <a:gd name="connsiteY47" fmla="*/ 589482 h 606722"/>
              <a:gd name="connsiteX48" fmla="*/ 0 w 364329"/>
              <a:gd name="connsiteY48" fmla="*/ 404726 h 606722"/>
              <a:gd name="connsiteX49" fmla="*/ 27594 w 364329"/>
              <a:gd name="connsiteY49" fmla="*/ 371134 h 606722"/>
              <a:gd name="connsiteX50" fmla="*/ 27594 w 364329"/>
              <a:gd name="connsiteY50" fmla="*/ 371045 h 606722"/>
              <a:gd name="connsiteX51" fmla="*/ 28128 w 364329"/>
              <a:gd name="connsiteY51" fmla="*/ 371045 h 606722"/>
              <a:gd name="connsiteX52" fmla="*/ 68807 w 364329"/>
              <a:gd name="connsiteY52" fmla="*/ 370423 h 606722"/>
              <a:gd name="connsiteX53" fmla="*/ 68807 w 364329"/>
              <a:gd name="connsiteY53" fmla="*/ 332388 h 606722"/>
              <a:gd name="connsiteX54" fmla="*/ 79310 w 364329"/>
              <a:gd name="connsiteY54" fmla="*/ 334343 h 606722"/>
              <a:gd name="connsiteX55" fmla="*/ 94887 w 364329"/>
              <a:gd name="connsiteY55" fmla="*/ 334343 h 606722"/>
              <a:gd name="connsiteX56" fmla="*/ 85986 w 364329"/>
              <a:gd name="connsiteY56" fmla="*/ 358426 h 606722"/>
              <a:gd name="connsiteX57" fmla="*/ 88033 w 364329"/>
              <a:gd name="connsiteY57" fmla="*/ 370423 h 606722"/>
              <a:gd name="connsiteX58" fmla="*/ 88211 w 364329"/>
              <a:gd name="connsiteY58" fmla="*/ 371045 h 606722"/>
              <a:gd name="connsiteX59" fmla="*/ 111355 w 364329"/>
              <a:gd name="connsiteY59" fmla="*/ 371045 h 606722"/>
              <a:gd name="connsiteX60" fmla="*/ 105836 w 364329"/>
              <a:gd name="connsiteY60" fmla="*/ 358426 h 606722"/>
              <a:gd name="connsiteX61" fmla="*/ 123015 w 364329"/>
              <a:gd name="connsiteY61" fmla="*/ 341186 h 606722"/>
              <a:gd name="connsiteX62" fmla="*/ 156307 w 364329"/>
              <a:gd name="connsiteY62" fmla="*/ 341186 h 606722"/>
              <a:gd name="connsiteX63" fmla="*/ 156307 w 364329"/>
              <a:gd name="connsiteY63" fmla="*/ 314526 h 606722"/>
              <a:gd name="connsiteX64" fmla="*/ 79310 w 364329"/>
              <a:gd name="connsiteY64" fmla="*/ 314526 h 606722"/>
              <a:gd name="connsiteX65" fmla="*/ 69608 w 364329"/>
              <a:gd name="connsiteY65" fmla="*/ 304928 h 606722"/>
              <a:gd name="connsiteX66" fmla="*/ 69608 w 364329"/>
              <a:gd name="connsiteY66" fmla="*/ 172693 h 606722"/>
              <a:gd name="connsiteX67" fmla="*/ 79310 w 364329"/>
              <a:gd name="connsiteY67" fmla="*/ 163006 h 606722"/>
              <a:gd name="connsiteX68" fmla="*/ 272801 w 364329"/>
              <a:gd name="connsiteY68" fmla="*/ 41302 h 606722"/>
              <a:gd name="connsiteX69" fmla="*/ 303681 w 364329"/>
              <a:gd name="connsiteY69" fmla="*/ 54725 h 606722"/>
              <a:gd name="connsiteX70" fmla="*/ 353428 w 364329"/>
              <a:gd name="connsiteY70" fmla="*/ 181136 h 606722"/>
              <a:gd name="connsiteX71" fmla="*/ 345596 w 364329"/>
              <a:gd name="connsiteY71" fmla="*/ 208872 h 606722"/>
              <a:gd name="connsiteX72" fmla="*/ 331269 w 364329"/>
              <a:gd name="connsiteY72" fmla="*/ 213672 h 606722"/>
              <a:gd name="connsiteX73" fmla="*/ 314449 w 364329"/>
              <a:gd name="connsiteY73" fmla="*/ 207005 h 606722"/>
              <a:gd name="connsiteX74" fmla="*/ 314449 w 364329"/>
              <a:gd name="connsiteY74" fmla="*/ 172691 h 606722"/>
              <a:gd name="connsiteX75" fmla="*/ 284993 w 364329"/>
              <a:gd name="connsiteY75" fmla="*/ 143177 h 606722"/>
              <a:gd name="connsiteX76" fmla="*/ 158714 w 364329"/>
              <a:gd name="connsiteY76" fmla="*/ 143177 h 606722"/>
              <a:gd name="connsiteX77" fmla="*/ 67319 w 364329"/>
              <a:gd name="connsiteY77" fmla="*/ 145755 h 606722"/>
              <a:gd name="connsiteX78" fmla="*/ 117866 w 364329"/>
              <a:gd name="connsiteY78" fmla="*/ 114464 h 606722"/>
              <a:gd name="connsiteX79" fmla="*/ 246104 w 364329"/>
              <a:gd name="connsiteY79" fmla="*/ 114464 h 606722"/>
              <a:gd name="connsiteX80" fmla="*/ 280810 w 364329"/>
              <a:gd name="connsiteY80" fmla="*/ 126731 h 606722"/>
              <a:gd name="connsiteX81" fmla="*/ 259363 w 364329"/>
              <a:gd name="connsiteY81" fmla="*/ 72149 h 606722"/>
              <a:gd name="connsiteX82" fmla="*/ 272801 w 364329"/>
              <a:gd name="connsiteY82" fmla="*/ 41302 h 606722"/>
              <a:gd name="connsiteX83" fmla="*/ 181989 w 364329"/>
              <a:gd name="connsiteY83" fmla="*/ 0 h 606722"/>
              <a:gd name="connsiteX84" fmla="*/ 231456 w 364329"/>
              <a:gd name="connsiteY84" fmla="*/ 49361 h 606722"/>
              <a:gd name="connsiteX85" fmla="*/ 181989 w 364329"/>
              <a:gd name="connsiteY85" fmla="*/ 98722 h 606722"/>
              <a:gd name="connsiteX86" fmla="*/ 132522 w 364329"/>
              <a:gd name="connsiteY86" fmla="*/ 49361 h 606722"/>
              <a:gd name="connsiteX87" fmla="*/ 181989 w 364329"/>
              <a:gd name="connsiteY8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364329" h="606722">
                <a:moveTo>
                  <a:pt x="188198" y="458252"/>
                </a:moveTo>
                <a:lnTo>
                  <a:pt x="245427" y="458252"/>
                </a:lnTo>
                <a:lnTo>
                  <a:pt x="245427" y="552503"/>
                </a:lnTo>
                <a:cubicBezTo>
                  <a:pt x="245427" y="568315"/>
                  <a:pt x="232611" y="581107"/>
                  <a:pt x="216768" y="581107"/>
                </a:cubicBezTo>
                <a:cubicBezTo>
                  <a:pt x="201015" y="581107"/>
                  <a:pt x="188198" y="568315"/>
                  <a:pt x="188198" y="552503"/>
                </a:cubicBezTo>
                <a:close/>
                <a:moveTo>
                  <a:pt x="118550" y="458252"/>
                </a:moveTo>
                <a:lnTo>
                  <a:pt x="175779" y="458252"/>
                </a:lnTo>
                <a:lnTo>
                  <a:pt x="175779" y="552557"/>
                </a:lnTo>
                <a:cubicBezTo>
                  <a:pt x="175779" y="568378"/>
                  <a:pt x="162963" y="581177"/>
                  <a:pt x="147209" y="581177"/>
                </a:cubicBezTo>
                <a:cubicBezTo>
                  <a:pt x="131366" y="581177"/>
                  <a:pt x="118550" y="568378"/>
                  <a:pt x="118550" y="552557"/>
                </a:cubicBezTo>
                <a:close/>
                <a:moveTo>
                  <a:pt x="182120" y="213927"/>
                </a:moveTo>
                <a:cubicBezTo>
                  <a:pt x="166721" y="213927"/>
                  <a:pt x="154170" y="226458"/>
                  <a:pt x="154170" y="241921"/>
                </a:cubicBezTo>
                <a:cubicBezTo>
                  <a:pt x="154170" y="257384"/>
                  <a:pt x="166721" y="269825"/>
                  <a:pt x="182120" y="269825"/>
                </a:cubicBezTo>
                <a:cubicBezTo>
                  <a:pt x="197608" y="269825"/>
                  <a:pt x="210159" y="257384"/>
                  <a:pt x="210159" y="241921"/>
                </a:cubicBezTo>
                <a:cubicBezTo>
                  <a:pt x="210159" y="226458"/>
                  <a:pt x="197608" y="213927"/>
                  <a:pt x="182120" y="213927"/>
                </a:cubicBezTo>
                <a:close/>
                <a:moveTo>
                  <a:pt x="49843" y="182341"/>
                </a:moveTo>
                <a:cubicBezTo>
                  <a:pt x="49754" y="284222"/>
                  <a:pt x="51089" y="313381"/>
                  <a:pt x="51089" y="313381"/>
                </a:cubicBezTo>
                <a:cubicBezTo>
                  <a:pt x="50377" y="312492"/>
                  <a:pt x="46463" y="307336"/>
                  <a:pt x="15507" y="266442"/>
                </a:cubicBezTo>
                <a:cubicBezTo>
                  <a:pt x="9548" y="258529"/>
                  <a:pt x="9103" y="247861"/>
                  <a:pt x="14262" y="239505"/>
                </a:cubicBezTo>
                <a:close/>
                <a:moveTo>
                  <a:pt x="79310" y="163006"/>
                </a:moveTo>
                <a:lnTo>
                  <a:pt x="285019" y="163006"/>
                </a:lnTo>
                <a:cubicBezTo>
                  <a:pt x="290360" y="163006"/>
                  <a:pt x="294632" y="167361"/>
                  <a:pt x="294632" y="172693"/>
                </a:cubicBezTo>
                <a:lnTo>
                  <a:pt x="294632" y="304928"/>
                </a:lnTo>
                <a:cubicBezTo>
                  <a:pt x="294632" y="310260"/>
                  <a:pt x="290360" y="314526"/>
                  <a:pt x="285019" y="314526"/>
                </a:cubicBezTo>
                <a:lnTo>
                  <a:pt x="208023" y="314526"/>
                </a:lnTo>
                <a:lnTo>
                  <a:pt x="208023" y="341186"/>
                </a:lnTo>
                <a:lnTo>
                  <a:pt x="241314" y="341186"/>
                </a:lnTo>
                <a:cubicBezTo>
                  <a:pt x="250749" y="341186"/>
                  <a:pt x="258493" y="348917"/>
                  <a:pt x="258493" y="358426"/>
                </a:cubicBezTo>
                <a:cubicBezTo>
                  <a:pt x="258493" y="363403"/>
                  <a:pt x="256357" y="367846"/>
                  <a:pt x="252974" y="371045"/>
                </a:cubicBezTo>
                <a:lnTo>
                  <a:pt x="276118" y="371045"/>
                </a:lnTo>
                <a:cubicBezTo>
                  <a:pt x="276118" y="370868"/>
                  <a:pt x="276207" y="370690"/>
                  <a:pt x="276296" y="370423"/>
                </a:cubicBezTo>
                <a:cubicBezTo>
                  <a:pt x="277631" y="366691"/>
                  <a:pt x="278343" y="362603"/>
                  <a:pt x="278343" y="358426"/>
                </a:cubicBezTo>
                <a:cubicBezTo>
                  <a:pt x="278343" y="349184"/>
                  <a:pt x="274960" y="340830"/>
                  <a:pt x="269353" y="334343"/>
                </a:cubicBezTo>
                <a:lnTo>
                  <a:pt x="285019" y="334343"/>
                </a:lnTo>
                <a:cubicBezTo>
                  <a:pt x="288312" y="334343"/>
                  <a:pt x="291606" y="333810"/>
                  <a:pt x="294632" y="332743"/>
                </a:cubicBezTo>
                <a:lnTo>
                  <a:pt x="294632" y="370423"/>
                </a:lnTo>
                <a:cubicBezTo>
                  <a:pt x="294632" y="370423"/>
                  <a:pt x="334154" y="370690"/>
                  <a:pt x="336201" y="371045"/>
                </a:cubicBezTo>
                <a:lnTo>
                  <a:pt x="337180" y="371045"/>
                </a:lnTo>
                <a:lnTo>
                  <a:pt x="337180" y="371223"/>
                </a:lnTo>
                <a:cubicBezTo>
                  <a:pt x="352669" y="374511"/>
                  <a:pt x="364329" y="388286"/>
                  <a:pt x="364329" y="404726"/>
                </a:cubicBezTo>
                <a:lnTo>
                  <a:pt x="364329" y="589482"/>
                </a:lnTo>
                <a:cubicBezTo>
                  <a:pt x="364329" y="598991"/>
                  <a:pt x="356585" y="606722"/>
                  <a:pt x="347061" y="606722"/>
                </a:cubicBezTo>
                <a:cubicBezTo>
                  <a:pt x="337536" y="606722"/>
                  <a:pt x="329881" y="598991"/>
                  <a:pt x="329881" y="589482"/>
                </a:cubicBezTo>
                <a:lnTo>
                  <a:pt x="329881" y="437874"/>
                </a:lnTo>
                <a:lnTo>
                  <a:pt x="34448" y="437874"/>
                </a:lnTo>
                <a:lnTo>
                  <a:pt x="34448" y="589482"/>
                </a:lnTo>
                <a:cubicBezTo>
                  <a:pt x="34448" y="598991"/>
                  <a:pt x="26704" y="606722"/>
                  <a:pt x="17268" y="606722"/>
                </a:cubicBezTo>
                <a:cubicBezTo>
                  <a:pt x="7744" y="606722"/>
                  <a:pt x="0" y="598991"/>
                  <a:pt x="0" y="589482"/>
                </a:cubicBezTo>
                <a:lnTo>
                  <a:pt x="0" y="404726"/>
                </a:lnTo>
                <a:cubicBezTo>
                  <a:pt x="0" y="388108"/>
                  <a:pt x="11838" y="374245"/>
                  <a:pt x="27594" y="371134"/>
                </a:cubicBezTo>
                <a:lnTo>
                  <a:pt x="27594" y="371045"/>
                </a:lnTo>
                <a:lnTo>
                  <a:pt x="28128" y="371045"/>
                </a:lnTo>
                <a:cubicBezTo>
                  <a:pt x="30086" y="370690"/>
                  <a:pt x="68807" y="370423"/>
                  <a:pt x="68807" y="370423"/>
                </a:cubicBezTo>
                <a:lnTo>
                  <a:pt x="68807" y="332388"/>
                </a:lnTo>
                <a:cubicBezTo>
                  <a:pt x="72100" y="333632"/>
                  <a:pt x="75661" y="334343"/>
                  <a:pt x="79310" y="334343"/>
                </a:cubicBezTo>
                <a:lnTo>
                  <a:pt x="94887" y="334343"/>
                </a:lnTo>
                <a:cubicBezTo>
                  <a:pt x="89369" y="340830"/>
                  <a:pt x="85986" y="349184"/>
                  <a:pt x="85986" y="358426"/>
                </a:cubicBezTo>
                <a:cubicBezTo>
                  <a:pt x="85986" y="362603"/>
                  <a:pt x="86698" y="366691"/>
                  <a:pt x="88033" y="370423"/>
                </a:cubicBezTo>
                <a:cubicBezTo>
                  <a:pt x="88122" y="370690"/>
                  <a:pt x="88122" y="370868"/>
                  <a:pt x="88211" y="371045"/>
                </a:cubicBezTo>
                <a:lnTo>
                  <a:pt x="111355" y="371045"/>
                </a:lnTo>
                <a:cubicBezTo>
                  <a:pt x="107972" y="367846"/>
                  <a:pt x="105836" y="363403"/>
                  <a:pt x="105836" y="358426"/>
                </a:cubicBezTo>
                <a:cubicBezTo>
                  <a:pt x="105836" y="348917"/>
                  <a:pt x="113491" y="341186"/>
                  <a:pt x="123015" y="341186"/>
                </a:cubicBezTo>
                <a:lnTo>
                  <a:pt x="156307" y="341186"/>
                </a:lnTo>
                <a:lnTo>
                  <a:pt x="156307" y="314526"/>
                </a:lnTo>
                <a:lnTo>
                  <a:pt x="79310" y="314526"/>
                </a:lnTo>
                <a:cubicBezTo>
                  <a:pt x="73969" y="314526"/>
                  <a:pt x="69608" y="310260"/>
                  <a:pt x="69608" y="304928"/>
                </a:cubicBezTo>
                <a:lnTo>
                  <a:pt x="69608" y="172693"/>
                </a:lnTo>
                <a:cubicBezTo>
                  <a:pt x="69608" y="167361"/>
                  <a:pt x="73969" y="163006"/>
                  <a:pt x="79310" y="163006"/>
                </a:cubicBezTo>
                <a:close/>
                <a:moveTo>
                  <a:pt x="272801" y="41302"/>
                </a:moveTo>
                <a:cubicBezTo>
                  <a:pt x="285082" y="36412"/>
                  <a:pt x="298876" y="42457"/>
                  <a:pt x="303681" y="54725"/>
                </a:cubicBezTo>
                <a:lnTo>
                  <a:pt x="353428" y="181136"/>
                </a:lnTo>
                <a:cubicBezTo>
                  <a:pt x="357343" y="191092"/>
                  <a:pt x="354140" y="202471"/>
                  <a:pt x="345596" y="208872"/>
                </a:cubicBezTo>
                <a:cubicBezTo>
                  <a:pt x="341325" y="212072"/>
                  <a:pt x="336252" y="213672"/>
                  <a:pt x="331269" y="213672"/>
                </a:cubicBezTo>
                <a:cubicBezTo>
                  <a:pt x="322369" y="213672"/>
                  <a:pt x="317208" y="209139"/>
                  <a:pt x="314449" y="207005"/>
                </a:cubicBezTo>
                <a:lnTo>
                  <a:pt x="314449" y="172691"/>
                </a:lnTo>
                <a:cubicBezTo>
                  <a:pt x="314449" y="156423"/>
                  <a:pt x="301189" y="143177"/>
                  <a:pt x="284993" y="143177"/>
                </a:cubicBezTo>
                <a:lnTo>
                  <a:pt x="158714" y="143177"/>
                </a:lnTo>
                <a:cubicBezTo>
                  <a:pt x="72391" y="143177"/>
                  <a:pt x="75061" y="142288"/>
                  <a:pt x="67319" y="145755"/>
                </a:cubicBezTo>
                <a:cubicBezTo>
                  <a:pt x="76574" y="127265"/>
                  <a:pt x="95796" y="114464"/>
                  <a:pt x="117866" y="114464"/>
                </a:cubicBezTo>
                <a:lnTo>
                  <a:pt x="246104" y="114464"/>
                </a:lnTo>
                <a:cubicBezTo>
                  <a:pt x="253846" y="114464"/>
                  <a:pt x="263368" y="116864"/>
                  <a:pt x="280810" y="126731"/>
                </a:cubicBezTo>
                <a:lnTo>
                  <a:pt x="259363" y="72149"/>
                </a:lnTo>
                <a:cubicBezTo>
                  <a:pt x="254469" y="59881"/>
                  <a:pt x="260520" y="46102"/>
                  <a:pt x="272801" y="41302"/>
                </a:cubicBezTo>
                <a:close/>
                <a:moveTo>
                  <a:pt x="181989" y="0"/>
                </a:moveTo>
                <a:cubicBezTo>
                  <a:pt x="209309" y="0"/>
                  <a:pt x="231456" y="22100"/>
                  <a:pt x="231456" y="49361"/>
                </a:cubicBezTo>
                <a:cubicBezTo>
                  <a:pt x="231456" y="76622"/>
                  <a:pt x="209309" y="98722"/>
                  <a:pt x="181989" y="98722"/>
                </a:cubicBezTo>
                <a:cubicBezTo>
                  <a:pt x="154669" y="98722"/>
                  <a:pt x="132522" y="76622"/>
                  <a:pt x="132522" y="49361"/>
                </a:cubicBezTo>
                <a:cubicBezTo>
                  <a:pt x="132522" y="22100"/>
                  <a:pt x="154669" y="0"/>
                  <a:pt x="181989" y="0"/>
                </a:cubicBez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open-24-hours_15141">
            <a:extLst>
              <a:ext uri="{FF2B5EF4-FFF2-40B4-BE49-F238E27FC236}">
                <a16:creationId xmlns:a16="http://schemas.microsoft.com/office/drawing/2014/main" id="{060ED6A0-2DAA-7902-A108-BA1391858BE8}"/>
              </a:ext>
            </a:extLst>
          </p:cNvPr>
          <p:cNvSpPr/>
          <p:nvPr/>
        </p:nvSpPr>
        <p:spPr>
          <a:xfrm>
            <a:off x="7011223" y="2913819"/>
            <a:ext cx="563527" cy="659282"/>
          </a:xfrm>
          <a:custGeom>
            <a:avLst/>
            <a:gdLst>
              <a:gd name="T0" fmla="*/ 4483 w 4727"/>
              <a:gd name="T1" fmla="*/ 2742 h 5539"/>
              <a:gd name="T2" fmla="*/ 3268 w 4727"/>
              <a:gd name="T3" fmla="*/ 2677 h 5539"/>
              <a:gd name="T4" fmla="*/ 3128 w 4727"/>
              <a:gd name="T5" fmla="*/ 1921 h 5539"/>
              <a:gd name="T6" fmla="*/ 2363 w 4727"/>
              <a:gd name="T7" fmla="*/ 0 h 5539"/>
              <a:gd name="T8" fmla="*/ 1436 w 4727"/>
              <a:gd name="T9" fmla="*/ 1082 h 5539"/>
              <a:gd name="T10" fmla="*/ 1618 w 4727"/>
              <a:gd name="T11" fmla="*/ 1949 h 5539"/>
              <a:gd name="T12" fmla="*/ 1540 w 4727"/>
              <a:gd name="T13" fmla="*/ 2677 h 5539"/>
              <a:gd name="T14" fmla="*/ 243 w 4727"/>
              <a:gd name="T15" fmla="*/ 2742 h 5539"/>
              <a:gd name="T16" fmla="*/ 7 w 4727"/>
              <a:gd name="T17" fmla="*/ 3004 h 5539"/>
              <a:gd name="T18" fmla="*/ 510 w 4727"/>
              <a:gd name="T19" fmla="*/ 5539 h 5539"/>
              <a:gd name="T20" fmla="*/ 4486 w 4727"/>
              <a:gd name="T21" fmla="*/ 5296 h 5539"/>
              <a:gd name="T22" fmla="*/ 4661 w 4727"/>
              <a:gd name="T23" fmla="*/ 2819 h 5539"/>
              <a:gd name="T24" fmla="*/ 2005 w 4727"/>
              <a:gd name="T25" fmla="*/ 710 h 5539"/>
              <a:gd name="T26" fmla="*/ 2245 w 4727"/>
              <a:gd name="T27" fmla="*/ 561 h 5539"/>
              <a:gd name="T28" fmla="*/ 2887 w 4727"/>
              <a:gd name="T29" fmla="*/ 958 h 5539"/>
              <a:gd name="T30" fmla="*/ 2363 w 4727"/>
              <a:gd name="T31" fmla="*/ 1740 h 5539"/>
              <a:gd name="T32" fmla="*/ 1885 w 4727"/>
              <a:gd name="T33" fmla="*/ 800 h 5539"/>
              <a:gd name="T34" fmla="*/ 2569 w 4727"/>
              <a:gd name="T35" fmla="*/ 4307 h 5539"/>
              <a:gd name="T36" fmla="*/ 2528 w 4727"/>
              <a:gd name="T37" fmla="*/ 4533 h 5539"/>
              <a:gd name="T38" fmla="*/ 2199 w 4727"/>
              <a:gd name="T39" fmla="*/ 4533 h 5539"/>
              <a:gd name="T40" fmla="*/ 2163 w 4727"/>
              <a:gd name="T41" fmla="*/ 4307 h 5539"/>
              <a:gd name="T42" fmla="*/ 1808 w 4727"/>
              <a:gd name="T43" fmla="*/ 4142 h 5539"/>
              <a:gd name="T44" fmla="*/ 2158 w 4727"/>
              <a:gd name="T45" fmla="*/ 3978 h 5539"/>
              <a:gd name="T46" fmla="*/ 2199 w 4727"/>
              <a:gd name="T47" fmla="*/ 3751 h 5539"/>
              <a:gd name="T48" fmla="*/ 2528 w 4727"/>
              <a:gd name="T49" fmla="*/ 3751 h 5539"/>
              <a:gd name="T50" fmla="*/ 2563 w 4727"/>
              <a:gd name="T51" fmla="*/ 3978 h 5539"/>
              <a:gd name="T52" fmla="*/ 2919 w 4727"/>
              <a:gd name="T53" fmla="*/ 4142 h 5539"/>
              <a:gd name="T54" fmla="*/ 3004 w 4727"/>
              <a:gd name="T55" fmla="*/ 2742 h 5539"/>
              <a:gd name="T56" fmla="*/ 1730 w 4727"/>
              <a:gd name="T57" fmla="*/ 2675 h 5539"/>
              <a:gd name="T58" fmla="*/ 1864 w 4727"/>
              <a:gd name="T59" fmla="*/ 2065 h 5539"/>
              <a:gd name="T60" fmla="*/ 2126 w 4727"/>
              <a:gd name="T61" fmla="*/ 2047 h 5539"/>
              <a:gd name="T62" fmla="*/ 2597 w 4727"/>
              <a:gd name="T63" fmla="*/ 2045 h 5539"/>
              <a:gd name="T64" fmla="*/ 2914 w 4727"/>
              <a:gd name="T65" fmla="*/ 2053 h 5539"/>
              <a:gd name="T66" fmla="*/ 3081 w 4727"/>
              <a:gd name="T67" fmla="*/ 2693 h 5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27" h="5539">
                <a:moveTo>
                  <a:pt x="4661" y="2819"/>
                </a:moveTo>
                <a:cubicBezTo>
                  <a:pt x="4616" y="2770"/>
                  <a:pt x="4552" y="2742"/>
                  <a:pt x="4483" y="2742"/>
                </a:cubicBezTo>
                <a:lnTo>
                  <a:pt x="3377" y="2742"/>
                </a:lnTo>
                <a:cubicBezTo>
                  <a:pt x="3285" y="2742"/>
                  <a:pt x="3268" y="2677"/>
                  <a:pt x="3268" y="2677"/>
                </a:cubicBezTo>
                <a:lnTo>
                  <a:pt x="3164" y="2091"/>
                </a:lnTo>
                <a:cubicBezTo>
                  <a:pt x="3155" y="2038"/>
                  <a:pt x="3097" y="1973"/>
                  <a:pt x="3128" y="1921"/>
                </a:cubicBezTo>
                <a:cubicBezTo>
                  <a:pt x="3219" y="1762"/>
                  <a:pt x="3290" y="1487"/>
                  <a:pt x="3290" y="1082"/>
                </a:cubicBezTo>
                <a:cubicBezTo>
                  <a:pt x="3290" y="188"/>
                  <a:pt x="2786" y="0"/>
                  <a:pt x="2363" y="0"/>
                </a:cubicBezTo>
                <a:cubicBezTo>
                  <a:pt x="2041" y="0"/>
                  <a:pt x="1795" y="116"/>
                  <a:pt x="1634" y="344"/>
                </a:cubicBezTo>
                <a:cubicBezTo>
                  <a:pt x="1505" y="528"/>
                  <a:pt x="1436" y="783"/>
                  <a:pt x="1436" y="1082"/>
                </a:cubicBezTo>
                <a:cubicBezTo>
                  <a:pt x="1436" y="1458"/>
                  <a:pt x="1474" y="1703"/>
                  <a:pt x="1553" y="1855"/>
                </a:cubicBezTo>
                <a:cubicBezTo>
                  <a:pt x="1573" y="1892"/>
                  <a:pt x="1595" y="1923"/>
                  <a:pt x="1618" y="1949"/>
                </a:cubicBezTo>
                <a:cubicBezTo>
                  <a:pt x="1636" y="1968"/>
                  <a:pt x="1664" y="2003"/>
                  <a:pt x="1646" y="2074"/>
                </a:cubicBezTo>
                <a:lnTo>
                  <a:pt x="1540" y="2677"/>
                </a:lnTo>
                <a:cubicBezTo>
                  <a:pt x="1540" y="2677"/>
                  <a:pt x="1519" y="2742"/>
                  <a:pt x="1412" y="2742"/>
                </a:cubicBezTo>
                <a:lnTo>
                  <a:pt x="243" y="2742"/>
                </a:lnTo>
                <a:cubicBezTo>
                  <a:pt x="175" y="2742"/>
                  <a:pt x="110" y="2770"/>
                  <a:pt x="66" y="2819"/>
                </a:cubicBezTo>
                <a:cubicBezTo>
                  <a:pt x="21" y="2868"/>
                  <a:pt x="0" y="2936"/>
                  <a:pt x="7" y="3004"/>
                </a:cubicBezTo>
                <a:lnTo>
                  <a:pt x="241" y="5296"/>
                </a:lnTo>
                <a:cubicBezTo>
                  <a:pt x="255" y="5432"/>
                  <a:pt x="373" y="5539"/>
                  <a:pt x="510" y="5539"/>
                </a:cubicBezTo>
                <a:lnTo>
                  <a:pt x="4217" y="5539"/>
                </a:lnTo>
                <a:cubicBezTo>
                  <a:pt x="4354" y="5539"/>
                  <a:pt x="4472" y="5432"/>
                  <a:pt x="4486" y="5296"/>
                </a:cubicBezTo>
                <a:lnTo>
                  <a:pt x="4720" y="3004"/>
                </a:lnTo>
                <a:cubicBezTo>
                  <a:pt x="4727" y="2936"/>
                  <a:pt x="4705" y="2868"/>
                  <a:pt x="4661" y="2819"/>
                </a:cubicBezTo>
                <a:close/>
                <a:moveTo>
                  <a:pt x="1885" y="800"/>
                </a:moveTo>
                <a:cubicBezTo>
                  <a:pt x="1920" y="763"/>
                  <a:pt x="1952" y="741"/>
                  <a:pt x="2005" y="710"/>
                </a:cubicBezTo>
                <a:cubicBezTo>
                  <a:pt x="2030" y="696"/>
                  <a:pt x="2056" y="680"/>
                  <a:pt x="2082" y="666"/>
                </a:cubicBezTo>
                <a:cubicBezTo>
                  <a:pt x="2148" y="629"/>
                  <a:pt x="2191" y="561"/>
                  <a:pt x="2245" y="561"/>
                </a:cubicBezTo>
                <a:cubicBezTo>
                  <a:pt x="2296" y="561"/>
                  <a:pt x="2449" y="739"/>
                  <a:pt x="2518" y="784"/>
                </a:cubicBezTo>
                <a:cubicBezTo>
                  <a:pt x="2637" y="861"/>
                  <a:pt x="2799" y="859"/>
                  <a:pt x="2887" y="958"/>
                </a:cubicBezTo>
                <a:cubicBezTo>
                  <a:pt x="2921" y="997"/>
                  <a:pt x="2924" y="1058"/>
                  <a:pt x="2924" y="1102"/>
                </a:cubicBezTo>
                <a:cubicBezTo>
                  <a:pt x="2924" y="1461"/>
                  <a:pt x="2477" y="1740"/>
                  <a:pt x="2363" y="1740"/>
                </a:cubicBezTo>
                <a:cubicBezTo>
                  <a:pt x="2230" y="1740"/>
                  <a:pt x="1803" y="1445"/>
                  <a:pt x="1803" y="1102"/>
                </a:cubicBezTo>
                <a:cubicBezTo>
                  <a:pt x="1803" y="1024"/>
                  <a:pt x="1800" y="889"/>
                  <a:pt x="1885" y="800"/>
                </a:cubicBezTo>
                <a:close/>
                <a:moveTo>
                  <a:pt x="2754" y="4307"/>
                </a:moveTo>
                <a:lnTo>
                  <a:pt x="2569" y="4307"/>
                </a:lnTo>
                <a:cubicBezTo>
                  <a:pt x="2569" y="4307"/>
                  <a:pt x="2528" y="4307"/>
                  <a:pt x="2528" y="4339"/>
                </a:cubicBezTo>
                <a:lnTo>
                  <a:pt x="2528" y="4533"/>
                </a:lnTo>
                <a:cubicBezTo>
                  <a:pt x="2528" y="4624"/>
                  <a:pt x="2454" y="4698"/>
                  <a:pt x="2363" y="4698"/>
                </a:cubicBezTo>
                <a:cubicBezTo>
                  <a:pt x="2272" y="4698"/>
                  <a:pt x="2199" y="4624"/>
                  <a:pt x="2199" y="4533"/>
                </a:cubicBezTo>
                <a:lnTo>
                  <a:pt x="2199" y="4342"/>
                </a:lnTo>
                <a:cubicBezTo>
                  <a:pt x="2199" y="4303"/>
                  <a:pt x="2163" y="4307"/>
                  <a:pt x="2163" y="4307"/>
                </a:cubicBezTo>
                <a:lnTo>
                  <a:pt x="1972" y="4307"/>
                </a:lnTo>
                <a:cubicBezTo>
                  <a:pt x="1881" y="4307"/>
                  <a:pt x="1808" y="4233"/>
                  <a:pt x="1808" y="4142"/>
                </a:cubicBezTo>
                <a:cubicBezTo>
                  <a:pt x="1808" y="4051"/>
                  <a:pt x="1881" y="3978"/>
                  <a:pt x="1972" y="3978"/>
                </a:cubicBezTo>
                <a:lnTo>
                  <a:pt x="2158" y="3978"/>
                </a:lnTo>
                <a:cubicBezTo>
                  <a:pt x="2158" y="3978"/>
                  <a:pt x="2199" y="3979"/>
                  <a:pt x="2199" y="3940"/>
                </a:cubicBezTo>
                <a:lnTo>
                  <a:pt x="2199" y="3751"/>
                </a:lnTo>
                <a:cubicBezTo>
                  <a:pt x="2199" y="3660"/>
                  <a:pt x="2272" y="3586"/>
                  <a:pt x="2363" y="3586"/>
                </a:cubicBezTo>
                <a:cubicBezTo>
                  <a:pt x="2454" y="3586"/>
                  <a:pt x="2528" y="3660"/>
                  <a:pt x="2528" y="3751"/>
                </a:cubicBezTo>
                <a:lnTo>
                  <a:pt x="2528" y="3952"/>
                </a:lnTo>
                <a:cubicBezTo>
                  <a:pt x="2528" y="3979"/>
                  <a:pt x="2563" y="3978"/>
                  <a:pt x="2563" y="3978"/>
                </a:cubicBezTo>
                <a:lnTo>
                  <a:pt x="2754" y="3978"/>
                </a:lnTo>
                <a:cubicBezTo>
                  <a:pt x="2845" y="3978"/>
                  <a:pt x="2919" y="4051"/>
                  <a:pt x="2919" y="4142"/>
                </a:cubicBezTo>
                <a:cubicBezTo>
                  <a:pt x="2919" y="4233"/>
                  <a:pt x="2845" y="4307"/>
                  <a:pt x="2754" y="4307"/>
                </a:cubicBezTo>
                <a:close/>
                <a:moveTo>
                  <a:pt x="3004" y="2742"/>
                </a:moveTo>
                <a:cubicBezTo>
                  <a:pt x="2695" y="2742"/>
                  <a:pt x="2086" y="2738"/>
                  <a:pt x="1771" y="2738"/>
                </a:cubicBezTo>
                <a:cubicBezTo>
                  <a:pt x="1717" y="2738"/>
                  <a:pt x="1730" y="2675"/>
                  <a:pt x="1730" y="2675"/>
                </a:cubicBezTo>
                <a:lnTo>
                  <a:pt x="1830" y="2107"/>
                </a:lnTo>
                <a:cubicBezTo>
                  <a:pt x="1835" y="2055"/>
                  <a:pt x="1864" y="2065"/>
                  <a:pt x="1864" y="2065"/>
                </a:cubicBezTo>
                <a:cubicBezTo>
                  <a:pt x="1882" y="2066"/>
                  <a:pt x="1899" y="2067"/>
                  <a:pt x="1916" y="2067"/>
                </a:cubicBezTo>
                <a:cubicBezTo>
                  <a:pt x="1983" y="2067"/>
                  <a:pt x="2052" y="2057"/>
                  <a:pt x="2126" y="2047"/>
                </a:cubicBezTo>
                <a:cubicBezTo>
                  <a:pt x="2203" y="2036"/>
                  <a:pt x="2282" y="2025"/>
                  <a:pt x="2363" y="2025"/>
                </a:cubicBezTo>
                <a:cubicBezTo>
                  <a:pt x="2443" y="2025"/>
                  <a:pt x="2521" y="2035"/>
                  <a:pt x="2597" y="2045"/>
                </a:cubicBezTo>
                <a:cubicBezTo>
                  <a:pt x="2669" y="2055"/>
                  <a:pt x="2737" y="2064"/>
                  <a:pt x="2804" y="2064"/>
                </a:cubicBezTo>
                <a:cubicBezTo>
                  <a:pt x="2843" y="2064"/>
                  <a:pt x="2880" y="2060"/>
                  <a:pt x="2914" y="2053"/>
                </a:cubicBezTo>
                <a:cubicBezTo>
                  <a:pt x="2917" y="2054"/>
                  <a:pt x="2962" y="2038"/>
                  <a:pt x="2981" y="2123"/>
                </a:cubicBezTo>
                <a:lnTo>
                  <a:pt x="3081" y="2693"/>
                </a:lnTo>
                <a:cubicBezTo>
                  <a:pt x="3081" y="2693"/>
                  <a:pt x="3085" y="2742"/>
                  <a:pt x="3004" y="2742"/>
                </a:cubicBez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open-24-hours_15141">
            <a:extLst>
              <a:ext uri="{FF2B5EF4-FFF2-40B4-BE49-F238E27FC236}">
                <a16:creationId xmlns:a16="http://schemas.microsoft.com/office/drawing/2014/main" id="{D0CC172F-23EC-55CE-2605-41577310FF57}"/>
              </a:ext>
            </a:extLst>
          </p:cNvPr>
          <p:cNvSpPr/>
          <p:nvPr/>
        </p:nvSpPr>
        <p:spPr>
          <a:xfrm>
            <a:off x="9802212" y="2913819"/>
            <a:ext cx="440267" cy="659282"/>
          </a:xfrm>
          <a:custGeom>
            <a:avLst/>
            <a:gdLst>
              <a:gd name="connsiteX0" fmla="*/ 248156 w 384549"/>
              <a:gd name="connsiteY0" fmla="*/ 450501 h 575845"/>
              <a:gd name="connsiteX1" fmla="*/ 308468 w 384549"/>
              <a:gd name="connsiteY1" fmla="*/ 450501 h 575845"/>
              <a:gd name="connsiteX2" fmla="*/ 308468 w 384549"/>
              <a:gd name="connsiteY2" fmla="*/ 545762 h 575845"/>
              <a:gd name="connsiteX3" fmla="*/ 278312 w 384549"/>
              <a:gd name="connsiteY3" fmla="*/ 575845 h 575845"/>
              <a:gd name="connsiteX4" fmla="*/ 248156 w 384549"/>
              <a:gd name="connsiteY4" fmla="*/ 545762 h 575845"/>
              <a:gd name="connsiteX5" fmla="*/ 170693 w 384549"/>
              <a:gd name="connsiteY5" fmla="*/ 450501 h 575845"/>
              <a:gd name="connsiteX6" fmla="*/ 231696 w 384549"/>
              <a:gd name="connsiteY6" fmla="*/ 450501 h 575845"/>
              <a:gd name="connsiteX7" fmla="*/ 231696 w 384549"/>
              <a:gd name="connsiteY7" fmla="*/ 545762 h 575845"/>
              <a:gd name="connsiteX8" fmla="*/ 201553 w 384549"/>
              <a:gd name="connsiteY8" fmla="*/ 575845 h 575845"/>
              <a:gd name="connsiteX9" fmla="*/ 170693 w 384549"/>
              <a:gd name="connsiteY9" fmla="*/ 545762 h 575845"/>
              <a:gd name="connsiteX10" fmla="*/ 237797 w 384549"/>
              <a:gd name="connsiteY10" fmla="*/ 332294 h 575845"/>
              <a:gd name="connsiteX11" fmla="*/ 247466 w 384549"/>
              <a:gd name="connsiteY11" fmla="*/ 342365 h 575845"/>
              <a:gd name="connsiteX12" fmla="*/ 237797 w 384549"/>
              <a:gd name="connsiteY12" fmla="*/ 352436 h 575845"/>
              <a:gd name="connsiteX13" fmla="*/ 228128 w 384549"/>
              <a:gd name="connsiteY13" fmla="*/ 342365 h 575845"/>
              <a:gd name="connsiteX14" fmla="*/ 237797 w 384549"/>
              <a:gd name="connsiteY14" fmla="*/ 332294 h 575845"/>
              <a:gd name="connsiteX15" fmla="*/ 237797 w 384549"/>
              <a:gd name="connsiteY15" fmla="*/ 292929 h 575845"/>
              <a:gd name="connsiteX16" fmla="*/ 247466 w 384549"/>
              <a:gd name="connsiteY16" fmla="*/ 302943 h 575845"/>
              <a:gd name="connsiteX17" fmla="*/ 237797 w 384549"/>
              <a:gd name="connsiteY17" fmla="*/ 312957 h 575845"/>
              <a:gd name="connsiteX18" fmla="*/ 228128 w 384549"/>
              <a:gd name="connsiteY18" fmla="*/ 302943 h 575845"/>
              <a:gd name="connsiteX19" fmla="*/ 237797 w 384549"/>
              <a:gd name="connsiteY19" fmla="*/ 292929 h 575845"/>
              <a:gd name="connsiteX20" fmla="*/ 237797 w 384549"/>
              <a:gd name="connsiteY20" fmla="*/ 253565 h 575845"/>
              <a:gd name="connsiteX21" fmla="*/ 247466 w 384549"/>
              <a:gd name="connsiteY21" fmla="*/ 263234 h 575845"/>
              <a:gd name="connsiteX22" fmla="*/ 237797 w 384549"/>
              <a:gd name="connsiteY22" fmla="*/ 272903 h 575845"/>
              <a:gd name="connsiteX23" fmla="*/ 228128 w 384549"/>
              <a:gd name="connsiteY23" fmla="*/ 263234 h 575845"/>
              <a:gd name="connsiteX24" fmla="*/ 237797 w 384549"/>
              <a:gd name="connsiteY24" fmla="*/ 253565 h 575845"/>
              <a:gd name="connsiteX25" fmla="*/ 17265 w 384549"/>
              <a:gd name="connsiteY25" fmla="*/ 233538 h 575845"/>
              <a:gd name="connsiteX26" fmla="*/ 54557 w 384549"/>
              <a:gd name="connsiteY26" fmla="*/ 233538 h 575845"/>
              <a:gd name="connsiteX27" fmla="*/ 54557 w 384549"/>
              <a:gd name="connsiteY27" fmla="*/ 323082 h 575845"/>
              <a:gd name="connsiteX28" fmla="*/ 35911 w 384549"/>
              <a:gd name="connsiteY28" fmla="*/ 342423 h 575845"/>
              <a:gd name="connsiteX29" fmla="*/ 17265 w 384549"/>
              <a:gd name="connsiteY29" fmla="*/ 323082 h 575845"/>
              <a:gd name="connsiteX30" fmla="*/ 12914 w 384549"/>
              <a:gd name="connsiteY30" fmla="*/ 183345 h 575845"/>
              <a:gd name="connsiteX31" fmla="*/ 12914 w 384549"/>
              <a:gd name="connsiteY31" fmla="*/ 328786 h 575845"/>
              <a:gd name="connsiteX32" fmla="*/ 35872 w 384549"/>
              <a:gd name="connsiteY32" fmla="*/ 351712 h 575845"/>
              <a:gd name="connsiteX33" fmla="*/ 58830 w 384549"/>
              <a:gd name="connsiteY33" fmla="*/ 328786 h 575845"/>
              <a:gd name="connsiteX34" fmla="*/ 58830 w 384549"/>
              <a:gd name="connsiteY34" fmla="*/ 225616 h 575845"/>
              <a:gd name="connsiteX35" fmla="*/ 58113 w 384549"/>
              <a:gd name="connsiteY35" fmla="*/ 224899 h 575845"/>
              <a:gd name="connsiteX36" fmla="*/ 58830 w 384549"/>
              <a:gd name="connsiteY36" fmla="*/ 224899 h 575845"/>
              <a:gd name="connsiteX37" fmla="*/ 58830 w 384549"/>
              <a:gd name="connsiteY37" fmla="*/ 183345 h 575845"/>
              <a:gd name="connsiteX38" fmla="*/ 176491 w 384549"/>
              <a:gd name="connsiteY38" fmla="*/ 125312 h 575845"/>
              <a:gd name="connsiteX39" fmla="*/ 163577 w 384549"/>
              <a:gd name="connsiteY39" fmla="*/ 135342 h 575845"/>
              <a:gd name="connsiteX40" fmla="*/ 67440 w 384549"/>
              <a:gd name="connsiteY40" fmla="*/ 234930 h 575845"/>
              <a:gd name="connsiteX41" fmla="*/ 66722 w 384549"/>
              <a:gd name="connsiteY41" fmla="*/ 233497 h 575845"/>
              <a:gd name="connsiteX42" fmla="*/ 66722 w 384549"/>
              <a:gd name="connsiteY42" fmla="*/ 295829 h 575845"/>
              <a:gd name="connsiteX43" fmla="*/ 67440 w 384549"/>
              <a:gd name="connsiteY43" fmla="*/ 295829 h 575845"/>
              <a:gd name="connsiteX44" fmla="*/ 96137 w 384549"/>
              <a:gd name="connsiteY44" fmla="*/ 288664 h 575845"/>
              <a:gd name="connsiteX45" fmla="*/ 165729 w 384549"/>
              <a:gd name="connsiteY45" fmla="*/ 225616 h 575845"/>
              <a:gd name="connsiteX46" fmla="*/ 177208 w 384549"/>
              <a:gd name="connsiteY46" fmla="*/ 212720 h 575845"/>
              <a:gd name="connsiteX47" fmla="*/ 177208 w 384549"/>
              <a:gd name="connsiteY47" fmla="*/ 229915 h 575845"/>
              <a:gd name="connsiteX48" fmla="*/ 177208 w 384549"/>
              <a:gd name="connsiteY48" fmla="*/ 422642 h 575845"/>
              <a:gd name="connsiteX49" fmla="*/ 301326 w 384549"/>
              <a:gd name="connsiteY49" fmla="*/ 422642 h 575845"/>
              <a:gd name="connsiteX50" fmla="*/ 300608 w 384549"/>
              <a:gd name="connsiteY50" fmla="*/ 179046 h 575845"/>
              <a:gd name="connsiteX51" fmla="*/ 313522 w 384549"/>
              <a:gd name="connsiteY51" fmla="*/ 214869 h 575845"/>
              <a:gd name="connsiteX52" fmla="*/ 325719 w 384549"/>
              <a:gd name="connsiteY52" fmla="*/ 278634 h 575845"/>
              <a:gd name="connsiteX53" fmla="*/ 348677 w 384549"/>
              <a:gd name="connsiteY53" fmla="*/ 301560 h 575845"/>
              <a:gd name="connsiteX54" fmla="*/ 371635 w 384549"/>
              <a:gd name="connsiteY54" fmla="*/ 278634 h 575845"/>
              <a:gd name="connsiteX55" fmla="*/ 303478 w 384549"/>
              <a:gd name="connsiteY55" fmla="*/ 126745 h 575845"/>
              <a:gd name="connsiteX56" fmla="*/ 285542 w 384549"/>
              <a:gd name="connsiteY56" fmla="*/ 130327 h 575845"/>
              <a:gd name="connsiteX57" fmla="*/ 246083 w 384549"/>
              <a:gd name="connsiteY57" fmla="*/ 208421 h 575845"/>
              <a:gd name="connsiteX58" fmla="*/ 240343 w 384549"/>
              <a:gd name="connsiteY58" fmla="*/ 237796 h 575845"/>
              <a:gd name="connsiteX59" fmla="*/ 233169 w 384549"/>
              <a:gd name="connsiteY59" fmla="*/ 209137 h 575845"/>
              <a:gd name="connsiteX60" fmla="*/ 190840 w 384549"/>
              <a:gd name="connsiteY60" fmla="*/ 127461 h 575845"/>
              <a:gd name="connsiteX61" fmla="*/ 176491 w 384549"/>
              <a:gd name="connsiteY61" fmla="*/ 125312 h 575845"/>
              <a:gd name="connsiteX62" fmla="*/ 172186 w 384549"/>
              <a:gd name="connsiteY62" fmla="*/ 112415 h 575845"/>
              <a:gd name="connsiteX63" fmla="*/ 197297 w 384549"/>
              <a:gd name="connsiteY63" fmla="*/ 115998 h 575845"/>
              <a:gd name="connsiteX64" fmla="*/ 228147 w 384549"/>
              <a:gd name="connsiteY64" fmla="*/ 156119 h 575845"/>
              <a:gd name="connsiteX65" fmla="*/ 228147 w 384549"/>
              <a:gd name="connsiteY65" fmla="*/ 123162 h 575845"/>
              <a:gd name="connsiteX66" fmla="*/ 247518 w 384549"/>
              <a:gd name="connsiteY66" fmla="*/ 123162 h 575845"/>
              <a:gd name="connsiteX67" fmla="*/ 247518 w 384549"/>
              <a:gd name="connsiteY67" fmla="*/ 161135 h 575845"/>
              <a:gd name="connsiteX68" fmla="*/ 278368 w 384549"/>
              <a:gd name="connsiteY68" fmla="*/ 118863 h 575845"/>
              <a:gd name="connsiteX69" fmla="*/ 307065 w 384549"/>
              <a:gd name="connsiteY69" fmla="*/ 114565 h 575845"/>
              <a:gd name="connsiteX70" fmla="*/ 384549 w 384549"/>
              <a:gd name="connsiteY70" fmla="*/ 278634 h 575845"/>
              <a:gd name="connsiteX71" fmla="*/ 348677 w 384549"/>
              <a:gd name="connsiteY71" fmla="*/ 315173 h 575845"/>
              <a:gd name="connsiteX72" fmla="*/ 314240 w 384549"/>
              <a:gd name="connsiteY72" fmla="*/ 290813 h 575845"/>
              <a:gd name="connsiteX73" fmla="*/ 314957 w 384549"/>
              <a:gd name="connsiteY73" fmla="*/ 435538 h 575845"/>
              <a:gd name="connsiteX74" fmla="*/ 164294 w 384549"/>
              <a:gd name="connsiteY74" fmla="*/ 435538 h 575845"/>
              <a:gd name="connsiteX75" fmla="*/ 164294 w 384549"/>
              <a:gd name="connsiteY75" fmla="*/ 429090 h 575845"/>
              <a:gd name="connsiteX76" fmla="*/ 163577 w 384549"/>
              <a:gd name="connsiteY76" fmla="*/ 246393 h 575845"/>
              <a:gd name="connsiteX77" fmla="*/ 104029 w 384549"/>
              <a:gd name="connsiteY77" fmla="*/ 299411 h 575845"/>
              <a:gd name="connsiteX78" fmla="*/ 66722 w 384549"/>
              <a:gd name="connsiteY78" fmla="*/ 308725 h 575845"/>
              <a:gd name="connsiteX79" fmla="*/ 66722 w 384549"/>
              <a:gd name="connsiteY79" fmla="*/ 328786 h 575845"/>
              <a:gd name="connsiteX80" fmla="*/ 35872 w 384549"/>
              <a:gd name="connsiteY80" fmla="*/ 359593 h 575845"/>
              <a:gd name="connsiteX81" fmla="*/ 5022 w 384549"/>
              <a:gd name="connsiteY81" fmla="*/ 328786 h 575845"/>
              <a:gd name="connsiteX82" fmla="*/ 5022 w 384549"/>
              <a:gd name="connsiteY82" fmla="*/ 181195 h 575845"/>
              <a:gd name="connsiteX83" fmla="*/ 0 w 384549"/>
              <a:gd name="connsiteY83" fmla="*/ 181195 h 575845"/>
              <a:gd name="connsiteX84" fmla="*/ 0 w 384549"/>
              <a:gd name="connsiteY84" fmla="*/ 166866 h 575845"/>
              <a:gd name="connsiteX85" fmla="*/ 71744 w 384549"/>
              <a:gd name="connsiteY85" fmla="*/ 166866 h 575845"/>
              <a:gd name="connsiteX86" fmla="*/ 71744 w 384549"/>
              <a:gd name="connsiteY86" fmla="*/ 181195 h 575845"/>
              <a:gd name="connsiteX87" fmla="*/ 66722 w 384549"/>
              <a:gd name="connsiteY87" fmla="*/ 181195 h 575845"/>
              <a:gd name="connsiteX88" fmla="*/ 66722 w 384549"/>
              <a:gd name="connsiteY88" fmla="*/ 217018 h 575845"/>
              <a:gd name="connsiteX89" fmla="*/ 153533 w 384549"/>
              <a:gd name="connsiteY89" fmla="*/ 127461 h 575845"/>
              <a:gd name="connsiteX90" fmla="*/ 170034 w 384549"/>
              <a:gd name="connsiteY90" fmla="*/ 113132 h 575845"/>
              <a:gd name="connsiteX91" fmla="*/ 265387 w 384549"/>
              <a:gd name="connsiteY91" fmla="*/ 49378 h 575845"/>
              <a:gd name="connsiteX92" fmla="*/ 252472 w 384549"/>
              <a:gd name="connsiteY92" fmla="*/ 62269 h 575845"/>
              <a:gd name="connsiteX93" fmla="*/ 265387 w 384549"/>
              <a:gd name="connsiteY93" fmla="*/ 74444 h 575845"/>
              <a:gd name="connsiteX94" fmla="*/ 278301 w 384549"/>
              <a:gd name="connsiteY94" fmla="*/ 62269 h 575845"/>
              <a:gd name="connsiteX95" fmla="*/ 265387 w 384549"/>
              <a:gd name="connsiteY95" fmla="*/ 49378 h 575845"/>
              <a:gd name="connsiteX96" fmla="*/ 218034 w 384549"/>
              <a:gd name="connsiteY96" fmla="*/ 49378 h 575845"/>
              <a:gd name="connsiteX97" fmla="*/ 205120 w 384549"/>
              <a:gd name="connsiteY97" fmla="*/ 62269 h 575845"/>
              <a:gd name="connsiteX98" fmla="*/ 218034 w 384549"/>
              <a:gd name="connsiteY98" fmla="*/ 74444 h 575845"/>
              <a:gd name="connsiteX99" fmla="*/ 230949 w 384549"/>
              <a:gd name="connsiteY99" fmla="*/ 62269 h 575845"/>
              <a:gd name="connsiteX100" fmla="*/ 218034 w 384549"/>
              <a:gd name="connsiteY100" fmla="*/ 49378 h 575845"/>
              <a:gd name="connsiteX101" fmla="*/ 218034 w 384549"/>
              <a:gd name="connsiteY101" fmla="*/ 42932 h 575845"/>
              <a:gd name="connsiteX102" fmla="*/ 237406 w 384549"/>
              <a:gd name="connsiteY102" fmla="*/ 57972 h 575845"/>
              <a:gd name="connsiteX103" fmla="*/ 246015 w 384549"/>
              <a:gd name="connsiteY103" fmla="*/ 57972 h 575845"/>
              <a:gd name="connsiteX104" fmla="*/ 265387 w 384549"/>
              <a:gd name="connsiteY104" fmla="*/ 42932 h 575845"/>
              <a:gd name="connsiteX105" fmla="*/ 284758 w 384549"/>
              <a:gd name="connsiteY105" fmla="*/ 62269 h 575845"/>
              <a:gd name="connsiteX106" fmla="*/ 265387 w 384549"/>
              <a:gd name="connsiteY106" fmla="*/ 81606 h 575845"/>
              <a:gd name="connsiteX107" fmla="*/ 246015 w 384549"/>
              <a:gd name="connsiteY107" fmla="*/ 65850 h 575845"/>
              <a:gd name="connsiteX108" fmla="*/ 237406 w 384549"/>
              <a:gd name="connsiteY108" fmla="*/ 65850 h 575845"/>
              <a:gd name="connsiteX109" fmla="*/ 218034 w 384549"/>
              <a:gd name="connsiteY109" fmla="*/ 81606 h 575845"/>
              <a:gd name="connsiteX110" fmla="*/ 198663 w 384549"/>
              <a:gd name="connsiteY110" fmla="*/ 62269 h 575845"/>
              <a:gd name="connsiteX111" fmla="*/ 218034 w 384549"/>
              <a:gd name="connsiteY111" fmla="*/ 42932 h 575845"/>
              <a:gd name="connsiteX112" fmla="*/ 241767 w 384549"/>
              <a:gd name="connsiteY112" fmla="*/ 15763 h 575845"/>
              <a:gd name="connsiteX113" fmla="*/ 195871 w 384549"/>
              <a:gd name="connsiteY113" fmla="*/ 62334 h 575845"/>
              <a:gd name="connsiteX114" fmla="*/ 241767 w 384549"/>
              <a:gd name="connsiteY114" fmla="*/ 108188 h 575845"/>
              <a:gd name="connsiteX115" fmla="*/ 287663 w 384549"/>
              <a:gd name="connsiteY115" fmla="*/ 62334 h 575845"/>
              <a:gd name="connsiteX116" fmla="*/ 241767 w 384549"/>
              <a:gd name="connsiteY116" fmla="*/ 15763 h 575845"/>
              <a:gd name="connsiteX117" fmla="*/ 189417 w 384549"/>
              <a:gd name="connsiteY117" fmla="*/ 0 h 575845"/>
              <a:gd name="connsiteX118" fmla="*/ 210213 w 384549"/>
              <a:gd name="connsiteY118" fmla="*/ 12180 h 575845"/>
              <a:gd name="connsiteX119" fmla="*/ 241767 w 384549"/>
              <a:gd name="connsiteY119" fmla="*/ 2866 h 575845"/>
              <a:gd name="connsiteX120" fmla="*/ 272603 w 384549"/>
              <a:gd name="connsiteY120" fmla="*/ 11464 h 575845"/>
              <a:gd name="connsiteX121" fmla="*/ 293400 w 384549"/>
              <a:gd name="connsiteY121" fmla="*/ 0 h 575845"/>
              <a:gd name="connsiteX122" fmla="*/ 315631 w 384549"/>
              <a:gd name="connsiteY122" fmla="*/ 18628 h 575845"/>
              <a:gd name="connsiteX123" fmla="*/ 333559 w 384549"/>
              <a:gd name="connsiteY123" fmla="*/ 38690 h 575845"/>
              <a:gd name="connsiteX124" fmla="*/ 326388 w 384549"/>
              <a:gd name="connsiteY124" fmla="*/ 53019 h 575845"/>
              <a:gd name="connsiteX125" fmla="*/ 329973 w 384549"/>
              <a:gd name="connsiteY125" fmla="*/ 64483 h 575845"/>
              <a:gd name="connsiteX126" fmla="*/ 309177 w 384549"/>
              <a:gd name="connsiteY126" fmla="*/ 85261 h 575845"/>
              <a:gd name="connsiteX127" fmla="*/ 297703 w 384549"/>
              <a:gd name="connsiteY127" fmla="*/ 81679 h 575845"/>
              <a:gd name="connsiteX128" fmla="*/ 241767 w 384549"/>
              <a:gd name="connsiteY128" fmla="*/ 121085 h 575845"/>
              <a:gd name="connsiteX129" fmla="*/ 185831 w 384549"/>
              <a:gd name="connsiteY129" fmla="*/ 81679 h 575845"/>
              <a:gd name="connsiteX130" fmla="*/ 173640 w 384549"/>
              <a:gd name="connsiteY130" fmla="*/ 85261 h 575845"/>
              <a:gd name="connsiteX131" fmla="*/ 153561 w 384549"/>
              <a:gd name="connsiteY131" fmla="*/ 64483 h 575845"/>
              <a:gd name="connsiteX132" fmla="*/ 157146 w 384549"/>
              <a:gd name="connsiteY132" fmla="*/ 53019 h 575845"/>
              <a:gd name="connsiteX133" fmla="*/ 149975 w 384549"/>
              <a:gd name="connsiteY133" fmla="*/ 38690 h 575845"/>
              <a:gd name="connsiteX134" fmla="*/ 167186 w 384549"/>
              <a:gd name="connsiteY134" fmla="*/ 18628 h 575845"/>
              <a:gd name="connsiteX135" fmla="*/ 189417 w 384549"/>
              <a:gd name="connsiteY135" fmla="*/ 0 h 575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384549" h="575845">
                <a:moveTo>
                  <a:pt x="248156" y="450501"/>
                </a:moveTo>
                <a:lnTo>
                  <a:pt x="308468" y="450501"/>
                </a:lnTo>
                <a:lnTo>
                  <a:pt x="308468" y="545762"/>
                </a:lnTo>
                <a:cubicBezTo>
                  <a:pt x="308468" y="562236"/>
                  <a:pt x="294826" y="575845"/>
                  <a:pt x="278312" y="575845"/>
                </a:cubicBezTo>
                <a:cubicBezTo>
                  <a:pt x="261080" y="575845"/>
                  <a:pt x="248156" y="562236"/>
                  <a:pt x="248156" y="545762"/>
                </a:cubicBezTo>
                <a:close/>
                <a:moveTo>
                  <a:pt x="170693" y="450501"/>
                </a:moveTo>
                <a:lnTo>
                  <a:pt x="231696" y="450501"/>
                </a:lnTo>
                <a:lnTo>
                  <a:pt x="231696" y="545762"/>
                </a:lnTo>
                <a:cubicBezTo>
                  <a:pt x="231696" y="562236"/>
                  <a:pt x="218060" y="575845"/>
                  <a:pt x="201553" y="575845"/>
                </a:cubicBezTo>
                <a:cubicBezTo>
                  <a:pt x="184329" y="575845"/>
                  <a:pt x="170693" y="562236"/>
                  <a:pt x="170693" y="545762"/>
                </a:cubicBezTo>
                <a:close/>
                <a:moveTo>
                  <a:pt x="237797" y="332294"/>
                </a:moveTo>
                <a:cubicBezTo>
                  <a:pt x="243137" y="332294"/>
                  <a:pt x="247466" y="336803"/>
                  <a:pt x="247466" y="342365"/>
                </a:cubicBezTo>
                <a:cubicBezTo>
                  <a:pt x="247466" y="347927"/>
                  <a:pt x="243137" y="352436"/>
                  <a:pt x="237797" y="352436"/>
                </a:cubicBezTo>
                <a:cubicBezTo>
                  <a:pt x="232457" y="352436"/>
                  <a:pt x="228128" y="347927"/>
                  <a:pt x="228128" y="342365"/>
                </a:cubicBezTo>
                <a:cubicBezTo>
                  <a:pt x="228128" y="336803"/>
                  <a:pt x="232457" y="332294"/>
                  <a:pt x="237797" y="332294"/>
                </a:cubicBezTo>
                <a:close/>
                <a:moveTo>
                  <a:pt x="237797" y="292929"/>
                </a:moveTo>
                <a:cubicBezTo>
                  <a:pt x="243137" y="292929"/>
                  <a:pt x="247466" y="297412"/>
                  <a:pt x="247466" y="302943"/>
                </a:cubicBezTo>
                <a:cubicBezTo>
                  <a:pt x="247466" y="308474"/>
                  <a:pt x="243137" y="312957"/>
                  <a:pt x="237797" y="312957"/>
                </a:cubicBezTo>
                <a:cubicBezTo>
                  <a:pt x="232457" y="312957"/>
                  <a:pt x="228128" y="308474"/>
                  <a:pt x="228128" y="302943"/>
                </a:cubicBezTo>
                <a:cubicBezTo>
                  <a:pt x="228128" y="297412"/>
                  <a:pt x="232457" y="292929"/>
                  <a:pt x="237797" y="292929"/>
                </a:cubicBezTo>
                <a:close/>
                <a:moveTo>
                  <a:pt x="237797" y="253565"/>
                </a:moveTo>
                <a:cubicBezTo>
                  <a:pt x="243137" y="253565"/>
                  <a:pt x="247466" y="257894"/>
                  <a:pt x="247466" y="263234"/>
                </a:cubicBezTo>
                <a:cubicBezTo>
                  <a:pt x="247466" y="268574"/>
                  <a:pt x="243137" y="272903"/>
                  <a:pt x="237797" y="272903"/>
                </a:cubicBezTo>
                <a:cubicBezTo>
                  <a:pt x="232457" y="272903"/>
                  <a:pt x="228128" y="268574"/>
                  <a:pt x="228128" y="263234"/>
                </a:cubicBezTo>
                <a:cubicBezTo>
                  <a:pt x="228128" y="257894"/>
                  <a:pt x="232457" y="253565"/>
                  <a:pt x="237797" y="253565"/>
                </a:cubicBezTo>
                <a:close/>
                <a:moveTo>
                  <a:pt x="17265" y="233538"/>
                </a:moveTo>
                <a:lnTo>
                  <a:pt x="54557" y="233538"/>
                </a:lnTo>
                <a:lnTo>
                  <a:pt x="54557" y="323082"/>
                </a:lnTo>
                <a:cubicBezTo>
                  <a:pt x="54557" y="333827"/>
                  <a:pt x="46668" y="342423"/>
                  <a:pt x="35911" y="342423"/>
                </a:cubicBezTo>
                <a:cubicBezTo>
                  <a:pt x="25871" y="342423"/>
                  <a:pt x="17265" y="333827"/>
                  <a:pt x="17265" y="323082"/>
                </a:cubicBezTo>
                <a:close/>
                <a:moveTo>
                  <a:pt x="12914" y="183345"/>
                </a:moveTo>
                <a:lnTo>
                  <a:pt x="12914" y="328786"/>
                </a:lnTo>
                <a:cubicBezTo>
                  <a:pt x="12914" y="341682"/>
                  <a:pt x="22958" y="351712"/>
                  <a:pt x="35872" y="351712"/>
                </a:cubicBezTo>
                <a:cubicBezTo>
                  <a:pt x="48786" y="351712"/>
                  <a:pt x="58830" y="341682"/>
                  <a:pt x="58830" y="328786"/>
                </a:cubicBezTo>
                <a:lnTo>
                  <a:pt x="58830" y="225616"/>
                </a:lnTo>
                <a:lnTo>
                  <a:pt x="58113" y="224899"/>
                </a:lnTo>
                <a:cubicBezTo>
                  <a:pt x="58113" y="224899"/>
                  <a:pt x="58830" y="224899"/>
                  <a:pt x="58830" y="224899"/>
                </a:cubicBezTo>
                <a:lnTo>
                  <a:pt x="58830" y="183345"/>
                </a:lnTo>
                <a:close/>
                <a:moveTo>
                  <a:pt x="176491" y="125312"/>
                </a:moveTo>
                <a:cubicBezTo>
                  <a:pt x="172186" y="127461"/>
                  <a:pt x="165729" y="132476"/>
                  <a:pt x="163577" y="135342"/>
                </a:cubicBezTo>
                <a:cubicBezTo>
                  <a:pt x="121965" y="182628"/>
                  <a:pt x="68157" y="234213"/>
                  <a:pt x="67440" y="234930"/>
                </a:cubicBezTo>
                <a:lnTo>
                  <a:pt x="66722" y="233497"/>
                </a:lnTo>
                <a:lnTo>
                  <a:pt x="66722" y="295829"/>
                </a:lnTo>
                <a:cubicBezTo>
                  <a:pt x="66722" y="295829"/>
                  <a:pt x="66722" y="295829"/>
                  <a:pt x="67440" y="295829"/>
                </a:cubicBezTo>
                <a:cubicBezTo>
                  <a:pt x="74614" y="296545"/>
                  <a:pt x="83223" y="297262"/>
                  <a:pt x="96137" y="288664"/>
                </a:cubicBezTo>
                <a:cubicBezTo>
                  <a:pt x="119095" y="271469"/>
                  <a:pt x="142054" y="250692"/>
                  <a:pt x="165729" y="225616"/>
                </a:cubicBezTo>
                <a:lnTo>
                  <a:pt x="177208" y="212720"/>
                </a:lnTo>
                <a:lnTo>
                  <a:pt x="177208" y="229915"/>
                </a:lnTo>
                <a:cubicBezTo>
                  <a:pt x="177208" y="277201"/>
                  <a:pt x="177208" y="393267"/>
                  <a:pt x="177208" y="422642"/>
                </a:cubicBezTo>
                <a:lnTo>
                  <a:pt x="301326" y="422642"/>
                </a:lnTo>
                <a:lnTo>
                  <a:pt x="300608" y="179046"/>
                </a:lnTo>
                <a:lnTo>
                  <a:pt x="313522" y="214869"/>
                </a:lnTo>
                <a:cubicBezTo>
                  <a:pt x="321414" y="236363"/>
                  <a:pt x="325719" y="257856"/>
                  <a:pt x="325719" y="278634"/>
                </a:cubicBezTo>
                <a:cubicBezTo>
                  <a:pt x="325719" y="291530"/>
                  <a:pt x="335763" y="301560"/>
                  <a:pt x="348677" y="301560"/>
                </a:cubicBezTo>
                <a:cubicBezTo>
                  <a:pt x="360873" y="301560"/>
                  <a:pt x="371635" y="291530"/>
                  <a:pt x="371635" y="278634"/>
                </a:cubicBezTo>
                <a:cubicBezTo>
                  <a:pt x="371635" y="224899"/>
                  <a:pt x="342937" y="137491"/>
                  <a:pt x="303478" y="126745"/>
                </a:cubicBezTo>
                <a:cubicBezTo>
                  <a:pt x="297021" y="125312"/>
                  <a:pt x="291282" y="126028"/>
                  <a:pt x="285542" y="130327"/>
                </a:cubicBezTo>
                <a:cubicBezTo>
                  <a:pt x="263301" y="143940"/>
                  <a:pt x="249670" y="191226"/>
                  <a:pt x="246083" y="208421"/>
                </a:cubicBezTo>
                <a:lnTo>
                  <a:pt x="240343" y="237796"/>
                </a:lnTo>
                <a:lnTo>
                  <a:pt x="233169" y="209137"/>
                </a:lnTo>
                <a:cubicBezTo>
                  <a:pt x="228864" y="190509"/>
                  <a:pt x="212363" y="140357"/>
                  <a:pt x="190840" y="127461"/>
                </a:cubicBezTo>
                <a:cubicBezTo>
                  <a:pt x="185818" y="124595"/>
                  <a:pt x="181513" y="123879"/>
                  <a:pt x="176491" y="125312"/>
                </a:cubicBezTo>
                <a:close/>
                <a:moveTo>
                  <a:pt x="172186" y="112415"/>
                </a:moveTo>
                <a:cubicBezTo>
                  <a:pt x="180795" y="110266"/>
                  <a:pt x="189405" y="111699"/>
                  <a:pt x="197297" y="115998"/>
                </a:cubicBezTo>
                <a:cubicBezTo>
                  <a:pt x="210211" y="123879"/>
                  <a:pt x="220255" y="139641"/>
                  <a:pt x="228147" y="156119"/>
                </a:cubicBezTo>
                <a:lnTo>
                  <a:pt x="228147" y="123162"/>
                </a:lnTo>
                <a:lnTo>
                  <a:pt x="247518" y="123162"/>
                </a:lnTo>
                <a:lnTo>
                  <a:pt x="247518" y="161135"/>
                </a:lnTo>
                <a:cubicBezTo>
                  <a:pt x="254692" y="143940"/>
                  <a:pt x="264736" y="127461"/>
                  <a:pt x="278368" y="118863"/>
                </a:cubicBezTo>
                <a:cubicBezTo>
                  <a:pt x="287694" y="113132"/>
                  <a:pt x="297021" y="111699"/>
                  <a:pt x="307065" y="114565"/>
                </a:cubicBezTo>
                <a:cubicBezTo>
                  <a:pt x="358004" y="128177"/>
                  <a:pt x="384549" y="228482"/>
                  <a:pt x="384549" y="278634"/>
                </a:cubicBezTo>
                <a:cubicBezTo>
                  <a:pt x="384549" y="298695"/>
                  <a:pt x="368765" y="315173"/>
                  <a:pt x="348677" y="315173"/>
                </a:cubicBezTo>
                <a:cubicBezTo>
                  <a:pt x="332893" y="315173"/>
                  <a:pt x="319262" y="305143"/>
                  <a:pt x="314240" y="290813"/>
                </a:cubicBezTo>
                <a:lnTo>
                  <a:pt x="314957" y="435538"/>
                </a:lnTo>
                <a:lnTo>
                  <a:pt x="164294" y="435538"/>
                </a:lnTo>
                <a:lnTo>
                  <a:pt x="164294" y="429090"/>
                </a:lnTo>
                <a:cubicBezTo>
                  <a:pt x="164294" y="427657"/>
                  <a:pt x="163577" y="308008"/>
                  <a:pt x="163577" y="246393"/>
                </a:cubicBezTo>
                <a:cubicBezTo>
                  <a:pt x="143488" y="267170"/>
                  <a:pt x="124117" y="284365"/>
                  <a:pt x="104029" y="299411"/>
                </a:cubicBezTo>
                <a:cubicBezTo>
                  <a:pt x="86811" y="310158"/>
                  <a:pt x="74614" y="309441"/>
                  <a:pt x="66722" y="308725"/>
                </a:cubicBezTo>
                <a:lnTo>
                  <a:pt x="66722" y="328786"/>
                </a:lnTo>
                <a:cubicBezTo>
                  <a:pt x="66722" y="345981"/>
                  <a:pt x="53091" y="359593"/>
                  <a:pt x="35872" y="359593"/>
                </a:cubicBezTo>
                <a:cubicBezTo>
                  <a:pt x="18653" y="359593"/>
                  <a:pt x="5022" y="345981"/>
                  <a:pt x="5022" y="328786"/>
                </a:cubicBezTo>
                <a:lnTo>
                  <a:pt x="5022" y="181195"/>
                </a:lnTo>
                <a:lnTo>
                  <a:pt x="0" y="181195"/>
                </a:lnTo>
                <a:lnTo>
                  <a:pt x="0" y="166866"/>
                </a:lnTo>
                <a:lnTo>
                  <a:pt x="71744" y="166866"/>
                </a:lnTo>
                <a:lnTo>
                  <a:pt x="71744" y="181195"/>
                </a:lnTo>
                <a:lnTo>
                  <a:pt x="66722" y="181195"/>
                </a:lnTo>
                <a:lnTo>
                  <a:pt x="66722" y="217018"/>
                </a:lnTo>
                <a:cubicBezTo>
                  <a:pt x="83223" y="201256"/>
                  <a:pt x="121965" y="162567"/>
                  <a:pt x="153533" y="127461"/>
                </a:cubicBezTo>
                <a:cubicBezTo>
                  <a:pt x="157837" y="121013"/>
                  <a:pt x="168599" y="113848"/>
                  <a:pt x="170034" y="113132"/>
                </a:cubicBezTo>
                <a:close/>
                <a:moveTo>
                  <a:pt x="265387" y="49378"/>
                </a:moveTo>
                <a:cubicBezTo>
                  <a:pt x="258212" y="49378"/>
                  <a:pt x="252472" y="55107"/>
                  <a:pt x="252472" y="62269"/>
                </a:cubicBezTo>
                <a:cubicBezTo>
                  <a:pt x="252472" y="68715"/>
                  <a:pt x="258212" y="74444"/>
                  <a:pt x="265387" y="74444"/>
                </a:cubicBezTo>
                <a:cubicBezTo>
                  <a:pt x="272561" y="74444"/>
                  <a:pt x="278301" y="68715"/>
                  <a:pt x="278301" y="62269"/>
                </a:cubicBezTo>
                <a:cubicBezTo>
                  <a:pt x="278301" y="55107"/>
                  <a:pt x="272561" y="49378"/>
                  <a:pt x="265387" y="49378"/>
                </a:cubicBezTo>
                <a:close/>
                <a:moveTo>
                  <a:pt x="218034" y="49378"/>
                </a:moveTo>
                <a:cubicBezTo>
                  <a:pt x="210860" y="49378"/>
                  <a:pt x="205120" y="55107"/>
                  <a:pt x="205120" y="62269"/>
                </a:cubicBezTo>
                <a:cubicBezTo>
                  <a:pt x="205120" y="68715"/>
                  <a:pt x="210860" y="74444"/>
                  <a:pt x="218034" y="74444"/>
                </a:cubicBezTo>
                <a:cubicBezTo>
                  <a:pt x="225209" y="74444"/>
                  <a:pt x="230949" y="68715"/>
                  <a:pt x="230949" y="62269"/>
                </a:cubicBezTo>
                <a:cubicBezTo>
                  <a:pt x="230949" y="55107"/>
                  <a:pt x="225209" y="49378"/>
                  <a:pt x="218034" y="49378"/>
                </a:cubicBezTo>
                <a:close/>
                <a:moveTo>
                  <a:pt x="218034" y="42932"/>
                </a:moveTo>
                <a:cubicBezTo>
                  <a:pt x="227361" y="42932"/>
                  <a:pt x="235253" y="49378"/>
                  <a:pt x="237406" y="57972"/>
                </a:cubicBezTo>
                <a:lnTo>
                  <a:pt x="246015" y="57972"/>
                </a:lnTo>
                <a:cubicBezTo>
                  <a:pt x="248168" y="49378"/>
                  <a:pt x="256060" y="42932"/>
                  <a:pt x="265387" y="42932"/>
                </a:cubicBezTo>
                <a:cubicBezTo>
                  <a:pt x="276149" y="42932"/>
                  <a:pt x="284758" y="51526"/>
                  <a:pt x="284758" y="62269"/>
                </a:cubicBezTo>
                <a:cubicBezTo>
                  <a:pt x="284758" y="73012"/>
                  <a:pt x="276149" y="81606"/>
                  <a:pt x="265387" y="81606"/>
                </a:cubicBezTo>
                <a:cubicBezTo>
                  <a:pt x="256060" y="81606"/>
                  <a:pt x="248168" y="75160"/>
                  <a:pt x="246015" y="65850"/>
                </a:cubicBezTo>
                <a:lnTo>
                  <a:pt x="237406" y="65850"/>
                </a:lnTo>
                <a:cubicBezTo>
                  <a:pt x="235253" y="74444"/>
                  <a:pt x="227361" y="81606"/>
                  <a:pt x="218034" y="81606"/>
                </a:cubicBezTo>
                <a:cubicBezTo>
                  <a:pt x="207273" y="81606"/>
                  <a:pt x="198663" y="73012"/>
                  <a:pt x="198663" y="62269"/>
                </a:cubicBezTo>
                <a:cubicBezTo>
                  <a:pt x="198663" y="51526"/>
                  <a:pt x="207273" y="42932"/>
                  <a:pt x="218034" y="42932"/>
                </a:cubicBezTo>
                <a:close/>
                <a:moveTo>
                  <a:pt x="241767" y="15763"/>
                </a:moveTo>
                <a:cubicBezTo>
                  <a:pt x="216668" y="15763"/>
                  <a:pt x="195871" y="36540"/>
                  <a:pt x="195871" y="62334"/>
                </a:cubicBezTo>
                <a:cubicBezTo>
                  <a:pt x="195871" y="87410"/>
                  <a:pt x="216668" y="108188"/>
                  <a:pt x="241767" y="108188"/>
                </a:cubicBezTo>
                <a:cubicBezTo>
                  <a:pt x="266866" y="108188"/>
                  <a:pt x="287663" y="87410"/>
                  <a:pt x="287663" y="62334"/>
                </a:cubicBezTo>
                <a:cubicBezTo>
                  <a:pt x="287663" y="36540"/>
                  <a:pt x="266866" y="15763"/>
                  <a:pt x="241767" y="15763"/>
                </a:cubicBezTo>
                <a:close/>
                <a:moveTo>
                  <a:pt x="189417" y="0"/>
                </a:moveTo>
                <a:cubicBezTo>
                  <a:pt x="199457" y="0"/>
                  <a:pt x="207345" y="5015"/>
                  <a:pt x="210213" y="12180"/>
                </a:cubicBezTo>
                <a:cubicBezTo>
                  <a:pt x="219536" y="6448"/>
                  <a:pt x="230293" y="2866"/>
                  <a:pt x="241767" y="2866"/>
                </a:cubicBezTo>
                <a:cubicBezTo>
                  <a:pt x="253241" y="2866"/>
                  <a:pt x="263998" y="6448"/>
                  <a:pt x="272603" y="11464"/>
                </a:cubicBezTo>
                <a:cubicBezTo>
                  <a:pt x="276189" y="5015"/>
                  <a:pt x="284077" y="0"/>
                  <a:pt x="293400" y="0"/>
                </a:cubicBezTo>
                <a:cubicBezTo>
                  <a:pt x="305591" y="0"/>
                  <a:pt x="315631" y="8598"/>
                  <a:pt x="315631" y="18628"/>
                </a:cubicBezTo>
                <a:cubicBezTo>
                  <a:pt x="325671" y="20061"/>
                  <a:pt x="333559" y="27943"/>
                  <a:pt x="333559" y="38690"/>
                </a:cubicBezTo>
                <a:cubicBezTo>
                  <a:pt x="333559" y="44422"/>
                  <a:pt x="330691" y="49437"/>
                  <a:pt x="326388" y="53019"/>
                </a:cubicBezTo>
                <a:cubicBezTo>
                  <a:pt x="328539" y="56602"/>
                  <a:pt x="329973" y="60184"/>
                  <a:pt x="329973" y="64483"/>
                </a:cubicBezTo>
                <a:cubicBezTo>
                  <a:pt x="329973" y="75947"/>
                  <a:pt x="320651" y="85261"/>
                  <a:pt x="309177" y="85261"/>
                </a:cubicBezTo>
                <a:cubicBezTo>
                  <a:pt x="304874" y="85261"/>
                  <a:pt x="301288" y="83828"/>
                  <a:pt x="297703" y="81679"/>
                </a:cubicBezTo>
                <a:cubicBezTo>
                  <a:pt x="289814" y="104606"/>
                  <a:pt x="267583" y="121085"/>
                  <a:pt x="241767" y="121085"/>
                </a:cubicBezTo>
                <a:cubicBezTo>
                  <a:pt x="215951" y="121085"/>
                  <a:pt x="193720" y="104606"/>
                  <a:pt x="185831" y="81679"/>
                </a:cubicBezTo>
                <a:cubicBezTo>
                  <a:pt x="182246" y="83828"/>
                  <a:pt x="178660" y="85261"/>
                  <a:pt x="173640" y="85261"/>
                </a:cubicBezTo>
                <a:cubicBezTo>
                  <a:pt x="162166" y="85261"/>
                  <a:pt x="153561" y="75947"/>
                  <a:pt x="153561" y="64483"/>
                </a:cubicBezTo>
                <a:cubicBezTo>
                  <a:pt x="153561" y="60184"/>
                  <a:pt x="154278" y="56602"/>
                  <a:pt x="157146" y="53019"/>
                </a:cubicBezTo>
                <a:cubicBezTo>
                  <a:pt x="152843" y="49437"/>
                  <a:pt x="149975" y="44422"/>
                  <a:pt x="149975" y="38690"/>
                </a:cubicBezTo>
                <a:cubicBezTo>
                  <a:pt x="149975" y="27943"/>
                  <a:pt x="157863" y="20061"/>
                  <a:pt x="167186" y="18628"/>
                </a:cubicBezTo>
                <a:cubicBezTo>
                  <a:pt x="167186" y="8598"/>
                  <a:pt x="177226" y="0"/>
                  <a:pt x="189417" y="0"/>
                </a:cubicBezTo>
                <a:close/>
              </a:path>
            </a:pathLst>
          </a:custGeom>
          <a:solidFill>
            <a:srgbClr val="F2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529817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8AA0ADBF-8695-BC61-D98A-81D8EEAD0AB2}"/>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3100210A-4534-3863-F51D-75FFBDA49511}"/>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BCC6A41E-7D93-214B-C59E-846F23AF62FA}"/>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238CD54F-7BAE-331D-505A-418ADC7D8813}"/>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defRPr/>
            </a:pPr>
            <a:r>
              <a:rPr lang="en-US" altLang="zh-CN" sz="3200" dirty="0">
                <a:solidFill>
                  <a:prstClr val="white"/>
                </a:solidFill>
                <a:latin typeface="Arial" panose="020B0604020202020204" pitchFamily="34" charset="0"/>
                <a:cs typeface="Arial" panose="020B0604020202020204" pitchFamily="34" charset="0"/>
              </a:rPr>
              <a:t>Ⅳ. Least Privilege &amp; Continuous Authentication (2/4)</a:t>
            </a:r>
          </a:p>
        </p:txBody>
      </p:sp>
      <p:sp>
        <p:nvSpPr>
          <p:cNvPr id="8" name="Rectangle: Rounded Corners 7">
            <a:extLst>
              <a:ext uri="{FF2B5EF4-FFF2-40B4-BE49-F238E27FC236}">
                <a16:creationId xmlns:a16="http://schemas.microsoft.com/office/drawing/2014/main" id="{ACA8B4C5-0EB1-4C8A-8AB4-981E6518FFE3}"/>
              </a:ext>
            </a:extLst>
          </p:cNvPr>
          <p:cNvSpPr/>
          <p:nvPr/>
        </p:nvSpPr>
        <p:spPr>
          <a:xfrm>
            <a:off x="1541116" y="1233858"/>
            <a:ext cx="3420440"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9" name="Rectangle: Rounded Corners 8">
            <a:extLst>
              <a:ext uri="{FF2B5EF4-FFF2-40B4-BE49-F238E27FC236}">
                <a16:creationId xmlns:a16="http://schemas.microsoft.com/office/drawing/2014/main" id="{EC226051-5325-896C-681F-54C881A8AE2B}"/>
              </a:ext>
            </a:extLst>
          </p:cNvPr>
          <p:cNvSpPr/>
          <p:nvPr/>
        </p:nvSpPr>
        <p:spPr>
          <a:xfrm>
            <a:off x="6690966" y="1233859"/>
            <a:ext cx="3420440" cy="1671411"/>
          </a:xfrm>
          <a:prstGeom prst="roundRect">
            <a:avLst>
              <a:gd name="adj" fmla="val 0"/>
            </a:avLst>
          </a:prstGeom>
          <a:solidFill>
            <a:srgbClr val="9D2235"/>
          </a:solid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0" name="Rectangle 9">
            <a:extLst>
              <a:ext uri="{FF2B5EF4-FFF2-40B4-BE49-F238E27FC236}">
                <a16:creationId xmlns:a16="http://schemas.microsoft.com/office/drawing/2014/main" id="{2AA4BFBE-2E40-C4B8-C9E7-AE7AAC1CF3EB}"/>
              </a:ext>
            </a:extLst>
          </p:cNvPr>
          <p:cNvSpPr/>
          <p:nvPr/>
        </p:nvSpPr>
        <p:spPr>
          <a:xfrm>
            <a:off x="2177967" y="3083072"/>
            <a:ext cx="2241633" cy="10474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spcAft>
                <a:spcPts val="600"/>
              </a:spcAft>
            </a:pPr>
            <a:r>
              <a:rPr lang="en-US" altLang="zh-CN" sz="2400" b="1" dirty="0">
                <a:solidFill>
                  <a:prstClr val="white"/>
                </a:solidFill>
                <a:latin typeface="Arial" panose="020B0604020202020204" pitchFamily="34" charset="0"/>
                <a:ea typeface="等线" panose="02010600030101010101" pitchFamily="2" charset="-122"/>
                <a:cs typeface="Arial" panose="020B0604020202020204" pitchFamily="34" charset="0"/>
              </a:rPr>
              <a:t>Least Privilege</a:t>
            </a:r>
          </a:p>
          <a:p>
            <a:pPr>
              <a:spcAft>
                <a:spcPts val="600"/>
              </a:spcAft>
            </a:pPr>
            <a:r>
              <a:rPr lang="en-US" altLang="zh-CN" b="1" dirty="0">
                <a:solidFill>
                  <a:prstClr val="white"/>
                </a:solidFill>
                <a:latin typeface="Arial" panose="020B0604020202020204" pitchFamily="34" charset="0"/>
                <a:ea typeface="等线" panose="02010600030101010101" pitchFamily="2" charset="-122"/>
                <a:cs typeface="Arial" panose="020B0604020202020204" pitchFamily="34" charset="0"/>
              </a:rPr>
              <a:t>Dynamic </a:t>
            </a:r>
          </a:p>
          <a:p>
            <a:pPr>
              <a:spcAft>
                <a:spcPts val="600"/>
              </a:spcAft>
            </a:pPr>
            <a:r>
              <a:rPr lang="en-US" altLang="zh-CN" sz="1200" b="1" dirty="0">
                <a:solidFill>
                  <a:prstClr val="white"/>
                </a:solidFill>
                <a:latin typeface="Arial" panose="020B0604020202020204" pitchFamily="34" charset="0"/>
                <a:ea typeface="等线" panose="02010600030101010101" pitchFamily="2" charset="-122"/>
                <a:cs typeface="Arial" panose="020B0604020202020204" pitchFamily="34" charset="0"/>
              </a:rPr>
              <a:t>Permission based on task </a:t>
            </a:r>
          </a:p>
        </p:txBody>
      </p:sp>
      <p:sp>
        <p:nvSpPr>
          <p:cNvPr id="12" name="Rectangle 11">
            <a:extLst>
              <a:ext uri="{FF2B5EF4-FFF2-40B4-BE49-F238E27FC236}">
                <a16:creationId xmlns:a16="http://schemas.microsoft.com/office/drawing/2014/main" id="{73B36EC1-0D37-4319-5C60-C9725E8677CB}"/>
              </a:ext>
            </a:extLst>
          </p:cNvPr>
          <p:cNvSpPr/>
          <p:nvPr/>
        </p:nvSpPr>
        <p:spPr>
          <a:xfrm>
            <a:off x="7350216" y="1582505"/>
            <a:ext cx="2241633" cy="10474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spcAft>
                <a:spcPts val="600"/>
              </a:spcAft>
            </a:pPr>
            <a:r>
              <a:rPr lang="en-US" altLang="zh-CN" sz="2400" b="1" dirty="0">
                <a:solidFill>
                  <a:prstClr val="white"/>
                </a:solidFill>
                <a:latin typeface="Arial" panose="020B0604020202020204" pitchFamily="34" charset="0"/>
                <a:ea typeface="等线" panose="02010600030101010101" pitchFamily="2" charset="-122"/>
                <a:cs typeface="Arial" panose="020B0604020202020204" pitchFamily="34" charset="0"/>
              </a:rPr>
              <a:t>Bell-</a:t>
            </a:r>
            <a:r>
              <a:rPr lang="en-US" altLang="zh-CN" sz="2400" b="1" dirty="0" err="1">
                <a:solidFill>
                  <a:prstClr val="white"/>
                </a:solidFill>
                <a:latin typeface="Arial" panose="020B0604020202020204" pitchFamily="34" charset="0"/>
                <a:ea typeface="等线" panose="02010600030101010101" pitchFamily="2" charset="-122"/>
                <a:cs typeface="Arial" panose="020B0604020202020204" pitchFamily="34" charset="0"/>
              </a:rPr>
              <a:t>LaPadula</a:t>
            </a:r>
            <a:endParaRPr lang="en-US" altLang="zh-CN" sz="2400" b="1" dirty="0">
              <a:solidFill>
                <a:prstClr val="white"/>
              </a:solidFill>
              <a:latin typeface="Arial" panose="020B0604020202020204" pitchFamily="34" charset="0"/>
              <a:ea typeface="等线" panose="02010600030101010101" pitchFamily="2" charset="-122"/>
              <a:cs typeface="Arial" panose="020B0604020202020204" pitchFamily="34" charset="0"/>
            </a:endParaRPr>
          </a:p>
          <a:p>
            <a:pPr>
              <a:spcAft>
                <a:spcPts val="600"/>
              </a:spcAft>
            </a:pPr>
            <a:r>
              <a:rPr lang="en-US" altLang="zh-CN" sz="1200" b="1" dirty="0">
                <a:solidFill>
                  <a:prstClr val="white"/>
                </a:solidFill>
                <a:latin typeface="Arial" panose="020B0604020202020204" pitchFamily="34" charset="0"/>
                <a:ea typeface="等线" panose="02010600030101010101" pitchFamily="2" charset="-122"/>
                <a:cs typeface="Arial" panose="020B0604020202020204" pitchFamily="34" charset="0"/>
              </a:rPr>
              <a:t>No Read up</a:t>
            </a:r>
          </a:p>
          <a:p>
            <a:pPr>
              <a:spcAft>
                <a:spcPts val="600"/>
              </a:spcAft>
            </a:pPr>
            <a:r>
              <a:rPr lang="en-US" altLang="zh-CN" sz="1200" b="1" dirty="0">
                <a:solidFill>
                  <a:prstClr val="white"/>
                </a:solidFill>
                <a:latin typeface="Arial" panose="020B0604020202020204" pitchFamily="34" charset="0"/>
                <a:ea typeface="等线" panose="02010600030101010101" pitchFamily="2" charset="-122"/>
                <a:cs typeface="Arial" panose="020B0604020202020204" pitchFamily="34" charset="0"/>
              </a:rPr>
              <a:t>No Write down</a:t>
            </a:r>
          </a:p>
        </p:txBody>
      </p:sp>
      <p:sp>
        <p:nvSpPr>
          <p:cNvPr id="13" name="Rectangle: Rounded Corners 12">
            <a:extLst>
              <a:ext uri="{FF2B5EF4-FFF2-40B4-BE49-F238E27FC236}">
                <a16:creationId xmlns:a16="http://schemas.microsoft.com/office/drawing/2014/main" id="{3B91C30E-9851-FF27-B885-2D18E1767ABF}"/>
              </a:ext>
            </a:extLst>
          </p:cNvPr>
          <p:cNvSpPr/>
          <p:nvPr/>
        </p:nvSpPr>
        <p:spPr>
          <a:xfrm>
            <a:off x="6690966" y="3852781"/>
            <a:ext cx="3420440" cy="1839497"/>
          </a:xfrm>
          <a:prstGeom prst="roundRect">
            <a:avLst>
              <a:gd name="adj" fmla="val 0"/>
            </a:avLst>
          </a:prstGeom>
          <a:solidFill>
            <a:srgbClr val="9D2235"/>
          </a:solid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6" name="Rectangle 15">
            <a:extLst>
              <a:ext uri="{FF2B5EF4-FFF2-40B4-BE49-F238E27FC236}">
                <a16:creationId xmlns:a16="http://schemas.microsoft.com/office/drawing/2014/main" id="{2D645A3E-A67F-48D7-C154-FC09EA746619}"/>
              </a:ext>
            </a:extLst>
          </p:cNvPr>
          <p:cNvSpPr/>
          <p:nvPr/>
        </p:nvSpPr>
        <p:spPr>
          <a:xfrm>
            <a:off x="7350216" y="4351105"/>
            <a:ext cx="2241633" cy="104745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spcAft>
                <a:spcPts val="600"/>
              </a:spcAft>
            </a:pPr>
            <a:r>
              <a:rPr lang="en-US" altLang="zh-CN" sz="2400" b="1" dirty="0">
                <a:solidFill>
                  <a:prstClr val="white"/>
                </a:solidFill>
                <a:latin typeface="Arial" panose="020B0604020202020204" pitchFamily="34" charset="0"/>
                <a:ea typeface="等线" panose="02010600030101010101" pitchFamily="2" charset="-122"/>
                <a:cs typeface="Arial" panose="020B0604020202020204" pitchFamily="34" charset="0"/>
              </a:rPr>
              <a:t>Biba</a:t>
            </a:r>
          </a:p>
          <a:p>
            <a:pPr>
              <a:spcAft>
                <a:spcPts val="600"/>
              </a:spcAft>
            </a:pPr>
            <a:r>
              <a:rPr lang="en-US" altLang="zh-CN" sz="1200" b="1" dirty="0">
                <a:solidFill>
                  <a:prstClr val="white"/>
                </a:solidFill>
                <a:latin typeface="Arial" panose="020B0604020202020204" pitchFamily="34" charset="0"/>
                <a:ea typeface="等线" panose="02010600030101010101" pitchFamily="2" charset="-122"/>
                <a:cs typeface="Arial" panose="020B0604020202020204" pitchFamily="34" charset="0"/>
              </a:rPr>
              <a:t>No Read down</a:t>
            </a:r>
          </a:p>
          <a:p>
            <a:pPr>
              <a:spcAft>
                <a:spcPts val="600"/>
              </a:spcAft>
            </a:pPr>
            <a:r>
              <a:rPr lang="en-US" altLang="zh-CN" sz="1200" b="1" dirty="0">
                <a:solidFill>
                  <a:prstClr val="white"/>
                </a:solidFill>
                <a:latin typeface="Arial" panose="020B0604020202020204" pitchFamily="34" charset="0"/>
                <a:ea typeface="等线" panose="02010600030101010101" pitchFamily="2" charset="-122"/>
                <a:cs typeface="Arial" panose="020B0604020202020204" pitchFamily="34" charset="0"/>
              </a:rPr>
              <a:t>No Write up</a:t>
            </a:r>
          </a:p>
        </p:txBody>
      </p:sp>
    </p:spTree>
    <p:extLst>
      <p:ext uri="{BB962C8B-B14F-4D97-AF65-F5344CB8AC3E}">
        <p14:creationId xmlns:p14="http://schemas.microsoft.com/office/powerpoint/2010/main" val="1166586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B2340"/>
        </a:solidFill>
        <a:effectLst/>
      </p:bgPr>
    </p:bg>
    <p:spTree>
      <p:nvGrpSpPr>
        <p:cNvPr id="1" name="">
          <a:extLst>
            <a:ext uri="{FF2B5EF4-FFF2-40B4-BE49-F238E27FC236}">
              <a16:creationId xmlns:a16="http://schemas.microsoft.com/office/drawing/2014/main" id="{DB076C45-79C3-95AA-EFF1-25EF1B520C8E}"/>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F4EE4802-4F10-5D32-CCBE-D28521F39EF8}"/>
              </a:ext>
            </a:extLst>
          </p:cNvPr>
          <p:cNvCxnSpPr/>
          <p:nvPr/>
        </p:nvCxnSpPr>
        <p:spPr>
          <a:xfrm>
            <a:off x="524436" y="726140"/>
            <a:ext cx="10865223" cy="0"/>
          </a:xfrm>
          <a:prstGeom prst="line">
            <a:avLst/>
          </a:prstGeom>
          <a:ln w="12700">
            <a:solidFill>
              <a:srgbClr val="F2FFFF"/>
            </a:solidFill>
          </a:ln>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15D6EE41-5E66-5405-A7C0-29C7A793B8D8}"/>
              </a:ext>
            </a:extLst>
          </p:cNvPr>
          <p:cNvSpPr>
            <a:spLocks noGrp="1"/>
          </p:cNvSpPr>
          <p:nvPr>
            <p:ph type="sldNum" sz="quarter" idx="12"/>
          </p:nvPr>
        </p:nvSpPr>
        <p:spPr>
          <a:xfrm>
            <a:off x="431552" y="6199996"/>
            <a:ext cx="57374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t>Page </a:t>
            </a:r>
            <a:fld id="{7874BF31-9E6D-43FB-A4E2-D7212C1FF48F}" type="slidenum">
              <a:rPr kumimoji="0" lang="zh-CN" altLang="en-US" sz="8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8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4" name="Rectangle 13">
            <a:extLst>
              <a:ext uri="{FF2B5EF4-FFF2-40B4-BE49-F238E27FC236}">
                <a16:creationId xmlns:a16="http://schemas.microsoft.com/office/drawing/2014/main" id="{C6558945-757B-D7A5-D77E-757030EA61A0}"/>
              </a:ext>
            </a:extLst>
          </p:cNvPr>
          <p:cNvSpPr/>
          <p:nvPr/>
        </p:nvSpPr>
        <p:spPr>
          <a:xfrm>
            <a:off x="618067" y="169331"/>
            <a:ext cx="9834969" cy="4656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3200" b="0" i="0" u="none" strike="noStrike" kern="1200" cap="none" spc="0" normalizeH="0" baseline="0" noProof="0" dirty="0">
                <a:ln>
                  <a:noFill/>
                </a:ln>
                <a:solidFill>
                  <a:prstClr val="white"/>
                </a:solidFill>
                <a:effectLst/>
                <a:uLnTx/>
                <a:uFillTx/>
                <a:latin typeface="Arial" panose="020B0604020202020204" pitchFamily="34" charset="0"/>
                <a:ea typeface="等线" panose="02010600030101010101" pitchFamily="2" charset="-122"/>
                <a:cs typeface="Arial" panose="020B0604020202020204" pitchFamily="34" charset="0"/>
              </a:rPr>
              <a:t>Ⅳ. Least Privilege &amp; Continuous Authentication (3/4)</a:t>
            </a:r>
          </a:p>
        </p:txBody>
      </p:sp>
      <p:sp>
        <p:nvSpPr>
          <p:cNvPr id="21" name="Rectangle: Rounded Corners 20">
            <a:extLst>
              <a:ext uri="{FF2B5EF4-FFF2-40B4-BE49-F238E27FC236}">
                <a16:creationId xmlns:a16="http://schemas.microsoft.com/office/drawing/2014/main" id="{751AC888-B5DB-2385-BA9A-8F6BAC75CF80}"/>
              </a:ext>
            </a:extLst>
          </p:cNvPr>
          <p:cNvSpPr/>
          <p:nvPr/>
        </p:nvSpPr>
        <p:spPr>
          <a:xfrm>
            <a:off x="7764116" y="1220481"/>
            <a:ext cx="3420440"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22" name="Arrow: Pentagon 21">
            <a:extLst>
              <a:ext uri="{FF2B5EF4-FFF2-40B4-BE49-F238E27FC236}">
                <a16:creationId xmlns:a16="http://schemas.microsoft.com/office/drawing/2014/main" id="{944CB898-11DF-350D-7D0D-CF3652AB920A}"/>
              </a:ext>
            </a:extLst>
          </p:cNvPr>
          <p:cNvSpPr/>
          <p:nvPr/>
        </p:nvSpPr>
        <p:spPr>
          <a:xfrm>
            <a:off x="7764115"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1200" b="1" dirty="0">
                <a:solidFill>
                  <a:srgbClr val="0B2340"/>
                </a:solidFill>
                <a:latin typeface="Arial" panose="020B0604020202020204" pitchFamily="34" charset="0"/>
                <a:cs typeface="Arial" panose="020B0604020202020204" pitchFamily="34" charset="0"/>
              </a:rPr>
              <a:t>Code</a:t>
            </a:r>
            <a:endParaRPr lang="zh-CN" altLang="en-US" sz="1200" b="1" dirty="0">
              <a:solidFill>
                <a:srgbClr val="0B2340"/>
              </a:solidFill>
              <a:latin typeface="Arial" panose="020B0604020202020204" pitchFamily="34" charset="0"/>
              <a:cs typeface="Arial" panose="020B0604020202020204" pitchFamily="34" charset="0"/>
            </a:endParaRPr>
          </a:p>
        </p:txBody>
      </p:sp>
      <p:sp>
        <p:nvSpPr>
          <p:cNvPr id="25" name="Rectangle: Rounded Corners 24">
            <a:extLst>
              <a:ext uri="{FF2B5EF4-FFF2-40B4-BE49-F238E27FC236}">
                <a16:creationId xmlns:a16="http://schemas.microsoft.com/office/drawing/2014/main" id="{AE729696-FD36-32E3-04F2-3088B1DFAFF6}"/>
              </a:ext>
            </a:extLst>
          </p:cNvPr>
          <p:cNvSpPr/>
          <p:nvPr/>
        </p:nvSpPr>
        <p:spPr>
          <a:xfrm>
            <a:off x="618068" y="1220481"/>
            <a:ext cx="7005140" cy="4458421"/>
          </a:xfrm>
          <a:prstGeom prst="roundRect">
            <a:avLst>
              <a:gd name="adj" fmla="val 0"/>
            </a:avLst>
          </a:prstGeom>
          <a:noFill/>
          <a:ln w="6350">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latin typeface="Arial" panose="020B0604020202020204" pitchFamily="34" charset="0"/>
              <a:cs typeface="Arial" panose="020B0604020202020204" pitchFamily="34" charset="0"/>
            </a:endParaRPr>
          </a:p>
        </p:txBody>
      </p:sp>
      <p:sp>
        <p:nvSpPr>
          <p:cNvPr id="29" name="Arrow: Pentagon 28">
            <a:extLst>
              <a:ext uri="{FF2B5EF4-FFF2-40B4-BE49-F238E27FC236}">
                <a16:creationId xmlns:a16="http://schemas.microsoft.com/office/drawing/2014/main" id="{154E42A3-E262-A636-D52E-237B94E3AE3F}"/>
              </a:ext>
            </a:extLst>
          </p:cNvPr>
          <p:cNvSpPr/>
          <p:nvPr/>
        </p:nvSpPr>
        <p:spPr>
          <a:xfrm>
            <a:off x="618067" y="1038860"/>
            <a:ext cx="1931635" cy="360264"/>
          </a:xfrm>
          <a:prstGeom prst="homePlate">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it-IT" altLang="zh-CN" sz="1200" b="1" dirty="0">
                <a:solidFill>
                  <a:srgbClr val="0B2340"/>
                </a:solidFill>
                <a:latin typeface="Arial" panose="020B0604020202020204" pitchFamily="34" charset="0"/>
                <a:cs typeface="Arial" panose="020B0604020202020204" pitchFamily="34" charset="0"/>
              </a:rPr>
              <a:t>Explanation</a:t>
            </a:r>
            <a:endParaRPr lang="zh-CN" altLang="en-US" sz="1200" b="1" dirty="0">
              <a:solidFill>
                <a:srgbClr val="0B2340"/>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57F0DBED-EEFF-7A11-6521-89BCEFE0C98B}"/>
              </a:ext>
            </a:extLst>
          </p:cNvPr>
          <p:cNvSpPr/>
          <p:nvPr/>
        </p:nvSpPr>
        <p:spPr>
          <a:xfrm>
            <a:off x="7995438" y="1670629"/>
            <a:ext cx="2746356" cy="335375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spcAft>
                <a:spcPts val="600"/>
              </a:spcAft>
            </a:pPr>
            <a:r>
              <a:rPr lang="en-US" altLang="zh-CN" sz="1200" dirty="0">
                <a:solidFill>
                  <a:prstClr val="white"/>
                </a:solidFill>
                <a:latin typeface="Courier New" panose="02070309020205020404" pitchFamily="49" charset="0"/>
                <a:ea typeface="Tahoma" panose="020B0604030504040204" pitchFamily="34" charset="0"/>
                <a:cs typeface="Courier New" panose="02070309020205020404" pitchFamily="49" charset="0"/>
              </a:rPr>
              <a:t>{</a:t>
            </a:r>
          </a:p>
          <a:p>
            <a:pPr>
              <a:spcAft>
                <a:spcPts val="600"/>
              </a:spcAft>
            </a:pPr>
            <a:r>
              <a:rPr lang="en-US" altLang="zh-CN" sz="1200" dirty="0">
                <a:solidFill>
                  <a:prstClr val="white"/>
                </a:solidFill>
                <a:latin typeface="Courier New" panose="02070309020205020404" pitchFamily="49" charset="0"/>
                <a:ea typeface="Tahoma" panose="020B0604030504040204" pitchFamily="34" charset="0"/>
                <a:cs typeface="Courier New" panose="02070309020205020404" pitchFamily="49" charset="0"/>
              </a:rPr>
              <a:t>    "Version": "2012-10-17",</a:t>
            </a:r>
          </a:p>
          <a:p>
            <a:pPr>
              <a:spcAft>
                <a:spcPts val="600"/>
              </a:spcAft>
            </a:pPr>
            <a:r>
              <a:rPr lang="en-US" altLang="zh-CN" sz="1200" dirty="0">
                <a:solidFill>
                  <a:prstClr val="white"/>
                </a:solidFill>
                <a:latin typeface="Courier New" panose="02070309020205020404" pitchFamily="49" charset="0"/>
                <a:ea typeface="Tahoma" panose="020B0604030504040204" pitchFamily="34" charset="0"/>
                <a:cs typeface="Courier New" panose="02070309020205020404" pitchFamily="49" charset="0"/>
              </a:rPr>
              <a:t>    "Statement": [</a:t>
            </a:r>
          </a:p>
          <a:p>
            <a:pPr>
              <a:spcAft>
                <a:spcPts val="600"/>
              </a:spcAft>
            </a:pPr>
            <a:r>
              <a:rPr lang="en-US" altLang="zh-CN" sz="1200" dirty="0">
                <a:solidFill>
                  <a:prstClr val="white"/>
                </a:solidFill>
                <a:latin typeface="Courier New" panose="02070309020205020404" pitchFamily="49" charset="0"/>
                <a:ea typeface="Tahoma" panose="020B0604030504040204" pitchFamily="34" charset="0"/>
                <a:cs typeface="Courier New" panose="02070309020205020404" pitchFamily="49" charset="0"/>
              </a:rPr>
              <a:t>        {</a:t>
            </a:r>
          </a:p>
          <a:p>
            <a:pPr>
              <a:spcAft>
                <a:spcPts val="600"/>
              </a:spcAft>
            </a:pPr>
            <a:r>
              <a:rPr lang="en-US" altLang="zh-CN" sz="1200" dirty="0">
                <a:solidFill>
                  <a:prstClr val="white"/>
                </a:solidFill>
                <a:latin typeface="Courier New" panose="02070309020205020404" pitchFamily="49" charset="0"/>
                <a:ea typeface="Tahoma" panose="020B0604030504040204" pitchFamily="34" charset="0"/>
                <a:cs typeface="Courier New" panose="02070309020205020404" pitchFamily="49" charset="0"/>
              </a:rPr>
              <a:t>            "Effect": "</a:t>
            </a:r>
            <a:r>
              <a:rPr lang="en-US" altLang="zh-CN" sz="1200" dirty="0">
                <a:solidFill>
                  <a:prstClr val="white"/>
                </a:solidFill>
                <a:highlight>
                  <a:srgbClr val="9D2235"/>
                </a:highlight>
                <a:latin typeface="Courier New" panose="02070309020205020404" pitchFamily="49" charset="0"/>
                <a:ea typeface="Tahoma" panose="020B0604030504040204" pitchFamily="34" charset="0"/>
                <a:cs typeface="Courier New" panose="02070309020205020404" pitchFamily="49" charset="0"/>
              </a:rPr>
              <a:t>Allow</a:t>
            </a:r>
            <a:r>
              <a:rPr lang="en-US" altLang="zh-CN" sz="1200" dirty="0">
                <a:solidFill>
                  <a:prstClr val="white"/>
                </a:solidFill>
                <a:latin typeface="Courier New" panose="02070309020205020404" pitchFamily="49" charset="0"/>
                <a:ea typeface="Tahoma" panose="020B0604030504040204" pitchFamily="34" charset="0"/>
                <a:cs typeface="Courier New" panose="02070309020205020404" pitchFamily="49" charset="0"/>
              </a:rPr>
              <a:t>",</a:t>
            </a:r>
          </a:p>
          <a:p>
            <a:pPr>
              <a:spcAft>
                <a:spcPts val="600"/>
              </a:spcAft>
            </a:pPr>
            <a:r>
              <a:rPr lang="en-US" altLang="zh-CN" sz="1200" dirty="0">
                <a:solidFill>
                  <a:prstClr val="white"/>
                </a:solidFill>
                <a:latin typeface="Courier New" panose="02070309020205020404" pitchFamily="49" charset="0"/>
                <a:ea typeface="Tahoma" panose="020B0604030504040204" pitchFamily="34" charset="0"/>
                <a:cs typeface="Courier New" panose="02070309020205020404" pitchFamily="49" charset="0"/>
              </a:rPr>
              <a:t>            "Action": "</a:t>
            </a:r>
            <a:r>
              <a:rPr lang="en-US" altLang="zh-CN" sz="1200" dirty="0">
                <a:solidFill>
                  <a:prstClr val="white"/>
                </a:solidFill>
                <a:highlight>
                  <a:srgbClr val="9D2235"/>
                </a:highlight>
                <a:latin typeface="Courier New" panose="02070309020205020404" pitchFamily="49" charset="0"/>
                <a:ea typeface="Tahoma" panose="020B0604030504040204" pitchFamily="34" charset="0"/>
                <a:cs typeface="Courier New" panose="02070309020205020404" pitchFamily="49" charset="0"/>
              </a:rPr>
              <a:t>s3:GetObject</a:t>
            </a:r>
            <a:r>
              <a:rPr lang="en-US" altLang="zh-CN" sz="1200" dirty="0">
                <a:solidFill>
                  <a:prstClr val="white"/>
                </a:solidFill>
                <a:latin typeface="Courier New" panose="02070309020205020404" pitchFamily="49" charset="0"/>
                <a:ea typeface="Tahoma" panose="020B0604030504040204" pitchFamily="34" charset="0"/>
                <a:cs typeface="Courier New" panose="02070309020205020404" pitchFamily="49" charset="0"/>
              </a:rPr>
              <a:t>",</a:t>
            </a:r>
          </a:p>
          <a:p>
            <a:pPr>
              <a:spcAft>
                <a:spcPts val="600"/>
              </a:spcAft>
            </a:pPr>
            <a:r>
              <a:rPr lang="en-US" altLang="zh-CN" sz="1200" dirty="0">
                <a:solidFill>
                  <a:prstClr val="white"/>
                </a:solidFill>
                <a:latin typeface="Courier New" panose="02070309020205020404" pitchFamily="49" charset="0"/>
                <a:ea typeface="Tahoma" panose="020B0604030504040204" pitchFamily="34" charset="0"/>
                <a:cs typeface="Courier New" panose="02070309020205020404" pitchFamily="49" charset="0"/>
              </a:rPr>
              <a:t>            "Resource": "arn:aws:s3:::confidential-bucket-eric20250713/specific-folder/*"</a:t>
            </a:r>
          </a:p>
          <a:p>
            <a:pPr>
              <a:spcAft>
                <a:spcPts val="600"/>
              </a:spcAft>
            </a:pPr>
            <a:r>
              <a:rPr lang="en-US" altLang="zh-CN" sz="1200" dirty="0">
                <a:solidFill>
                  <a:prstClr val="white"/>
                </a:solidFill>
                <a:latin typeface="Courier New" panose="02070309020205020404" pitchFamily="49" charset="0"/>
                <a:ea typeface="Tahoma" panose="020B0604030504040204" pitchFamily="34" charset="0"/>
                <a:cs typeface="Courier New" panose="02070309020205020404" pitchFamily="49" charset="0"/>
              </a:rPr>
              <a:t>        }</a:t>
            </a:r>
          </a:p>
          <a:p>
            <a:pPr>
              <a:spcAft>
                <a:spcPts val="600"/>
              </a:spcAft>
            </a:pPr>
            <a:r>
              <a:rPr lang="en-US" altLang="zh-CN" sz="1200" dirty="0">
                <a:solidFill>
                  <a:prstClr val="white"/>
                </a:solidFill>
                <a:latin typeface="Courier New" panose="02070309020205020404" pitchFamily="49" charset="0"/>
                <a:ea typeface="Tahoma" panose="020B0604030504040204" pitchFamily="34" charset="0"/>
                <a:cs typeface="Courier New" panose="02070309020205020404" pitchFamily="49" charset="0"/>
              </a:rPr>
              <a:t>    ]</a:t>
            </a:r>
          </a:p>
          <a:p>
            <a:pPr>
              <a:spcAft>
                <a:spcPts val="600"/>
              </a:spcAft>
            </a:pPr>
            <a:r>
              <a:rPr lang="en-US" altLang="zh-CN" sz="1200" dirty="0">
                <a:solidFill>
                  <a:prstClr val="white"/>
                </a:solidFill>
                <a:latin typeface="Courier New" panose="02070309020205020404" pitchFamily="49" charset="0"/>
                <a:ea typeface="Tahoma" panose="020B0604030504040204" pitchFamily="34" charset="0"/>
                <a:cs typeface="Courier New" panose="02070309020205020404" pitchFamily="49" charset="0"/>
              </a:rPr>
              <a:t>}</a:t>
            </a:r>
          </a:p>
        </p:txBody>
      </p:sp>
      <p:sp>
        <p:nvSpPr>
          <p:cNvPr id="31" name="Arrow: Right 30">
            <a:extLst>
              <a:ext uri="{FF2B5EF4-FFF2-40B4-BE49-F238E27FC236}">
                <a16:creationId xmlns:a16="http://schemas.microsoft.com/office/drawing/2014/main" id="{1FBE1881-AAD6-2E77-BD5E-C9EC2A450B37}"/>
              </a:ext>
            </a:extLst>
          </p:cNvPr>
          <p:cNvSpPr/>
          <p:nvPr/>
        </p:nvSpPr>
        <p:spPr>
          <a:xfrm rot="10800000">
            <a:off x="6830144" y="3115918"/>
            <a:ext cx="1049633" cy="256003"/>
          </a:xfrm>
          <a:prstGeom prst="rightArrow">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rrow: Right 32">
            <a:extLst>
              <a:ext uri="{FF2B5EF4-FFF2-40B4-BE49-F238E27FC236}">
                <a16:creationId xmlns:a16="http://schemas.microsoft.com/office/drawing/2014/main" id="{FF9B222F-AD27-FFDE-7DBA-01420385ACB1}"/>
              </a:ext>
            </a:extLst>
          </p:cNvPr>
          <p:cNvSpPr/>
          <p:nvPr/>
        </p:nvSpPr>
        <p:spPr>
          <a:xfrm rot="10800000">
            <a:off x="6830143" y="2653230"/>
            <a:ext cx="2161455" cy="256003"/>
          </a:xfrm>
          <a:prstGeom prst="rightArrow">
            <a:avLst/>
          </a:prstGeom>
          <a:solidFill>
            <a:srgbClr val="F2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Rectangle 33">
            <a:extLst>
              <a:ext uri="{FF2B5EF4-FFF2-40B4-BE49-F238E27FC236}">
                <a16:creationId xmlns:a16="http://schemas.microsoft.com/office/drawing/2014/main" id="{45EB8CED-62BC-C165-8071-EE4CCB26EB8B}"/>
              </a:ext>
            </a:extLst>
          </p:cNvPr>
          <p:cNvSpPr/>
          <p:nvPr/>
        </p:nvSpPr>
        <p:spPr>
          <a:xfrm>
            <a:off x="1606467" y="2030305"/>
            <a:ext cx="4892402" cy="16714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spcAft>
                <a:spcPts val="600"/>
              </a:spcAft>
            </a:pPr>
            <a:r>
              <a:rPr lang="en-US" altLang="zh-CN" sz="2400" b="1" dirty="0">
                <a:solidFill>
                  <a:prstClr val="white"/>
                </a:solidFill>
                <a:latin typeface="Arial" panose="020B0604020202020204" pitchFamily="34" charset="0"/>
                <a:ea typeface="等线" panose="02010600030101010101" pitchFamily="2" charset="-122"/>
                <a:cs typeface="Arial" panose="020B0604020202020204" pitchFamily="34" charset="0"/>
              </a:rPr>
              <a:t>You do not always have the trust.</a:t>
            </a:r>
          </a:p>
          <a:p>
            <a:pPr>
              <a:spcAft>
                <a:spcPts val="600"/>
              </a:spcAft>
            </a:pPr>
            <a:r>
              <a:rPr lang="en-US" altLang="zh-CN" sz="2400" b="1" dirty="0">
                <a:solidFill>
                  <a:prstClr val="white"/>
                </a:solidFill>
                <a:latin typeface="Arial" panose="020B0604020202020204" pitchFamily="34" charset="0"/>
                <a:ea typeface="等线" panose="02010600030101010101" pitchFamily="2" charset="-122"/>
                <a:cs typeface="Arial" panose="020B0604020202020204" pitchFamily="34" charset="0"/>
              </a:rPr>
              <a:t>Each action you make requires authentication.</a:t>
            </a:r>
          </a:p>
        </p:txBody>
      </p:sp>
      <p:pic>
        <p:nvPicPr>
          <p:cNvPr id="36" name="Picture 35">
            <a:extLst>
              <a:ext uri="{FF2B5EF4-FFF2-40B4-BE49-F238E27FC236}">
                <a16:creationId xmlns:a16="http://schemas.microsoft.com/office/drawing/2014/main" id="{0D6BCBF1-643E-F3AF-1C49-6069F2E5E797}"/>
              </a:ext>
            </a:extLst>
          </p:cNvPr>
          <p:cNvPicPr>
            <a:picLocks noChangeAspect="1"/>
          </p:cNvPicPr>
          <p:nvPr/>
        </p:nvPicPr>
        <p:blipFill>
          <a:blip r:embed="rId3"/>
          <a:stretch>
            <a:fillRect/>
          </a:stretch>
        </p:blipFill>
        <p:spPr>
          <a:xfrm>
            <a:off x="1606467" y="3449691"/>
            <a:ext cx="4937566" cy="1465519"/>
          </a:xfrm>
          <a:prstGeom prst="rect">
            <a:avLst/>
          </a:prstGeom>
          <a:ln w="57150">
            <a:solidFill>
              <a:srgbClr val="9D2235"/>
            </a:solidFill>
          </a:ln>
        </p:spPr>
      </p:pic>
    </p:spTree>
    <p:extLst>
      <p:ext uri="{BB962C8B-B14F-4D97-AF65-F5344CB8AC3E}">
        <p14:creationId xmlns:p14="http://schemas.microsoft.com/office/powerpoint/2010/main" val="4054775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TotalTime>
  <Words>1867</Words>
  <Application>Microsoft Office PowerPoint</Application>
  <PresentationFormat>Widescreen</PresentationFormat>
  <Paragraphs>366</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等线</vt:lpstr>
      <vt:lpstr>等线 Light</vt:lpstr>
      <vt:lpstr>Arial</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Hong Jian Lyu</dc:creator>
  <cp:lastModifiedBy>Hong Jian Lyu</cp:lastModifiedBy>
  <cp:revision>56</cp:revision>
  <dcterms:created xsi:type="dcterms:W3CDTF">2024-07-10T20:27:38Z</dcterms:created>
  <dcterms:modified xsi:type="dcterms:W3CDTF">2025-07-27T00:55:13Z</dcterms:modified>
</cp:coreProperties>
</file>