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u7YuP3+ee6z8gR/1f7LHJSrrI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0a1a0c0ee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0a1a0c0ee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f3c446cd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f3c446cd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f2a53b5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f2a53b57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f293951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f293951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f2a53b57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f2a53b57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f293951e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f293951e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f2a53b57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f2a53b57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f3c446cd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f3c446cd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f2a53b57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f2a53b57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f3c446cd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f3c446cd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f2a53b5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f2a53b5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f3c446cd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f3c446cd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f3c446cdd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f3c446cdd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f2a53b57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f2a53b57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70a1a0c0ee_0_1105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g370a1a0c0ee_0_1105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g370a1a0c0ee_0_1105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370a1a0c0ee_0_1105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g370a1a0c0ee_0_1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70a1a0c0ee_0_114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370a1a0c0ee_0_1147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370a1a0c0ee_0_114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370a1a0c0ee_0_11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0a1a0c0ee_0_11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70a1a0c0ee_0_1111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g370a1a0c0ee_0_1111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g370a1a0c0ee_0_1111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370a1a0c0ee_0_1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70a1a0c0ee_0_11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g370a1a0c0ee_0_11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370a1a0c0ee_0_11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370a1a0c0ee_0_1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70a1a0c0ee_0_11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70a1a0c0ee_0_11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g370a1a0c0ee_0_112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g370a1a0c0ee_0_1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70a1a0c0ee_0_11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370a1a0c0ee_0_1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70a1a0c0ee_0_11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g370a1a0c0ee_0_112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370a1a0c0ee_0_1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70a1a0c0ee_0_113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370a1a0c0ee_0_11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g370a1a0c0ee_0_11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70a1a0c0ee_0_11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g370a1a0c0ee_0_11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g370a1a0c0ee_0_1137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370a1a0c0ee_0_113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g370a1a0c0ee_0_113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370a1a0c0ee_0_11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70a1a0c0ee_0_1144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g370a1a0c0ee_0_11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70a1a0c0ee_0_110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370a1a0c0ee_0_110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370a1a0c0ee_0_1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" sz="3700" b="1" i="1">
                <a:highlight>
                  <a:srgbClr val="FFFFFF"/>
                </a:highlight>
              </a:rPr>
              <a:t>Incident Response Playbook &amp; Forensics Lab</a:t>
            </a:r>
            <a:endParaRPr sz="3700" b="1"/>
          </a:p>
        </p:txBody>
      </p:sp>
      <p:sp>
        <p:nvSpPr>
          <p:cNvPr id="63" name="Google Shape;63;p1"/>
          <p:cNvSpPr txBox="1">
            <a:spLocks noGrp="1"/>
          </p:cNvSpPr>
          <p:nvPr>
            <p:ph type="subTitle" idx="1"/>
          </p:nvPr>
        </p:nvSpPr>
        <p:spPr>
          <a:xfrm>
            <a:off x="3044700" y="3116579"/>
            <a:ext cx="3054600" cy="98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By Group 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/>
              <a:t>Information Security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0a1a0c0ee_0_115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Response and Forensic Lab</a:t>
            </a:r>
            <a:endParaRPr/>
          </a:p>
        </p:txBody>
      </p:sp>
      <p:sp>
        <p:nvSpPr>
          <p:cNvPr id="128" name="Google Shape;128;g370a1a0c0ee_0_1154"/>
          <p:cNvSpPr txBox="1">
            <a:spLocks noGrp="1"/>
          </p:cNvSpPr>
          <p:nvPr>
            <p:ph type="body" idx="1"/>
          </p:nvPr>
        </p:nvSpPr>
        <p:spPr>
          <a:xfrm>
            <a:off x="311700" y="2571750"/>
            <a:ext cx="8520600" cy="2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 b="1"/>
              <a:t>THANK YOU</a:t>
            </a:r>
            <a:endParaRPr sz="3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f3c446cdd_1_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Artefacts Analysis II</a:t>
            </a:r>
            <a:endParaRPr/>
          </a:p>
        </p:txBody>
      </p:sp>
      <p:sp>
        <p:nvSpPr>
          <p:cNvPr id="134" name="Google Shape;134;g36f3c446cdd_1_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his process chain aligns with earlier findings from running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olevba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which showed that: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malicious resume contained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macro code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macro downloaded and ran a script called 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update.js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wscript.exe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g36f3c446cdd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625" y="2834325"/>
            <a:ext cx="6498051" cy="16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f2a53b579_0_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Incident Summary + Next Steps</a:t>
            </a:r>
            <a:endParaRPr sz="3000"/>
          </a:p>
        </p:txBody>
      </p:sp>
      <p:sp>
        <p:nvSpPr>
          <p:cNvPr id="141" name="Google Shape;141;g36f2a53b579_0_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To summarize:</a:t>
            </a:r>
            <a:endParaRPr/>
          </a:p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The attack started with a phishing email and used a malicious Word doc to deploy a JavaScript downloader.</a:t>
            </a:r>
            <a:br>
              <a:rPr lang="en"/>
            </a:br>
            <a:endParaRPr/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Execution was achieved using trusted Windows tools to evade detection.</a:t>
            </a:r>
            <a:br>
              <a:rPr lang="en"/>
            </a:br>
            <a:endParaRPr/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Persistence was established via scheduled tasks and PowerShell scripts.</a:t>
            </a:r>
            <a:br>
              <a:rPr lang="en"/>
            </a:br>
            <a:endParaRPr/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We confirmed attacker activity through email headers, macro extraction, memory forensics, and system logs.</a:t>
            </a:r>
            <a:endParaRPr/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Incident Response Playbook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f293951ee_0_0"/>
          <p:cNvSpPr txBox="1">
            <a:spLocks noGrp="1"/>
          </p:cNvSpPr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Incident Response Playbook</a:t>
            </a:r>
            <a:endParaRPr sz="3000"/>
          </a:p>
        </p:txBody>
      </p:sp>
      <p:grpSp>
        <p:nvGrpSpPr>
          <p:cNvPr id="147" name="Google Shape;147;g36f293951ee_0_0"/>
          <p:cNvGrpSpPr/>
          <p:nvPr/>
        </p:nvGrpSpPr>
        <p:grpSpPr>
          <a:xfrm>
            <a:off x="364675" y="1101625"/>
            <a:ext cx="9337300" cy="3559200"/>
            <a:chOff x="364675" y="1101625"/>
            <a:chExt cx="9337300" cy="3559200"/>
          </a:xfrm>
        </p:grpSpPr>
        <p:sp>
          <p:nvSpPr>
            <p:cNvPr id="148" name="Google Shape;148;g36f293951ee_0_0"/>
            <p:cNvSpPr txBox="1"/>
            <p:nvPr/>
          </p:nvSpPr>
          <p:spPr>
            <a:xfrm>
              <a:off x="364675" y="1101625"/>
              <a:ext cx="4535700" cy="13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1">
                  <a:solidFill>
                    <a:schemeClr val="dk1"/>
                  </a:solidFill>
                </a:rPr>
                <a:t>1. Preparation</a:t>
              </a:r>
              <a:br>
                <a:rPr lang="en" sz="900">
                  <a:solidFill>
                    <a:schemeClr val="dk1"/>
                  </a:solidFill>
                </a:rPr>
              </a:br>
              <a:r>
                <a:rPr lang="en" sz="900">
                  <a:solidFill>
                    <a:schemeClr val="dk1"/>
                  </a:solidFill>
                </a:rPr>
                <a:t>- Conduct security awareness training (esp. HR staff) on phishing and macro-enabled docs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</a:rPr>
                <a:t>- Disable Office macros by default unless vetted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</a:rPr>
                <a:t>- Implement email security filters (e.g., SPF, DKIM, DMARC…)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</a:rPr>
                <a:t>- Ensure endpoint logging and EDR tools are active on all client machines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g36f293951ee_0_0"/>
            <p:cNvSpPr txBox="1"/>
            <p:nvPr/>
          </p:nvSpPr>
          <p:spPr>
            <a:xfrm>
              <a:off x="364675" y="2234075"/>
              <a:ext cx="4535700" cy="13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</a:rPr>
                <a:t>2. Detection &amp; Analysis</a:t>
              </a:r>
              <a:br>
                <a:rPr lang="en" sz="900">
                  <a:solidFill>
                    <a:schemeClr val="dk1"/>
                  </a:solidFill>
                </a:rPr>
              </a:br>
              <a:r>
                <a:rPr lang="en" sz="900">
                  <a:solidFill>
                    <a:schemeClr val="dk1"/>
                  </a:solidFill>
                </a:rPr>
                <a:t>- Monitor for suspicious emails (subject, sender mismatches, strange attachments)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- Alert triggers for Office spawning scripting engines (e.g., WINWORD.exe → wscript.exe)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- Use SIEM or EDR tools to flag rare PowerShell and JS executions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- Review memory dumps, system logs, email headers, scheduled tasks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g36f293951ee_0_0"/>
            <p:cNvSpPr txBox="1"/>
            <p:nvPr/>
          </p:nvSpPr>
          <p:spPr>
            <a:xfrm>
              <a:off x="364675" y="3315925"/>
              <a:ext cx="4535700" cy="13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</a:rPr>
                <a:t>3. Containment</a:t>
              </a:r>
              <a:br>
                <a:rPr lang="en" sz="900">
                  <a:solidFill>
                    <a:schemeClr val="dk1"/>
                  </a:solidFill>
                </a:rPr>
              </a:br>
              <a:r>
                <a:rPr lang="en" sz="900">
                  <a:solidFill>
                    <a:schemeClr val="dk1"/>
                  </a:solidFill>
                </a:rPr>
                <a:t>- Isolate infected system from the network immediately (disable NIC, remove from domain)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- Capture volatile memory and disk image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- Preserve malicious email and attachment for analysis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- Disable affected AD accounts or reset credentials if needed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g36f293951ee_0_0"/>
            <p:cNvSpPr txBox="1"/>
            <p:nvPr/>
          </p:nvSpPr>
          <p:spPr>
            <a:xfrm>
              <a:off x="5166275" y="1101625"/>
              <a:ext cx="3566700" cy="134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</a:rPr>
                <a:t>4. Eradication</a:t>
              </a:r>
              <a:br>
                <a:rPr lang="en" sz="900">
                  <a:solidFill>
                    <a:schemeClr val="dk1"/>
                  </a:solidFill>
                </a:rPr>
              </a:br>
              <a:r>
                <a:rPr lang="en" sz="900">
                  <a:solidFill>
                    <a:schemeClr val="dk1"/>
                  </a:solidFill>
                </a:rPr>
                <a:t>- Delete malicious files: Resume_WesleyTaylor.doc, update.js, Remove scheduled tasks and startup entries linked to the payload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- Clean up registry modifications, run AV/malware scans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- Patch Office and OS vulnerabilities exploited in the attack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g36f293951ee_0_0"/>
            <p:cNvSpPr txBox="1"/>
            <p:nvPr/>
          </p:nvSpPr>
          <p:spPr>
            <a:xfrm>
              <a:off x="5166275" y="2234075"/>
              <a:ext cx="4535700" cy="10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</a:rPr>
                <a:t>5. Recovery</a:t>
              </a:r>
              <a:br>
                <a:rPr lang="en" sz="900">
                  <a:solidFill>
                    <a:schemeClr val="dk1"/>
                  </a:solidFill>
                </a:rPr>
              </a:br>
              <a:r>
                <a:rPr lang="en" sz="900">
                  <a:solidFill>
                    <a:schemeClr val="dk1"/>
                  </a:solidFill>
                </a:rPr>
                <a:t>- Restore clean backups if OS integrity is compromised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</a:rPr>
                <a:t>- Re-enable NIC and monitor system/network traffic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1"/>
                  </a:solidFill>
                </a:rPr>
                <a:t>- Closely monitor logs for signs of reinfection or beaconing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- Resume operations only after validation of system integrity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g36f293951ee_0_0"/>
            <p:cNvSpPr txBox="1"/>
            <p:nvPr/>
          </p:nvSpPr>
          <p:spPr>
            <a:xfrm>
              <a:off x="5166275" y="3315925"/>
              <a:ext cx="3566700" cy="10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</a:rPr>
                <a:t>6. Post-Incident</a:t>
              </a:r>
              <a:br>
                <a:rPr lang="en" sz="900">
                  <a:solidFill>
                    <a:schemeClr val="dk1"/>
                  </a:solidFill>
                </a:rPr>
              </a:br>
              <a:r>
                <a:rPr lang="en" sz="900">
                  <a:solidFill>
                    <a:schemeClr val="dk1"/>
                  </a:solidFill>
                </a:rPr>
                <a:t>- Conduct internal debrief and revise playbook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- Update training modules based on attacker TTPs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- Feed IOCs (IP, domain, hash of Resume.doc, update.js) into threat intel platforms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</a:rPr>
                <a:t>- Conduct tabletop exercises using this scenario to test response readiness</a:t>
              </a:r>
              <a:endParaRPr sz="900">
                <a:solidFill>
                  <a:schemeClr val="dk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f2a53b579_2_1"/>
          <p:cNvSpPr txBox="1"/>
          <p:nvPr/>
        </p:nvSpPr>
        <p:spPr>
          <a:xfrm>
            <a:off x="445850" y="725250"/>
            <a:ext cx="8441100" cy="4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0" bIns="0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b="1"/>
              <a:t>Preparation</a:t>
            </a:r>
            <a:endParaRPr sz="10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Strengths: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Implement security awareness training and possess email authentication controls like SPF and DKIM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Endpoint detection and response software is properly set up on every client machine.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Gaps: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Lack an asset inventory with criticality classifications for endpoints, servers, or networks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No baseline activity profiles exist for normal email traffic patterns or typical user activity.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b="1"/>
              <a:t>Detection &amp; Analysis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       Strengths: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Employ multi-channel detection techniques such as email header analysis and endpoint process monitoring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Establish the clear alert criteria for suspicious behavior such as Office applications launching scripting engines.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       Gaps: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Lack mechanisms to identify attack precursors before compromise occurs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Detection plans lack behavior-based analytics to detect anomalies in activity patterns.</a:t>
            </a:r>
            <a:endParaRPr sz="9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b="1"/>
              <a:t>Containment, Eradication, and Recovery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Strengths: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Containment: Compartmentalize affected systems and preserve forensic data through best practices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Eradication: Malware removal procedures comprehensively address file deletion, registry deletion, and patching of vulnerabilities.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       Gaps:</a:t>
            </a:r>
            <a:endParaRPr sz="900">
              <a:solidFill>
                <a:schemeClr val="dk1"/>
              </a:solidFill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The response plan should have criticality-based levels for containment prioritization of high-value assets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Formal recovery time targets should be established for different system types.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 b="1"/>
              <a:t>Post-Incident Activity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Strengths: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Collect indicators of compromise and revises response procedures through lessons learned.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     Gaps: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A formal metrics program should track mean time to detect and to respond for continued improvement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Legal, HR, and communications stakeholders should be represented in after-action reviews to get a full measure.</a:t>
            </a:r>
            <a:endParaRPr sz="500"/>
          </a:p>
        </p:txBody>
      </p:sp>
      <p:sp>
        <p:nvSpPr>
          <p:cNvPr id="159" name="Google Shape;159;g36f2a53b579_2_1"/>
          <p:cNvSpPr txBox="1">
            <a:spLocks noGrp="1"/>
          </p:cNvSpPr>
          <p:nvPr>
            <p:ph type="title"/>
          </p:nvPr>
        </p:nvSpPr>
        <p:spPr>
          <a:xfrm>
            <a:off x="311700" y="10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/>
              <a:t>NIST IR Framework Evaluation</a:t>
            </a:r>
            <a:endParaRPr sz="272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f293951ee_0_36"/>
          <p:cNvSpPr txBox="1"/>
          <p:nvPr/>
        </p:nvSpPr>
        <p:spPr>
          <a:xfrm>
            <a:off x="387500" y="1017725"/>
            <a:ext cx="7855800" cy="4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Phishing Awareness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Even trained employees can fall for well-crafted phishing lures. More interactive, role-based phishing simulations are necessary—especially for HR.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Macro Security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Macros remain a highly exploitable vector. Office group policies should disable macros from untrusted sources.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Living-off-the-Land (LOLBins)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Tools like </a:t>
            </a:r>
            <a:r>
              <a:rPr lang="en" sz="1000">
                <a:solidFill>
                  <a:srgbClr val="188038"/>
                </a:solidFill>
              </a:rPr>
              <a:t>wscript.exe</a:t>
            </a:r>
            <a:r>
              <a:rPr lang="en" sz="1000">
                <a:solidFill>
                  <a:schemeClr val="dk1"/>
                </a:solidFill>
              </a:rPr>
              <a:t> and </a:t>
            </a:r>
            <a:r>
              <a:rPr lang="en" sz="1000">
                <a:solidFill>
                  <a:srgbClr val="188038"/>
                </a:solidFill>
              </a:rPr>
              <a:t>powershell.exe</a:t>
            </a:r>
            <a:r>
              <a:rPr lang="en" sz="1000">
                <a:solidFill>
                  <a:schemeClr val="dk1"/>
                </a:solidFill>
              </a:rPr>
              <a:t> are often abused. These should be </a:t>
            </a:r>
            <a:r>
              <a:rPr lang="en" sz="1000" b="1">
                <a:solidFill>
                  <a:schemeClr val="dk1"/>
                </a:solidFill>
              </a:rPr>
              <a:t>monitored</a:t>
            </a:r>
            <a:r>
              <a:rPr lang="en" sz="1000">
                <a:solidFill>
                  <a:schemeClr val="dk1"/>
                </a:solidFill>
              </a:rPr>
              <a:t>, if not </a:t>
            </a:r>
            <a:r>
              <a:rPr lang="en" sz="1000" b="1">
                <a:solidFill>
                  <a:schemeClr val="dk1"/>
                </a:solidFill>
              </a:rPr>
              <a:t>restricted</a:t>
            </a:r>
            <a:r>
              <a:rPr lang="en" sz="1000">
                <a:solidFill>
                  <a:schemeClr val="dk1"/>
                </a:solidFill>
              </a:rPr>
              <a:t>, in corporate environments.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Logging &amp; Forensics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Memory capture and logs were vital to reconstruct the attack chain. Maintaining </a:t>
            </a:r>
            <a:r>
              <a:rPr lang="en" sz="1000" b="1">
                <a:solidFill>
                  <a:schemeClr val="dk1"/>
                </a:solidFill>
              </a:rPr>
              <a:t>continuous logging</a:t>
            </a:r>
            <a:r>
              <a:rPr lang="en" sz="1000">
                <a:solidFill>
                  <a:schemeClr val="dk1"/>
                </a:solidFill>
              </a:rPr>
              <a:t> and </a:t>
            </a:r>
            <a:r>
              <a:rPr lang="en" sz="1000" b="1">
                <a:solidFill>
                  <a:schemeClr val="dk1"/>
                </a:solidFill>
              </a:rPr>
              <a:t>snapshot capability</a:t>
            </a:r>
            <a:r>
              <a:rPr lang="en" sz="1000">
                <a:solidFill>
                  <a:schemeClr val="dk1"/>
                </a:solidFill>
              </a:rPr>
              <a:t> is critical.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Persistence Mechanisms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Attackers use Scheduled Tasks and scripts for stealthy persistence. Defensive monitoring should include scheduled task creation and startup modifications.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Incident Response Readiness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 documented playbook with clearly assigned roles improves response time and coordination during real incidents.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IOC Sharing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Hashes, domains, and behaviors identified should be shared internally and with trusted external partners.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65" name="Google Shape;165;g36f293951ee_0_36"/>
          <p:cNvSpPr txBox="1">
            <a:spLocks noGrp="1"/>
          </p:cNvSpPr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/>
              <a:t>Lesson Learned</a:t>
            </a:r>
            <a:endParaRPr sz="302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f2a53b579_0_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/>
              <a:t>RoadMap </a:t>
            </a:r>
            <a:endParaRPr sz="2720" b="1"/>
          </a:p>
        </p:txBody>
      </p:sp>
      <p:sp>
        <p:nvSpPr>
          <p:cNvPr id="69" name="Google Shape;69;g36f2a53b579_0_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Incident Overview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Evidence Collection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Forensic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Documenting Finds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Incident Response Playbook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NIST IR Framework Evaluation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Lessons Learned &amp;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f3c446cdd_1_33"/>
          <p:cNvSpPr txBox="1">
            <a:spLocks noGrp="1"/>
          </p:cNvSpPr>
          <p:nvPr>
            <p:ph type="title"/>
          </p:nvPr>
        </p:nvSpPr>
        <p:spPr>
          <a:xfrm>
            <a:off x="178638" y="885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Overview I</a:t>
            </a:r>
            <a:endParaRPr/>
          </a:p>
        </p:txBody>
      </p:sp>
      <p:sp>
        <p:nvSpPr>
          <p:cNvPr id="75" name="Google Shape;75;g36f3c446cdd_1_3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g36f3c446cdd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25" y="846200"/>
            <a:ext cx="8889126" cy="4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f2a53b579_0_13"/>
          <p:cNvSpPr txBox="1">
            <a:spLocks noGrp="1"/>
          </p:cNvSpPr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 b="1"/>
              <a:t>Incident Overview I</a:t>
            </a:r>
            <a:endParaRPr sz="2820" b="1"/>
          </a:p>
        </p:txBody>
      </p:sp>
      <p:sp>
        <p:nvSpPr>
          <p:cNvPr id="82" name="Google Shape;82;g36f2a53b579_0_13"/>
          <p:cNvSpPr txBox="1">
            <a:spLocks noGrp="1"/>
          </p:cNvSpPr>
          <p:nvPr>
            <p:ph type="body" idx="1"/>
          </p:nvPr>
        </p:nvSpPr>
        <p:spPr>
          <a:xfrm>
            <a:off x="68375" y="1228625"/>
            <a:ext cx="4652700" cy="3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incident simulated a phishing attack aimed at an HR employee of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Quick Logistics LLC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phishing email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disguised as a job application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contained 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malicious resume attachment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(Word document).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When the attachment was opened, it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triggered a chain of malicious actions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sequence ultimately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compromised the HR employee’s computer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952"/>
          </a:p>
        </p:txBody>
      </p:sp>
      <p:pic>
        <p:nvPicPr>
          <p:cNvPr id="83" name="Google Shape;83;g36f2a53b57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71025"/>
            <a:ext cx="4419601" cy="3767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f3c446cdd_1_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Overview II</a:t>
            </a:r>
            <a:endParaRPr/>
          </a:p>
        </p:txBody>
      </p:sp>
      <p:sp>
        <p:nvSpPr>
          <p:cNvPr id="89" name="Google Shape;89;g36f3c446cdd_1_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g36f3c446cdd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1950"/>
            <a:ext cx="7572474" cy="38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f2a53b579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820" b="1"/>
              <a:t>Evidence Collection I</a:t>
            </a:r>
            <a:endParaRPr sz="2820" b="1"/>
          </a:p>
        </p:txBody>
      </p:sp>
      <p:sp>
        <p:nvSpPr>
          <p:cNvPr id="96" name="Google Shape;96;g36f2a53b579_0_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21300" cy="3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Part 1: Email and Attachment Analysis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Here are the bullet points based on your paragraph: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312002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45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545" b="1">
                <a:latin typeface="Arial"/>
                <a:ea typeface="Arial"/>
                <a:cs typeface="Arial"/>
                <a:sym typeface="Arial"/>
              </a:rPr>
              <a:t>suspicious Word document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 (resume_WesleyTaylor.doc) was downloaded to our </a:t>
            </a:r>
            <a:r>
              <a:rPr lang="en" sz="1545" b="1">
                <a:latin typeface="Arial"/>
                <a:ea typeface="Arial"/>
                <a:cs typeface="Arial"/>
                <a:sym typeface="Arial"/>
              </a:rPr>
              <a:t>analysis environment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545">
                <a:latin typeface="Arial"/>
                <a:ea typeface="Arial"/>
                <a:cs typeface="Arial"/>
                <a:sym typeface="Arial"/>
              </a:rPr>
            </a:br>
            <a:endParaRPr sz="1545">
              <a:latin typeface="Arial"/>
              <a:ea typeface="Arial"/>
              <a:cs typeface="Arial"/>
              <a:sym typeface="Arial"/>
            </a:endParaRPr>
          </a:p>
          <a:p>
            <a:pPr marL="457200" lvl="0" indent="-31200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45">
                <a:latin typeface="Arial"/>
                <a:ea typeface="Arial"/>
                <a:cs typeface="Arial"/>
                <a:sym typeface="Arial"/>
              </a:rPr>
              <a:t>To inspect for hidden macros, we ran the command:</a:t>
            </a:r>
            <a:br>
              <a:rPr lang="en" sz="1545">
                <a:latin typeface="Arial"/>
                <a:ea typeface="Arial"/>
                <a:cs typeface="Arial"/>
                <a:sym typeface="Arial"/>
              </a:rPr>
            </a:br>
            <a:r>
              <a:rPr lang="en" sz="1545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4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olevba resume_WesleyTaylor.doc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" sz="1545" b="1">
                <a:latin typeface="Arial"/>
                <a:ea typeface="Arial"/>
                <a:cs typeface="Arial"/>
                <a:sym typeface="Arial"/>
              </a:rPr>
              <a:t>Ubuntu terminal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545">
                <a:latin typeface="Arial"/>
                <a:ea typeface="Arial"/>
                <a:cs typeface="Arial"/>
                <a:sym typeface="Arial"/>
              </a:rPr>
            </a:br>
            <a:endParaRPr sz="1545">
              <a:latin typeface="Arial"/>
              <a:ea typeface="Arial"/>
              <a:cs typeface="Arial"/>
              <a:sym typeface="Arial"/>
            </a:endParaRPr>
          </a:p>
          <a:p>
            <a:pPr marL="457200" lvl="0" indent="-31200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45" b="1">
                <a:latin typeface="Arial"/>
                <a:ea typeface="Arial"/>
                <a:cs typeface="Arial"/>
                <a:sym typeface="Arial"/>
              </a:rPr>
              <a:t>Olevba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 extracted and analyzed any embedded </a:t>
            </a:r>
            <a:r>
              <a:rPr lang="en" sz="1545" b="1">
                <a:latin typeface="Arial"/>
                <a:ea typeface="Arial"/>
                <a:cs typeface="Arial"/>
                <a:sym typeface="Arial"/>
              </a:rPr>
              <a:t>VBA macros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545">
                <a:latin typeface="Arial"/>
                <a:ea typeface="Arial"/>
                <a:cs typeface="Arial"/>
                <a:sym typeface="Arial"/>
              </a:rPr>
            </a:br>
            <a:endParaRPr sz="1545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g36f2a53b57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800" y="1239125"/>
            <a:ext cx="3927499" cy="31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f3c446cdd_1_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820" b="1"/>
              <a:t>Evidence Collection II</a:t>
            </a:r>
            <a:endParaRPr/>
          </a:p>
        </p:txBody>
      </p:sp>
      <p:sp>
        <p:nvSpPr>
          <p:cNvPr id="103" name="Google Shape;103;g36f3c446cdd_1_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8121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297284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45">
                <a:latin typeface="Arial"/>
                <a:ea typeface="Arial"/>
                <a:cs typeface="Arial"/>
                <a:sym typeface="Arial"/>
              </a:rPr>
              <a:t>he tool printed out the actual macro code and </a:t>
            </a:r>
            <a:r>
              <a:rPr lang="en" sz="1545" b="1">
                <a:latin typeface="Arial"/>
                <a:ea typeface="Arial"/>
                <a:cs typeface="Arial"/>
                <a:sym typeface="Arial"/>
              </a:rPr>
              <a:t>highlighted suspicious keywords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, such as:</a:t>
            </a:r>
            <a:br>
              <a:rPr lang="en" sz="1545">
                <a:latin typeface="Arial"/>
                <a:ea typeface="Arial"/>
                <a:cs typeface="Arial"/>
                <a:sym typeface="Arial"/>
              </a:rPr>
            </a:br>
            <a:endParaRPr sz="1545">
              <a:latin typeface="Arial"/>
              <a:ea typeface="Arial"/>
              <a:cs typeface="Arial"/>
              <a:sym typeface="Arial"/>
            </a:endParaRPr>
          </a:p>
          <a:p>
            <a:pPr marL="914400" lvl="1" indent="-297284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54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AutoOpen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 – enables code to run automatically when the document is opened</a:t>
            </a:r>
            <a:br>
              <a:rPr lang="en" sz="1545">
                <a:latin typeface="Arial"/>
                <a:ea typeface="Arial"/>
                <a:cs typeface="Arial"/>
                <a:sym typeface="Arial"/>
              </a:rPr>
            </a:br>
            <a:endParaRPr sz="1545">
              <a:latin typeface="Arial"/>
              <a:ea typeface="Arial"/>
              <a:cs typeface="Arial"/>
              <a:sym typeface="Arial"/>
            </a:endParaRPr>
          </a:p>
          <a:p>
            <a:pPr marL="914400" lvl="1" indent="-297284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54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CreateObject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 – allows creation of COM objects</a:t>
            </a:r>
            <a:br>
              <a:rPr lang="en" sz="1545">
                <a:latin typeface="Arial"/>
                <a:ea typeface="Arial"/>
                <a:cs typeface="Arial"/>
                <a:sym typeface="Arial"/>
              </a:rPr>
            </a:br>
            <a:endParaRPr sz="1545">
              <a:latin typeface="Arial"/>
              <a:ea typeface="Arial"/>
              <a:cs typeface="Arial"/>
              <a:sym typeface="Arial"/>
            </a:endParaRPr>
          </a:p>
          <a:p>
            <a:pPr marL="914400" lvl="1" indent="-297284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en" sz="154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Shell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 – used to execute system commands</a:t>
            </a:r>
            <a:br>
              <a:rPr lang="en" sz="1545">
                <a:latin typeface="Arial"/>
                <a:ea typeface="Arial"/>
                <a:cs typeface="Arial"/>
                <a:sym typeface="Arial"/>
              </a:rPr>
            </a:br>
            <a:endParaRPr sz="1545">
              <a:latin typeface="Arial"/>
              <a:ea typeface="Arial"/>
              <a:cs typeface="Arial"/>
              <a:sym typeface="Arial"/>
            </a:endParaRPr>
          </a:p>
          <a:p>
            <a:pPr marL="457200" lvl="0" indent="-297284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45">
                <a:latin typeface="Arial"/>
                <a:ea typeface="Arial"/>
                <a:cs typeface="Arial"/>
                <a:sym typeface="Arial"/>
              </a:rPr>
              <a:t>The macro was designed to </a:t>
            </a:r>
            <a:r>
              <a:rPr lang="en" sz="1545" b="1">
                <a:latin typeface="Arial"/>
                <a:ea typeface="Arial"/>
                <a:cs typeface="Arial"/>
                <a:sym typeface="Arial"/>
              </a:rPr>
              <a:t>download and execute a secondary payload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4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update.js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545">
                <a:latin typeface="Arial"/>
                <a:ea typeface="Arial"/>
                <a:cs typeface="Arial"/>
                <a:sym typeface="Arial"/>
              </a:rPr>
            </a:br>
            <a:endParaRPr sz="1545">
              <a:latin typeface="Arial"/>
              <a:ea typeface="Arial"/>
              <a:cs typeface="Arial"/>
              <a:sym typeface="Arial"/>
            </a:endParaRPr>
          </a:p>
          <a:p>
            <a:pPr marL="457200" lvl="0" indent="-297284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545">
                <a:latin typeface="Arial"/>
                <a:ea typeface="Arial"/>
                <a:cs typeface="Arial"/>
                <a:sym typeface="Arial"/>
              </a:rPr>
              <a:t>Execution was done using </a:t>
            </a:r>
            <a:r>
              <a:rPr lang="en" sz="1545" b="1">
                <a:latin typeface="Arial"/>
                <a:ea typeface="Arial"/>
                <a:cs typeface="Arial"/>
                <a:sym typeface="Arial"/>
              </a:rPr>
              <a:t>wscript.exe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, a </a:t>
            </a:r>
            <a:r>
              <a:rPr lang="en" sz="1545" b="1">
                <a:latin typeface="Arial"/>
                <a:ea typeface="Arial"/>
                <a:cs typeface="Arial"/>
                <a:sym typeface="Arial"/>
              </a:rPr>
              <a:t>trusted Windows utility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 that is often </a:t>
            </a:r>
            <a:r>
              <a:rPr lang="en" sz="1545" b="1">
                <a:latin typeface="Arial"/>
                <a:ea typeface="Arial"/>
                <a:cs typeface="Arial"/>
                <a:sym typeface="Arial"/>
              </a:rPr>
              <a:t>abused by attackers</a:t>
            </a:r>
            <a:r>
              <a:rPr lang="en" sz="1545">
                <a:latin typeface="Arial"/>
                <a:ea typeface="Arial"/>
                <a:cs typeface="Arial"/>
                <a:sym typeface="Arial"/>
              </a:rPr>
              <a:t>.</a:t>
            </a:r>
            <a:endParaRPr sz="1545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g36f3c446cdd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100" y="144025"/>
            <a:ext cx="4715400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36f3c446cdd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500" y="3601600"/>
            <a:ext cx="4125925" cy="16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f3c446cdd_1_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6f3c446cdd_1_3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g36f3c446cdd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925"/>
            <a:ext cx="9143999" cy="46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f2a53b579_0_2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5106"/>
              <a:buFont typeface="Arial"/>
              <a:buNone/>
            </a:pPr>
            <a:r>
              <a:rPr lang="en" sz="2820" b="1"/>
              <a:t>Artefacts Analysis I</a:t>
            </a:r>
            <a:endParaRPr sz="2820" b="1"/>
          </a:p>
        </p:txBody>
      </p:sp>
      <p:sp>
        <p:nvSpPr>
          <p:cNvPr id="118" name="Google Shape;118;g36f2a53b579_0_28"/>
          <p:cNvSpPr txBox="1">
            <a:spLocks noGrp="1"/>
          </p:cNvSpPr>
          <p:nvPr>
            <p:ph type="body" idx="1"/>
          </p:nvPr>
        </p:nvSpPr>
        <p:spPr>
          <a:xfrm>
            <a:off x="83100" y="1000075"/>
            <a:ext cx="4509600" cy="3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identify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Indicators of Compromise (IOCs)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we used the Volatility plugin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windows.pstree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plugin shows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how programs were opened and how they are related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at the time the memory was captured.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output revealed the following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process chain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82733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OUTLOOK.EXE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(PID 1440)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↓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WINWORD.EXE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(PID 1124, opened by OUTLOOK.EXE) – Started at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14:12:31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↓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82733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wscript.exe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(PID 4260, opened by WINWORD.EXE) – Started at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14:12:47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chain is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suspicious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because Microsoft Word typically should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not launch 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wscript.exe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 scripting engine.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fact that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wscript.exe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was launched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just 16 seconds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after Word opened is 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strong IOC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indicating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potential macro-based malicious activity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300" b="1"/>
          </a:p>
        </p:txBody>
      </p:sp>
      <p:pic>
        <p:nvPicPr>
          <p:cNvPr id="119" name="Google Shape;119;g36f2a53b579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913" y="427175"/>
            <a:ext cx="47910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36f2a53b579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725" y="2571750"/>
            <a:ext cx="47910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36f2a53b579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975" y="3335475"/>
            <a:ext cx="3270300" cy="4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6f2a53b579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0875" y="1637575"/>
            <a:ext cx="2552700" cy="3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Office PowerPoint</Application>
  <PresentationFormat>On-screen Show (16:9)</PresentationFormat>
  <Paragraphs>131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 Mono</vt:lpstr>
      <vt:lpstr>Open Sans</vt:lpstr>
      <vt:lpstr>Economica</vt:lpstr>
      <vt:lpstr>Luxe</vt:lpstr>
      <vt:lpstr>Incident Response Playbook &amp; Forensics Lab</vt:lpstr>
      <vt:lpstr>RoadMap </vt:lpstr>
      <vt:lpstr>Incident Overview I</vt:lpstr>
      <vt:lpstr>Incident Overview I</vt:lpstr>
      <vt:lpstr>Incident Overview II</vt:lpstr>
      <vt:lpstr>Evidence Collection I</vt:lpstr>
      <vt:lpstr>Evidence Collection II</vt:lpstr>
      <vt:lpstr>PowerPoint Presentation</vt:lpstr>
      <vt:lpstr>Artefacts Analysis I</vt:lpstr>
      <vt:lpstr>Incident Response and Forensic Lab</vt:lpstr>
      <vt:lpstr>Artefacts Analysis II</vt:lpstr>
      <vt:lpstr>Incident Summary + Next Steps</vt:lpstr>
      <vt:lpstr>Incident Response Playbook</vt:lpstr>
      <vt:lpstr>NIST IR Framework Evaluation</vt:lpstr>
      <vt:lpstr>Lesson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Fernando Guzman</dc:creator>
  <cp:lastModifiedBy>Fernando Guzman Figueroa</cp:lastModifiedBy>
  <cp:revision>1</cp:revision>
  <dcterms:modified xsi:type="dcterms:W3CDTF">2025-07-27T00:59:03Z</dcterms:modified>
</cp:coreProperties>
</file>