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you all have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b0f74e58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b0f74e58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b0f74e589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b0f74e589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b0f74e589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3b0f74e589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b0f74e589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b0f74e589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b0f74e589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b0f74e589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b0f74e589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3b0f74e589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b0f74e589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3b0f74e589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b0f74e589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b0f74e589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b0f74e589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b0f74e589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b0f74e589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3b0f74e589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b0f74e58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b0f74e58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b0f74e589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b0f74e589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3b0f74e589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3b0f74e589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b0f74e589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b0f74e589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b0f74e589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3b0f74e589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3b0f74e589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3b0f74e589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b0f74e589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3b0f74e589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b0f74e589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3b0f74e589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3b0f74e589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3b0f74e589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b0f74e589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b0f74e589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3b0f74e589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3b0f74e589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a20581fe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a20581fe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3b0f74e589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3b0f74e589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3b0f74e589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3b0f74e589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3b0f74e589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3b0f74e589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3b0f74e589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3b0f74e589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3b0f74e589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3b0f74e589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3b0f74e589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3b0f74e589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3b0f74e589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3b0f74e589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3b0f74e589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3b0f74e589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3b0f74e589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3b0f74e589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3a20581f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3a20581f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b0f74e58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b0f74e58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b0f74e589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3b0f74e589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3b0f74e589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3b0f74e589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3b0f74e589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3b0f74e589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3b0f74e589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3b0f74e589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3b0f74e589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3b0f74e589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b0f74e58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3b0f74e58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3b0f74e58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3b0f74e58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b0f74e58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3b0f74e58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b0f74e58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b0f74e58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b0f74e58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b0f74e58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google.com/presentation/d/1cj8aroRMnwmJhHslCij6e00UZh6mCbs_68AiJ1gH6YU/edit?usp=shari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Metaphysical Club</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William James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Will Our Curren</a:t>
            </a:r>
            <a:r>
              <a:rPr lang="en"/>
              <a:t>t Games Designs Win Out?</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Maybe…</a:t>
            </a:r>
            <a:endParaRPr/>
          </a:p>
          <a:p>
            <a:pPr indent="-342900" lvl="0" marL="457200" rtl="0" algn="l">
              <a:spcBef>
                <a:spcPts val="0"/>
              </a:spcBef>
              <a:spcAft>
                <a:spcPts val="0"/>
              </a:spcAft>
              <a:buSzPts val="1800"/>
              <a:buChar char="●"/>
            </a:pPr>
            <a:r>
              <a:rPr lang="en"/>
              <a:t>If we have the ability to design them to stand the test of time, then we </a:t>
            </a:r>
            <a:r>
              <a:rPr lang="en"/>
              <a:t>shouldn't</a:t>
            </a:r>
            <a:r>
              <a:rPr lang="en"/>
              <a:t> risk failing by not doing so?</a:t>
            </a:r>
            <a:endParaRPr/>
          </a:p>
          <a:p>
            <a:pPr indent="-342900" lvl="0" marL="457200" rtl="0" algn="l">
              <a:spcBef>
                <a:spcPts val="0"/>
              </a:spcBef>
              <a:spcAft>
                <a:spcPts val="0"/>
              </a:spcAft>
              <a:buSzPts val="1800"/>
              <a:buChar char="●"/>
            </a:pPr>
            <a:r>
              <a:rPr lang="en"/>
              <a:t>Lucky we don’t have the toolkit for designing the world, so it </a:t>
            </a:r>
            <a:r>
              <a:rPr lang="en"/>
              <a:t>would</a:t>
            </a:r>
            <a:r>
              <a:rPr lang="en"/>
              <a:t> be foolish to attempt such crafting such designs.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The Toolkit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the Design Criteria</a:t>
            </a:r>
            <a:endParaRPr/>
          </a:p>
        </p:txBody>
      </p:sp>
      <p:sp>
        <p:nvSpPr>
          <p:cNvPr id="119" name="Google Shape;11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 bioengineering, “you get what you screen for”, the same thing applies with the strategies generated by those exploring the landscape of game design.</a:t>
            </a:r>
            <a:endParaRPr/>
          </a:p>
          <a:p>
            <a:pPr indent="-342900" lvl="0" marL="457200" rtl="0" algn="l">
              <a:spcBef>
                <a:spcPts val="0"/>
              </a:spcBef>
              <a:spcAft>
                <a:spcPts val="0"/>
              </a:spcAft>
              <a:buSzPts val="1800"/>
              <a:buChar char="●"/>
            </a:pPr>
            <a:r>
              <a:rPr lang="en"/>
              <a:t>To understand the design criteria, you need to look at the problems of </a:t>
            </a:r>
            <a:r>
              <a:rPr lang="en"/>
              <a:t>existence</a:t>
            </a:r>
            <a:r>
              <a:rPr lang="en"/>
              <a:t>.</a:t>
            </a:r>
            <a:endParaRPr/>
          </a:p>
          <a:p>
            <a:pPr indent="-342900" lvl="0" marL="457200" rtl="0" algn="l">
              <a:spcBef>
                <a:spcPts val="0"/>
              </a:spcBef>
              <a:spcAft>
                <a:spcPts val="0"/>
              </a:spcAft>
              <a:buSzPts val="1800"/>
              <a:buChar char="●"/>
            </a:pPr>
            <a:r>
              <a:rPr lang="en"/>
              <a:t>To further reduce complexity of problems, pass them through a </a:t>
            </a:r>
            <a:r>
              <a:rPr b="1" lang="en"/>
              <a:t>RECURSIVE </a:t>
            </a:r>
            <a:r>
              <a:rPr lang="en"/>
              <a:t>ord</a:t>
            </a:r>
            <a:r>
              <a:rPr lang="en"/>
              <a:t>ering function</a:t>
            </a:r>
            <a:r>
              <a:rPr lang="en"/>
              <a:t>. This means problems are ordered so </a:t>
            </a:r>
            <a:r>
              <a:rPr lang="en"/>
              <a:t>those</a:t>
            </a:r>
            <a:r>
              <a:rPr lang="en"/>
              <a:t> ordered first maximally feed into the solving of further problems compared to other orderings.</a:t>
            </a:r>
            <a:endParaRPr/>
          </a:p>
          <a:p>
            <a:pPr indent="-342900" lvl="0" marL="457200" rtl="0" algn="l">
              <a:spcBef>
                <a:spcPts val="0"/>
              </a:spcBef>
              <a:spcAft>
                <a:spcPts val="0"/>
              </a:spcAft>
              <a:buSzPts val="1800"/>
              <a:buChar char="●"/>
            </a:pPr>
            <a:r>
              <a:rPr lang="en"/>
              <a:t>If you are to directly contribute, then after having your basic needs meet, the problem of generating this recursive problem solver jumps to the top of the list.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a:t>
            </a:r>
            <a:r>
              <a:rPr lang="en"/>
              <a:t> a Model of Recursive Problem Solving</a:t>
            </a:r>
            <a:endParaRPr/>
          </a:p>
        </p:txBody>
      </p:sp>
      <p:sp>
        <p:nvSpPr>
          <p:cNvPr id="125" name="Google Shape;12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Build a model of your economy as an organismic system. </a:t>
            </a:r>
            <a:endParaRPr/>
          </a:p>
          <a:p>
            <a:pPr indent="-342900" lvl="0" marL="457200" rtl="0" algn="l">
              <a:spcBef>
                <a:spcPts val="0"/>
              </a:spcBef>
              <a:spcAft>
                <a:spcPts val="0"/>
              </a:spcAft>
              <a:buSzPts val="1800"/>
              <a:buChar char="●"/>
            </a:pPr>
            <a:r>
              <a:rPr lang="en"/>
              <a:t>Further reduce the complexity of this model by focusing on a model of your </a:t>
            </a:r>
            <a:r>
              <a:rPr lang="en"/>
              <a:t>cognitive</a:t>
            </a:r>
            <a:r>
              <a:rPr lang="en"/>
              <a:t> economy.</a:t>
            </a:r>
            <a:endParaRPr/>
          </a:p>
          <a:p>
            <a:pPr indent="-342900" lvl="0" marL="457200" rtl="0" algn="l">
              <a:spcBef>
                <a:spcPts val="0"/>
              </a:spcBef>
              <a:spcAft>
                <a:spcPts val="0"/>
              </a:spcAft>
              <a:buSzPts val="1800"/>
              <a:buChar char="●"/>
            </a:pPr>
            <a:r>
              <a:rPr lang="en"/>
              <a:t>Adapt your problem solving strategies to dynamically adapt to </a:t>
            </a:r>
            <a:r>
              <a:rPr lang="en"/>
              <a:t>the</a:t>
            </a:r>
            <a:r>
              <a:rPr lang="en"/>
              <a:t> state of your </a:t>
            </a:r>
            <a:r>
              <a:rPr lang="en"/>
              <a:t>cognitive</a:t>
            </a:r>
            <a:r>
              <a:rPr lang="en"/>
              <a:t> (organismic) economy.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A Model Of Your </a:t>
            </a:r>
            <a:r>
              <a:rPr lang="en"/>
              <a:t>Cognitive</a:t>
            </a:r>
            <a:r>
              <a:rPr lang="en"/>
              <a:t> Economy</a:t>
            </a:r>
            <a:endParaRPr/>
          </a:p>
        </p:txBody>
      </p:sp>
      <p:sp>
        <p:nvSpPr>
          <p:cNvPr id="131" name="Google Shape;131;p26"/>
          <p:cNvSpPr txBox="1"/>
          <p:nvPr>
            <p:ph idx="1" type="body"/>
          </p:nvPr>
        </p:nvSpPr>
        <p:spPr>
          <a:xfrm>
            <a:off x="311700" y="1152475"/>
            <a:ext cx="8520600" cy="3682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Overspending:</a:t>
            </a:r>
            <a:endParaRPr/>
          </a:p>
          <a:p>
            <a:pPr indent="-317500" lvl="1" marL="914400" rtl="0" algn="l">
              <a:spcBef>
                <a:spcPts val="0"/>
              </a:spcBef>
              <a:spcAft>
                <a:spcPts val="0"/>
              </a:spcAft>
              <a:buSzPts val="1400"/>
              <a:buChar char="○"/>
            </a:pPr>
            <a:r>
              <a:rPr lang="en"/>
              <a:t>If you overspend within the </a:t>
            </a:r>
            <a:r>
              <a:rPr lang="en"/>
              <a:t>cognitive</a:t>
            </a:r>
            <a:r>
              <a:rPr lang="en"/>
              <a:t> economy you risk the consequences.</a:t>
            </a:r>
            <a:endParaRPr/>
          </a:p>
          <a:p>
            <a:pPr indent="-317500" lvl="1" marL="914400" rtl="0" algn="l">
              <a:spcBef>
                <a:spcPts val="0"/>
              </a:spcBef>
              <a:spcAft>
                <a:spcPts val="0"/>
              </a:spcAft>
              <a:buSzPts val="1400"/>
              <a:buChar char="○"/>
            </a:pPr>
            <a:r>
              <a:rPr lang="en"/>
              <a:t>In minor cases, this amounts to stress and long-term health risk.</a:t>
            </a:r>
            <a:endParaRPr/>
          </a:p>
          <a:p>
            <a:pPr indent="-317500" lvl="1" marL="914400" rtl="0" algn="l">
              <a:spcBef>
                <a:spcPts val="0"/>
              </a:spcBef>
              <a:spcAft>
                <a:spcPts val="0"/>
              </a:spcAft>
              <a:buSzPts val="1400"/>
              <a:buChar char="○"/>
            </a:pPr>
            <a:r>
              <a:rPr lang="en"/>
              <a:t>In major cases, this amounts to more direct forms of incapacitation or even death. </a:t>
            </a:r>
            <a:endParaRPr/>
          </a:p>
          <a:p>
            <a:pPr indent="-342900" lvl="0" marL="457200" rtl="0" algn="l">
              <a:spcBef>
                <a:spcPts val="0"/>
              </a:spcBef>
              <a:spcAft>
                <a:spcPts val="0"/>
              </a:spcAft>
              <a:buSzPts val="1800"/>
              <a:buChar char="●"/>
            </a:pPr>
            <a:r>
              <a:rPr lang="en"/>
              <a:t>Underspending:</a:t>
            </a:r>
            <a:endParaRPr/>
          </a:p>
          <a:p>
            <a:pPr indent="-317500" lvl="1" marL="914400" rtl="0" algn="l">
              <a:spcBef>
                <a:spcPts val="0"/>
              </a:spcBef>
              <a:spcAft>
                <a:spcPts val="0"/>
              </a:spcAft>
              <a:buSzPts val="1400"/>
              <a:buChar char="○"/>
            </a:pPr>
            <a:r>
              <a:rPr lang="en"/>
              <a:t>In minor cases, a solution generated isn’t as effective as it could have been. By opportunity cost you could have spent </a:t>
            </a:r>
            <a:r>
              <a:rPr lang="en"/>
              <a:t>those</a:t>
            </a:r>
            <a:r>
              <a:rPr lang="en"/>
              <a:t> resources to factor in the constraints of more problems.</a:t>
            </a:r>
            <a:endParaRPr/>
          </a:p>
          <a:p>
            <a:pPr indent="-317500" lvl="1" marL="914400" rtl="0" algn="l">
              <a:spcBef>
                <a:spcPts val="0"/>
              </a:spcBef>
              <a:spcAft>
                <a:spcPts val="0"/>
              </a:spcAft>
              <a:buSzPts val="1400"/>
              <a:buChar char="○"/>
            </a:pPr>
            <a:r>
              <a:rPr lang="en"/>
              <a:t>In major cases, underspending looks like in action, or the generation of solutions that resolve the initial problem, while imposing the cost of many other problems.</a:t>
            </a:r>
            <a:endParaRPr/>
          </a:p>
          <a:p>
            <a:pPr indent="-342900" lvl="0" marL="457200" rtl="0" algn="l">
              <a:spcBef>
                <a:spcPts val="0"/>
              </a:spcBef>
              <a:spcAft>
                <a:spcPts val="0"/>
              </a:spcAft>
              <a:buSzPts val="1800"/>
              <a:buChar char="●"/>
            </a:pPr>
            <a:r>
              <a:rPr lang="en"/>
              <a:t>Optimized</a:t>
            </a:r>
            <a:r>
              <a:rPr lang="en"/>
              <a:t> Budgeting:</a:t>
            </a:r>
            <a:endParaRPr/>
          </a:p>
          <a:p>
            <a:pPr indent="-317500" lvl="1" marL="914400" rtl="0" algn="l">
              <a:spcBef>
                <a:spcPts val="0"/>
              </a:spcBef>
              <a:spcAft>
                <a:spcPts val="0"/>
              </a:spcAft>
              <a:buSzPts val="1400"/>
              <a:buChar char="○"/>
            </a:pPr>
            <a:r>
              <a:rPr lang="en"/>
              <a:t>You shoot not to underspend, nor overspend your </a:t>
            </a:r>
            <a:r>
              <a:rPr lang="en"/>
              <a:t>cognitive</a:t>
            </a:r>
            <a:r>
              <a:rPr lang="en"/>
              <a:t> resources. </a:t>
            </a:r>
            <a:endParaRPr/>
          </a:p>
          <a:p>
            <a:pPr indent="-317500" lvl="1" marL="914400" rtl="0" algn="l">
              <a:spcBef>
                <a:spcPts val="0"/>
              </a:spcBef>
              <a:spcAft>
                <a:spcPts val="0"/>
              </a:spcAft>
              <a:buSzPts val="1400"/>
              <a:buChar char="○"/>
            </a:pPr>
            <a:r>
              <a:rPr lang="en"/>
              <a:t> Think of perfect “overclocking”, computational output is </a:t>
            </a:r>
            <a:r>
              <a:rPr lang="en"/>
              <a:t>optimized</a:t>
            </a:r>
            <a:r>
              <a:rPr lang="en"/>
              <a:t> without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Budgeting The </a:t>
            </a:r>
            <a:r>
              <a:rPr lang="en"/>
              <a:t>Cognitive</a:t>
            </a:r>
            <a:r>
              <a:rPr lang="en"/>
              <a:t> Economy | 1 </a:t>
            </a:r>
            <a:endParaRPr/>
          </a:p>
        </p:txBody>
      </p:sp>
      <p:sp>
        <p:nvSpPr>
          <p:cNvPr id="137" name="Google Shape;13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Genetically, this is </a:t>
            </a:r>
            <a:r>
              <a:rPr lang="en"/>
              <a:t>primarily</a:t>
            </a:r>
            <a:r>
              <a:rPr lang="en"/>
              <a:t> regulated through the stress response of your </a:t>
            </a:r>
            <a:r>
              <a:rPr lang="en"/>
              <a:t>amygdala. </a:t>
            </a:r>
            <a:endParaRPr/>
          </a:p>
          <a:p>
            <a:pPr indent="-317500" lvl="1" marL="914400" rtl="0" algn="l">
              <a:spcBef>
                <a:spcPts val="0"/>
              </a:spcBef>
              <a:spcAft>
                <a:spcPts val="0"/>
              </a:spcAft>
              <a:buSzPts val="1400"/>
              <a:buChar char="○"/>
            </a:pPr>
            <a:r>
              <a:rPr lang="en"/>
              <a:t>In times of direct threat (low cognitive resources) your amygdala promotes a fear response. Think of “fight or flight”.</a:t>
            </a:r>
            <a:endParaRPr/>
          </a:p>
          <a:p>
            <a:pPr indent="-342900" lvl="0" marL="457200" rtl="0" algn="l">
              <a:spcBef>
                <a:spcPts val="0"/>
              </a:spcBef>
              <a:spcAft>
                <a:spcPts val="0"/>
              </a:spcAft>
              <a:buSzPts val="1800"/>
              <a:buChar char="●"/>
            </a:pPr>
            <a:r>
              <a:rPr lang="en"/>
              <a:t>In terms of the model based thinking that runs primarily on your Prefrontal Cortex, the cost is directly proportional to one’s ability to develop and run complex models. Also it relates to the complexity that is being modeled.</a:t>
            </a:r>
            <a:endParaRPr/>
          </a:p>
          <a:p>
            <a:pPr indent="-342900" lvl="0" marL="457200" rtl="0" algn="l">
              <a:spcBef>
                <a:spcPts val="0"/>
              </a:spcBef>
              <a:spcAft>
                <a:spcPts val="0"/>
              </a:spcAft>
              <a:buSzPts val="1800"/>
              <a:buChar char="●"/>
            </a:pPr>
            <a:r>
              <a:rPr lang="en"/>
              <a:t>You can partially “escape” your computational constraints by decomposing a system of interest into models of smaller, less complex systems. Building these across time, then building a model that integrates them together. This is what “slow” thinkers tend to do.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Budgeting The Cognitive Economy | 2</a:t>
            </a:r>
            <a:endParaRPr/>
          </a:p>
          <a:p>
            <a:pPr indent="0" lvl="0" marL="0" rtl="0" algn="l">
              <a:spcBef>
                <a:spcPts val="0"/>
              </a:spcBef>
              <a:spcAft>
                <a:spcPts val="0"/>
              </a:spcAft>
              <a:buNone/>
            </a:pPr>
            <a:r>
              <a:t/>
            </a:r>
            <a:endParaRPr/>
          </a:p>
        </p:txBody>
      </p:sp>
      <p:sp>
        <p:nvSpPr>
          <p:cNvPr id="143" name="Google Shape;14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To optimally budget the </a:t>
            </a:r>
            <a:r>
              <a:rPr lang="en"/>
              <a:t>cognitive</a:t>
            </a:r>
            <a:r>
              <a:rPr lang="en"/>
              <a:t> </a:t>
            </a:r>
            <a:r>
              <a:rPr lang="en"/>
              <a:t>economy</a:t>
            </a:r>
            <a:r>
              <a:rPr lang="en"/>
              <a:t>, one needs to model their </a:t>
            </a:r>
            <a:r>
              <a:rPr lang="en"/>
              <a:t>cognitive</a:t>
            </a:r>
            <a:r>
              <a:rPr lang="en"/>
              <a:t> resources and distribute them to run the most effective </a:t>
            </a:r>
            <a:r>
              <a:rPr lang="en"/>
              <a:t>epistemic</a:t>
            </a:r>
            <a:r>
              <a:rPr lang="en"/>
              <a:t> processes that are </a:t>
            </a:r>
            <a:r>
              <a:rPr lang="en"/>
              <a:t>available</a:t>
            </a:r>
            <a:r>
              <a:rPr lang="en"/>
              <a:t> under one’s constraints. </a:t>
            </a:r>
            <a:endParaRPr/>
          </a:p>
          <a:p>
            <a:pPr indent="-334327" lvl="0" marL="457200" rtl="0" algn="l">
              <a:spcBef>
                <a:spcPts val="0"/>
              </a:spcBef>
              <a:spcAft>
                <a:spcPts val="0"/>
              </a:spcAft>
              <a:buSzPct val="100000"/>
              <a:buChar char="●"/>
            </a:pPr>
            <a:r>
              <a:rPr lang="en"/>
              <a:t>Manipulation:</a:t>
            </a:r>
            <a:endParaRPr/>
          </a:p>
          <a:p>
            <a:pPr indent="-310832" lvl="1" marL="914400" rtl="0" algn="l">
              <a:spcBef>
                <a:spcPts val="0"/>
              </a:spcBef>
              <a:spcAft>
                <a:spcPts val="0"/>
              </a:spcAft>
              <a:buSzPct val="100000"/>
              <a:buChar char="○"/>
            </a:pPr>
            <a:r>
              <a:rPr lang="en"/>
              <a:t>Manipulation is when one imposes short term processing </a:t>
            </a:r>
            <a:r>
              <a:rPr lang="en"/>
              <a:t>constraints</a:t>
            </a:r>
            <a:r>
              <a:rPr lang="en"/>
              <a:t> upon someone else. The computational </a:t>
            </a:r>
            <a:r>
              <a:rPr lang="en"/>
              <a:t>resource</a:t>
            </a:r>
            <a:r>
              <a:rPr lang="en"/>
              <a:t> saving heuristics that one employs in predictable </a:t>
            </a:r>
            <a:r>
              <a:rPr lang="en"/>
              <a:t>response</a:t>
            </a:r>
            <a:r>
              <a:rPr lang="en"/>
              <a:t> produce predictable errors. Such errors are then exploited by the manipulator. </a:t>
            </a:r>
            <a:endParaRPr/>
          </a:p>
          <a:p>
            <a:pPr indent="-334327" lvl="0" marL="457200" rtl="0" algn="l">
              <a:spcBef>
                <a:spcPts val="0"/>
              </a:spcBef>
              <a:spcAft>
                <a:spcPts val="0"/>
              </a:spcAft>
              <a:buSzPct val="100000"/>
              <a:buChar char="●"/>
            </a:pPr>
            <a:r>
              <a:rPr lang="en"/>
              <a:t>Leadership:</a:t>
            </a:r>
            <a:endParaRPr/>
          </a:p>
          <a:p>
            <a:pPr indent="-310832" lvl="1" marL="914400" rtl="0" algn="l">
              <a:spcBef>
                <a:spcPts val="0"/>
              </a:spcBef>
              <a:spcAft>
                <a:spcPts val="0"/>
              </a:spcAft>
              <a:buSzPct val="100000"/>
              <a:buChar char="○"/>
            </a:pPr>
            <a:r>
              <a:rPr lang="en"/>
              <a:t>Leadership is </a:t>
            </a:r>
            <a:r>
              <a:rPr lang="en"/>
              <a:t>when</a:t>
            </a:r>
            <a:r>
              <a:rPr lang="en"/>
              <a:t> one enables the use of costly epistemic processes so that everyone may enjoy the benefits of precise decision making and the employment viable solutions. </a:t>
            </a:r>
            <a:r>
              <a:rPr lang="en"/>
              <a:t>Understanding</a:t>
            </a:r>
            <a:r>
              <a:rPr lang="en"/>
              <a:t> everyone is not of the same </a:t>
            </a:r>
            <a:r>
              <a:rPr lang="en"/>
              <a:t>capacity, the leader encodes short term decision making to employ heuristics of maximized value. They also encode more effective heuristics into the other more complex games the followers play to enable the benefits of specialization. Effectively they reduce the computational cost imposed upon the follower, allowing for resource allocation in areas of expertise.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Are You Being Manipulated?</a:t>
            </a:r>
            <a:endParaRPr/>
          </a:p>
        </p:txBody>
      </p:sp>
      <p:sp>
        <p:nvSpPr>
          <p:cNvPr id="149" name="Google Shape;14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If the net output of your behavior is the </a:t>
            </a:r>
            <a:r>
              <a:rPr lang="en"/>
              <a:t>execution</a:t>
            </a:r>
            <a:r>
              <a:rPr lang="en"/>
              <a:t> of strategies that solve the problems of the world, mundane to existential, short term to long term to a  </a:t>
            </a:r>
            <a:r>
              <a:rPr lang="en"/>
              <a:t>continuous</a:t>
            </a:r>
            <a:r>
              <a:rPr lang="en"/>
              <a:t> self sustaining term, then you are being led.</a:t>
            </a:r>
            <a:endParaRPr/>
          </a:p>
          <a:p>
            <a:pPr indent="-342900" lvl="0" marL="457200" rtl="0" algn="l">
              <a:spcBef>
                <a:spcPts val="0"/>
              </a:spcBef>
              <a:spcAft>
                <a:spcPts val="0"/>
              </a:spcAft>
              <a:buSzPts val="1800"/>
              <a:buChar char="●"/>
            </a:pPr>
            <a:r>
              <a:rPr lang="en"/>
              <a:t>If it is not not, you are being either being manipulated or led by an incompetent leader. </a:t>
            </a:r>
            <a:endParaRPr/>
          </a:p>
          <a:p>
            <a:pPr indent="-317500" lvl="1" marL="914400" rtl="0" algn="l">
              <a:spcBef>
                <a:spcPts val="0"/>
              </a:spcBef>
              <a:spcAft>
                <a:spcPts val="0"/>
              </a:spcAft>
              <a:buSzPts val="1400"/>
              <a:buChar char="○"/>
            </a:pPr>
            <a:r>
              <a:rPr lang="en"/>
              <a:t>Manipulators are by definition incompetent because what you are optimizing around is suboptimal across feedback metrics.</a:t>
            </a:r>
            <a:endParaRPr/>
          </a:p>
          <a:p>
            <a:pPr indent="-342900" lvl="0" marL="457200" rtl="0" algn="l">
              <a:spcBef>
                <a:spcPts val="0"/>
              </a:spcBef>
              <a:spcAft>
                <a:spcPts val="0"/>
              </a:spcAft>
              <a:buSzPts val="1800"/>
              <a:buChar char="●"/>
            </a:pPr>
            <a:r>
              <a:rPr lang="en"/>
              <a:t>Leading</a:t>
            </a:r>
            <a:r>
              <a:rPr lang="en"/>
              <a:t> without the entire underlying problem set in mind, means the leader is by definition is incompetent.</a:t>
            </a:r>
            <a:endParaRPr/>
          </a:p>
          <a:p>
            <a:pPr indent="-342900" lvl="0" marL="457200" rtl="0" algn="l">
              <a:spcBef>
                <a:spcPts val="0"/>
              </a:spcBef>
              <a:spcAft>
                <a:spcPts val="0"/>
              </a:spcAft>
              <a:buSzPts val="1800"/>
              <a:buChar char="●"/>
            </a:pPr>
            <a:r>
              <a:rPr lang="en"/>
              <a:t>With this problem set in mind, one at least has a chance at being a competent leader.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Toolkit Implementation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Deriving Effective Strategies</a:t>
            </a:r>
            <a:endParaRPr/>
          </a:p>
        </p:txBody>
      </p:sp>
      <p:sp>
        <p:nvSpPr>
          <p:cNvPr id="160" name="Google Shape;16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Unless you seek to manipulate for short-term gain, there is little reason for promoting poor strategies in others.</a:t>
            </a:r>
            <a:endParaRPr/>
          </a:p>
          <a:p>
            <a:pPr indent="-342900" lvl="0" marL="457200" rtl="0" algn="l">
              <a:spcBef>
                <a:spcPts val="0"/>
              </a:spcBef>
              <a:spcAft>
                <a:spcPts val="0"/>
              </a:spcAft>
              <a:buSzPts val="1800"/>
              <a:buChar char="●"/>
            </a:pPr>
            <a:r>
              <a:rPr lang="en"/>
              <a:t>Instead encode effective long-term </a:t>
            </a:r>
            <a:r>
              <a:rPr lang="en"/>
              <a:t>compatible</a:t>
            </a:r>
            <a:r>
              <a:rPr lang="en"/>
              <a:t> strategies into behavior and reinvest excess resources into generating more effective behaviors.</a:t>
            </a:r>
            <a:endParaRPr/>
          </a:p>
          <a:p>
            <a:pPr indent="-342900" lvl="0" marL="457200" rtl="0" algn="l">
              <a:spcBef>
                <a:spcPts val="0"/>
              </a:spcBef>
              <a:spcAft>
                <a:spcPts val="0"/>
              </a:spcAft>
              <a:buSzPts val="1800"/>
              <a:buChar char="●"/>
            </a:pPr>
            <a:r>
              <a:rPr lang="en"/>
              <a:t>We need to derive the set of optimal problem-solving strategies that our bravest and brightest would employ.</a:t>
            </a:r>
            <a:endParaRPr/>
          </a:p>
          <a:p>
            <a:pPr indent="-342900" lvl="0" marL="457200" rtl="0" algn="l">
              <a:spcBef>
                <a:spcPts val="0"/>
              </a:spcBef>
              <a:spcAft>
                <a:spcPts val="0"/>
              </a:spcAft>
              <a:buSzPts val="1800"/>
              <a:buChar char="●"/>
            </a:pPr>
            <a:r>
              <a:rPr lang="en"/>
              <a:t>Ask “How do we solve the problems of </a:t>
            </a:r>
            <a:r>
              <a:rPr lang="en"/>
              <a:t>the</a:t>
            </a:r>
            <a:r>
              <a:rPr lang="en"/>
              <a:t> world if everyone was a genius”?</a:t>
            </a:r>
            <a:endParaRPr/>
          </a:p>
          <a:p>
            <a:pPr indent="-342900" lvl="0" marL="457200" rtl="0" algn="l">
              <a:spcBef>
                <a:spcPts val="0"/>
              </a:spcBef>
              <a:spcAft>
                <a:spcPts val="0"/>
              </a:spcAft>
              <a:buSzPts val="1800"/>
              <a:buChar char="●"/>
            </a:pPr>
            <a:r>
              <a:rPr lang="en"/>
              <a:t>Learn from the past, look at the future you want to create, act effectively in the moment.</a:t>
            </a:r>
            <a:endParaRPr/>
          </a:p>
          <a:p>
            <a:pPr indent="-342900" lvl="0" marL="457200" rtl="0" algn="l">
              <a:spcBef>
                <a:spcPts val="0"/>
              </a:spcBef>
              <a:spcAft>
                <a:spcPts val="0"/>
              </a:spcAft>
              <a:buSzPts val="1800"/>
              <a:buChar char="●"/>
            </a:pPr>
            <a:r>
              <a:rPr lang="en"/>
              <a:t>Basically, this is just a more streamlined version of science.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“Doing Something” vs “Doing Nothing”</a:t>
            </a:r>
            <a:endParaRPr/>
          </a:p>
          <a:p>
            <a:pPr indent="-342900" lvl="0" marL="457200" rtl="0" algn="l">
              <a:spcBef>
                <a:spcPts val="0"/>
              </a:spcBef>
              <a:spcAft>
                <a:spcPts val="0"/>
              </a:spcAft>
              <a:buSzPts val="1800"/>
              <a:buChar char="●"/>
            </a:pPr>
            <a:r>
              <a:rPr lang="en"/>
              <a:t>The Toolkit</a:t>
            </a:r>
            <a:endParaRPr/>
          </a:p>
          <a:p>
            <a:pPr indent="-342900" lvl="0" marL="457200" rtl="0" algn="l">
              <a:spcBef>
                <a:spcPts val="0"/>
              </a:spcBef>
              <a:spcAft>
                <a:spcPts val="0"/>
              </a:spcAft>
              <a:buSzPts val="1800"/>
              <a:buChar char="●"/>
            </a:pPr>
            <a:r>
              <a:rPr lang="en"/>
              <a:t>Continue on “Doing Something”, but keep these optimization tactics in mind.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Encoding Effective Strategies</a:t>
            </a:r>
            <a:endParaRPr/>
          </a:p>
        </p:txBody>
      </p:sp>
      <p:sp>
        <p:nvSpPr>
          <p:cNvPr id="166" name="Google Shape;16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do we encode our optimized strategy so that people are </a:t>
            </a:r>
            <a:r>
              <a:rPr lang="en"/>
              <a:t>effectively</a:t>
            </a:r>
            <a:r>
              <a:rPr lang="en"/>
              <a:t> emulating it?</a:t>
            </a:r>
            <a:endParaRPr/>
          </a:p>
          <a:p>
            <a:pPr indent="-342900" lvl="0" marL="457200" rtl="0" algn="l">
              <a:spcBef>
                <a:spcPts val="0"/>
              </a:spcBef>
              <a:spcAft>
                <a:spcPts val="0"/>
              </a:spcAft>
              <a:buSzPts val="1800"/>
              <a:buChar char="●"/>
            </a:pPr>
            <a:r>
              <a:rPr lang="en"/>
              <a:t>How do we encode across constraints on computation?</a:t>
            </a:r>
            <a:endParaRPr/>
          </a:p>
          <a:p>
            <a:pPr indent="-317500" lvl="1" marL="914400" rtl="0" algn="l">
              <a:spcBef>
                <a:spcPts val="0"/>
              </a:spcBef>
              <a:spcAft>
                <a:spcPts val="0"/>
              </a:spcAft>
              <a:buSzPts val="1400"/>
              <a:buChar char="○"/>
            </a:pPr>
            <a:r>
              <a:rPr lang="en"/>
              <a:t>How to ma</a:t>
            </a:r>
            <a:r>
              <a:rPr lang="en"/>
              <a:t>ximize the effectiveness of cheap heuristics? </a:t>
            </a:r>
            <a:endParaRPr/>
          </a:p>
          <a:p>
            <a:pPr indent="-342900" lvl="0" marL="457200" rtl="0" algn="l">
              <a:spcBef>
                <a:spcPts val="0"/>
              </a:spcBef>
              <a:spcAft>
                <a:spcPts val="0"/>
              </a:spcAft>
              <a:buSzPts val="1800"/>
              <a:buChar char="●"/>
            </a:pPr>
            <a:r>
              <a:rPr lang="en"/>
              <a:t>People value encoded heuristics because they confer the benefit of employing a heuristic, without the cost of having to derive it.</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Encode Yourself</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of Games</a:t>
            </a:r>
            <a:endParaRPr/>
          </a:p>
        </p:txBody>
      </p:sp>
      <p:sp>
        <p:nvSpPr>
          <p:cNvPr id="177" name="Google Shape;17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Culture</a:t>
            </a:r>
            <a:endParaRPr/>
          </a:p>
          <a:p>
            <a:pPr indent="-325755" lvl="0" marL="457200" rtl="0" algn="l">
              <a:spcBef>
                <a:spcPts val="0"/>
              </a:spcBef>
              <a:spcAft>
                <a:spcPts val="0"/>
              </a:spcAft>
              <a:buSzPct val="100000"/>
              <a:buChar char="●"/>
            </a:pPr>
            <a:r>
              <a:rPr lang="en"/>
              <a:t>Religion</a:t>
            </a:r>
            <a:endParaRPr/>
          </a:p>
          <a:p>
            <a:pPr indent="-325755" lvl="0" marL="457200" rtl="0" algn="l">
              <a:spcBef>
                <a:spcPts val="0"/>
              </a:spcBef>
              <a:spcAft>
                <a:spcPts val="0"/>
              </a:spcAft>
              <a:buSzPct val="100000"/>
              <a:buChar char="●"/>
            </a:pPr>
            <a:r>
              <a:rPr lang="en"/>
              <a:t>Social Status</a:t>
            </a:r>
            <a:endParaRPr/>
          </a:p>
          <a:p>
            <a:pPr indent="-325755" lvl="0" marL="457200" rtl="0" algn="l">
              <a:spcBef>
                <a:spcPts val="0"/>
              </a:spcBef>
              <a:spcAft>
                <a:spcPts val="0"/>
              </a:spcAft>
              <a:buSzPct val="100000"/>
              <a:buChar char="●"/>
            </a:pPr>
            <a:r>
              <a:rPr lang="en"/>
              <a:t>Economics</a:t>
            </a:r>
            <a:endParaRPr/>
          </a:p>
          <a:p>
            <a:pPr indent="-325755" lvl="0" marL="457200" rtl="0" algn="l">
              <a:spcBef>
                <a:spcPts val="0"/>
              </a:spcBef>
              <a:spcAft>
                <a:spcPts val="0"/>
              </a:spcAft>
              <a:buSzPct val="100000"/>
              <a:buChar char="●"/>
            </a:pPr>
            <a:r>
              <a:rPr lang="en"/>
              <a:t>Sexual Selection </a:t>
            </a:r>
            <a:endParaRPr/>
          </a:p>
          <a:p>
            <a:pPr indent="-325755" lvl="0" marL="457200" rtl="0" algn="l">
              <a:spcBef>
                <a:spcPts val="0"/>
              </a:spcBef>
              <a:spcAft>
                <a:spcPts val="0"/>
              </a:spcAft>
              <a:buSzPct val="100000"/>
              <a:buChar char="●"/>
            </a:pPr>
            <a:r>
              <a:rPr lang="en"/>
              <a:t>Philosophy</a:t>
            </a:r>
            <a:endParaRPr/>
          </a:p>
          <a:p>
            <a:pPr indent="-325755" lvl="0" marL="457200" rtl="0" algn="l">
              <a:spcBef>
                <a:spcPts val="0"/>
              </a:spcBef>
              <a:spcAft>
                <a:spcPts val="0"/>
              </a:spcAft>
              <a:buSzPct val="100000"/>
              <a:buChar char="●"/>
            </a:pPr>
            <a:r>
              <a:rPr lang="en"/>
              <a:t>Law</a:t>
            </a:r>
            <a:endParaRPr/>
          </a:p>
          <a:p>
            <a:pPr indent="-325755" lvl="0" marL="457200" rtl="0" algn="l">
              <a:spcBef>
                <a:spcPts val="0"/>
              </a:spcBef>
              <a:spcAft>
                <a:spcPts val="0"/>
              </a:spcAft>
              <a:buSzPct val="100000"/>
              <a:buChar char="●"/>
            </a:pPr>
            <a:r>
              <a:rPr lang="en"/>
              <a:t>Politics</a:t>
            </a:r>
            <a:endParaRPr/>
          </a:p>
          <a:p>
            <a:pPr indent="-325755" lvl="0" marL="457200" rtl="0" algn="l">
              <a:spcBef>
                <a:spcPts val="0"/>
              </a:spcBef>
              <a:spcAft>
                <a:spcPts val="0"/>
              </a:spcAft>
              <a:buSzPct val="100000"/>
              <a:buChar char="●"/>
            </a:pPr>
            <a:r>
              <a:rPr lang="en"/>
              <a:t>Government </a:t>
            </a:r>
            <a:endParaRPr/>
          </a:p>
          <a:p>
            <a:pPr indent="-325755" lvl="0" marL="457200" rtl="0" algn="l">
              <a:spcBef>
                <a:spcPts val="0"/>
              </a:spcBef>
              <a:spcAft>
                <a:spcPts val="0"/>
              </a:spcAft>
              <a:buSzPct val="100000"/>
              <a:buChar char="●"/>
            </a:pPr>
            <a:r>
              <a:rPr lang="en"/>
              <a:t>Individual’s Style &amp; Appearance</a:t>
            </a:r>
            <a:endParaRPr/>
          </a:p>
          <a:p>
            <a:pPr indent="-325755" lvl="0" marL="457200" rtl="0" algn="l">
              <a:spcBef>
                <a:spcPts val="0"/>
              </a:spcBef>
              <a:spcAft>
                <a:spcPts val="0"/>
              </a:spcAft>
              <a:buSzPct val="100000"/>
              <a:buChar char="●"/>
            </a:pPr>
            <a:r>
              <a:rPr lang="en"/>
              <a:t>Language</a:t>
            </a:r>
            <a:endParaRPr/>
          </a:p>
          <a:p>
            <a:pPr indent="-325755" lvl="0" marL="457200" rtl="0" algn="l">
              <a:spcBef>
                <a:spcPts val="0"/>
              </a:spcBef>
              <a:spcAft>
                <a:spcPts val="0"/>
              </a:spcAft>
              <a:buSzPct val="100000"/>
              <a:buChar char="●"/>
            </a:pPr>
            <a:r>
              <a:rPr lang="en"/>
              <a:t>Physical Selection</a:t>
            </a:r>
            <a:endParaRPr/>
          </a:p>
          <a:p>
            <a:pPr indent="-325755" lvl="0" marL="457200" rtl="0" algn="l">
              <a:spcBef>
                <a:spcPts val="0"/>
              </a:spcBef>
              <a:spcAft>
                <a:spcPts val="0"/>
              </a:spcAft>
              <a:buSzPct val="100000"/>
              <a:buChar char="●"/>
            </a:pPr>
            <a:r>
              <a:rPr lang="en"/>
              <a:t>Art</a:t>
            </a:r>
            <a:endParaRPr/>
          </a:p>
          <a:p>
            <a:pPr indent="-325755" lvl="0" marL="457200" rtl="0" algn="l">
              <a:spcBef>
                <a:spcPts val="0"/>
              </a:spcBef>
              <a:spcAft>
                <a:spcPts val="0"/>
              </a:spcAft>
              <a:buSzPct val="100000"/>
              <a:buChar char="●"/>
            </a:pPr>
            <a:r>
              <a:rPr lang="en"/>
              <a:t>And more!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Encoding Effective Heuristics In Yourself </a:t>
            </a:r>
            <a:endParaRPr/>
          </a:p>
        </p:txBody>
      </p:sp>
      <p:sp>
        <p:nvSpPr>
          <p:cNvPr id="183" name="Google Shape;18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Before designing the world, please take a second to think about how you have designed yourself.</a:t>
            </a:r>
            <a:endParaRPr/>
          </a:p>
          <a:p>
            <a:pPr indent="-342900" lvl="0" marL="457200" rtl="0" algn="l">
              <a:spcBef>
                <a:spcPts val="0"/>
              </a:spcBef>
              <a:spcAft>
                <a:spcPts val="0"/>
              </a:spcAft>
              <a:buSzPts val="1800"/>
              <a:buChar char="●"/>
            </a:pPr>
            <a:r>
              <a:rPr lang="en"/>
              <a:t>Here are some tactics of integrating your own psychology.</a:t>
            </a:r>
            <a:endParaRPr/>
          </a:p>
          <a:p>
            <a:pPr indent="-342900" lvl="0" marL="457200" rtl="0" algn="l">
              <a:spcBef>
                <a:spcPts val="0"/>
              </a:spcBef>
              <a:spcAft>
                <a:spcPts val="0"/>
              </a:spcAft>
              <a:buSzPts val="1800"/>
              <a:buChar char="●"/>
            </a:pPr>
            <a:r>
              <a:rPr lang="en"/>
              <a:t>Your integrating the positive signal of common sources of feedback to overlap with effective problem solving behavior.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Integrating </a:t>
            </a:r>
            <a:r>
              <a:rPr lang="en"/>
              <a:t>Art</a:t>
            </a:r>
            <a:endParaRPr/>
          </a:p>
        </p:txBody>
      </p:sp>
      <p:sp>
        <p:nvSpPr>
          <p:cNvPr id="189" name="Google Shape;18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Art is the reintroduction of noise into one’s models of the world. </a:t>
            </a:r>
            <a:endParaRPr/>
          </a:p>
          <a:p>
            <a:pPr indent="-342900" lvl="0" marL="457200" rtl="0" algn="l">
              <a:spcBef>
                <a:spcPts val="0"/>
              </a:spcBef>
              <a:spcAft>
                <a:spcPts val="0"/>
              </a:spcAft>
              <a:buSzPts val="1800"/>
              <a:buChar char="●"/>
            </a:pPr>
            <a:r>
              <a:rPr lang="en"/>
              <a:t>Art is a tool used for allocating attention. Functionally it does a few different things:</a:t>
            </a:r>
            <a:endParaRPr/>
          </a:p>
          <a:p>
            <a:pPr indent="-317500" lvl="1" marL="914400" rtl="0" algn="l">
              <a:spcBef>
                <a:spcPts val="0"/>
              </a:spcBef>
              <a:spcAft>
                <a:spcPts val="0"/>
              </a:spcAft>
              <a:buSzPts val="1400"/>
              <a:buChar char="○"/>
            </a:pPr>
            <a:r>
              <a:rPr lang="en"/>
              <a:t>Moves attention away from the complexities of life to the beauty or artificial complexity of a work. By inducing noise into the mind of the beholder, they will no longer be able to perceive the fine grain constraints that they need would otherwise need to model and account for in their life. </a:t>
            </a:r>
            <a:endParaRPr/>
          </a:p>
          <a:p>
            <a:pPr indent="-317500" lvl="1" marL="914400" rtl="0" algn="l">
              <a:spcBef>
                <a:spcPts val="0"/>
              </a:spcBef>
              <a:spcAft>
                <a:spcPts val="0"/>
              </a:spcAft>
              <a:buSzPts val="1400"/>
              <a:buChar char="○"/>
            </a:pPr>
            <a:r>
              <a:rPr lang="en"/>
              <a:t>It becomes a practical tool when resolving the larger set constraints, directly or indirectly, is not an option for the individual in question. By reducing the effective set of constraints by altering perception, it enable actions that are conducive with the smaller set. This is often more effective then being incapacitated by the cognative burden of the constraint.</a:t>
            </a:r>
            <a:endParaRPr/>
          </a:p>
          <a:p>
            <a:pPr indent="-317500" lvl="1" marL="914400" rtl="0" algn="l">
              <a:spcBef>
                <a:spcPts val="0"/>
              </a:spcBef>
              <a:spcAft>
                <a:spcPts val="0"/>
              </a:spcAft>
              <a:buSzPts val="1400"/>
              <a:buChar char="○"/>
            </a:pPr>
            <a:r>
              <a:rPr lang="en"/>
              <a:t>[100 constraints] * [Art Transform] = [50 perceived constraints]</a:t>
            </a:r>
            <a:endParaRPr/>
          </a:p>
          <a:p>
            <a:pPr indent="-317500" lvl="2" marL="1371600" rtl="0" algn="l">
              <a:spcBef>
                <a:spcPts val="0"/>
              </a:spcBef>
              <a:spcAft>
                <a:spcPts val="0"/>
              </a:spcAft>
              <a:buSzPts val="1400"/>
              <a:buChar char="■"/>
            </a:pPr>
            <a:r>
              <a:rPr lang="en"/>
              <a:t>Ideal only if the individual can optimize the smaller transformed set, not ideal if the individual can process the larger set and produce more precise ideas/ behaviors.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Art</a:t>
            </a:r>
            <a:endParaRPr/>
          </a:p>
        </p:txBody>
      </p:sp>
      <p:sp>
        <p:nvSpPr>
          <p:cNvPr id="195" name="Google Shape;195;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2"/>
              </a:buClr>
              <a:buSzPts val="1800"/>
              <a:buChar char="●"/>
            </a:pPr>
            <a:r>
              <a:rPr lang="en"/>
              <a:t>Practical art</a:t>
            </a:r>
            <a:endParaRPr/>
          </a:p>
          <a:p>
            <a:pPr indent="-317500" lvl="1" marL="914400" rtl="0" algn="l">
              <a:spcBef>
                <a:spcPts val="0"/>
              </a:spcBef>
              <a:spcAft>
                <a:spcPts val="0"/>
              </a:spcAft>
              <a:buClr>
                <a:schemeClr val="lt2"/>
              </a:buClr>
              <a:buSzPts val="1400"/>
              <a:buChar char="○"/>
            </a:pPr>
            <a:r>
              <a:rPr lang="en"/>
              <a:t>Enables a signal amplifier/ noise filter to be developed in the future.</a:t>
            </a:r>
            <a:endParaRPr/>
          </a:p>
          <a:p>
            <a:pPr indent="-317500" lvl="1" marL="914400" rtl="0" algn="l">
              <a:spcBef>
                <a:spcPts val="0"/>
              </a:spcBef>
              <a:spcAft>
                <a:spcPts val="0"/>
              </a:spcAft>
              <a:buClr>
                <a:schemeClr val="lt2"/>
              </a:buClr>
              <a:buSzPts val="1400"/>
              <a:buChar char="○"/>
            </a:pPr>
            <a:r>
              <a:rPr lang="en"/>
              <a:t>Reallocates attention in the moment so that focus is spent upon the most important problems.</a:t>
            </a:r>
            <a:endParaRPr/>
          </a:p>
          <a:p>
            <a:pPr indent="-342900" lvl="0" marL="457200" rtl="0" algn="l">
              <a:spcBef>
                <a:spcPts val="0"/>
              </a:spcBef>
              <a:spcAft>
                <a:spcPts val="0"/>
              </a:spcAft>
              <a:buClr>
                <a:schemeClr val="lt2"/>
              </a:buClr>
              <a:buSzPts val="1800"/>
              <a:buChar char="●"/>
            </a:pPr>
            <a:r>
              <a:rPr lang="en"/>
              <a:t>Incapacitating art</a:t>
            </a:r>
            <a:endParaRPr/>
          </a:p>
          <a:p>
            <a:pPr indent="-317500" lvl="1" marL="914400" rtl="0" algn="l">
              <a:spcBef>
                <a:spcPts val="0"/>
              </a:spcBef>
              <a:spcAft>
                <a:spcPts val="0"/>
              </a:spcAft>
              <a:buClr>
                <a:schemeClr val="lt2"/>
              </a:buClr>
              <a:buSzPts val="1400"/>
              <a:buChar char="○"/>
            </a:pPr>
            <a:r>
              <a:rPr lang="en"/>
              <a:t>Prevents a signal to noise filter from being developed.</a:t>
            </a:r>
            <a:endParaRPr/>
          </a:p>
          <a:p>
            <a:pPr indent="-317500" lvl="1" marL="914400" rtl="0" algn="l">
              <a:spcBef>
                <a:spcPts val="0"/>
              </a:spcBef>
              <a:spcAft>
                <a:spcPts val="0"/>
              </a:spcAft>
              <a:buClr>
                <a:schemeClr val="lt2"/>
              </a:buClr>
              <a:buSzPts val="1400"/>
              <a:buChar char="○"/>
            </a:pPr>
            <a:r>
              <a:rPr lang="en"/>
              <a:t>Sometimes it creates a positive feedback loop of noise amplification and signal reduction. This is </a:t>
            </a:r>
            <a:r>
              <a:rPr lang="en"/>
              <a:t>detrimental</a:t>
            </a:r>
            <a:r>
              <a:rPr lang="en"/>
              <a: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Integrating Style</a:t>
            </a:r>
            <a:endParaRPr/>
          </a:p>
        </p:txBody>
      </p:sp>
      <p:sp>
        <p:nvSpPr>
          <p:cNvPr id="201" name="Google Shape;201;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Take responsibility for the cheap signals you are sending. </a:t>
            </a:r>
            <a:endParaRPr/>
          </a:p>
          <a:p>
            <a:pPr indent="-342900" lvl="0" marL="457200" rtl="0" algn="l">
              <a:spcBef>
                <a:spcPts val="0"/>
              </a:spcBef>
              <a:spcAft>
                <a:spcPts val="0"/>
              </a:spcAft>
              <a:buSzPts val="1800"/>
              <a:buChar char="●"/>
            </a:pPr>
            <a:r>
              <a:rPr lang="en"/>
              <a:t>A con artist in a suit is a charlatan. An effective problem solver is a leader. </a:t>
            </a:r>
            <a:endParaRPr/>
          </a:p>
          <a:p>
            <a:pPr indent="-342900" lvl="0" marL="457200" rtl="0" algn="l">
              <a:spcBef>
                <a:spcPts val="0"/>
              </a:spcBef>
              <a:spcAft>
                <a:spcPts val="0"/>
              </a:spcAft>
              <a:buSzPts val="1800"/>
              <a:buChar char="●"/>
            </a:pPr>
            <a:r>
              <a:rPr lang="en"/>
              <a:t>If you are mapping the </a:t>
            </a:r>
            <a:r>
              <a:rPr lang="en"/>
              <a:t>sending</a:t>
            </a:r>
            <a:r>
              <a:rPr lang="en"/>
              <a:t> of cheap computational signals, like your style to effective behaviors. This encodes the behavior in the cheap signal for the interpreter. </a:t>
            </a:r>
            <a:endParaRPr/>
          </a:p>
          <a:p>
            <a:pPr indent="-342900" lvl="0" marL="457200" rtl="0" algn="l">
              <a:spcBef>
                <a:spcPts val="0"/>
              </a:spcBef>
              <a:spcAft>
                <a:spcPts val="0"/>
              </a:spcAft>
              <a:buSzPts val="1800"/>
              <a:buChar char="●"/>
            </a:pPr>
            <a:r>
              <a:rPr lang="en"/>
              <a:t>Have lame style if you want to figure out what </a:t>
            </a:r>
            <a:r>
              <a:rPr lang="en"/>
              <a:t>produces</a:t>
            </a:r>
            <a:r>
              <a:rPr lang="en"/>
              <a:t> the deepest value and what is ideal to map your cheap signals too.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Integrating </a:t>
            </a:r>
            <a:r>
              <a:rPr lang="en"/>
              <a:t>Sexuality </a:t>
            </a:r>
            <a:endParaRPr/>
          </a:p>
        </p:txBody>
      </p:sp>
      <p:sp>
        <p:nvSpPr>
          <p:cNvPr id="207" name="Google Shape;207;p39"/>
          <p:cNvSpPr txBox="1"/>
          <p:nvPr>
            <p:ph idx="1" type="body"/>
          </p:nvPr>
        </p:nvSpPr>
        <p:spPr>
          <a:xfrm>
            <a:off x="311700" y="1152475"/>
            <a:ext cx="8520600" cy="3790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Investing into children. </a:t>
            </a:r>
            <a:endParaRPr/>
          </a:p>
          <a:p>
            <a:pPr indent="-317500" lvl="1" marL="914400" rtl="0" algn="l">
              <a:spcBef>
                <a:spcPts val="0"/>
              </a:spcBef>
              <a:spcAft>
                <a:spcPts val="0"/>
              </a:spcAft>
              <a:buSzPts val="1400"/>
              <a:buChar char="○"/>
            </a:pPr>
            <a:r>
              <a:rPr lang="en"/>
              <a:t>They have to solve the same problems as we do once they grow up. By having children you are literally </a:t>
            </a:r>
            <a:r>
              <a:rPr lang="en"/>
              <a:t>making</a:t>
            </a:r>
            <a:r>
              <a:rPr lang="en"/>
              <a:t> mini problem solver.</a:t>
            </a:r>
            <a:endParaRPr/>
          </a:p>
          <a:p>
            <a:pPr indent="-317500" lvl="1" marL="914400" rtl="0" algn="l">
              <a:spcBef>
                <a:spcPts val="0"/>
              </a:spcBef>
              <a:spcAft>
                <a:spcPts val="0"/>
              </a:spcAft>
              <a:buSzPts val="1400"/>
              <a:buChar char="○"/>
            </a:pPr>
            <a:r>
              <a:rPr lang="en"/>
              <a:t>A necessary requirement to be worked into highly effective long term strategies.</a:t>
            </a:r>
            <a:endParaRPr/>
          </a:p>
          <a:p>
            <a:pPr indent="-342900" lvl="0" marL="457200" rtl="0" algn="l">
              <a:spcBef>
                <a:spcPts val="0"/>
              </a:spcBef>
              <a:spcAft>
                <a:spcPts val="0"/>
              </a:spcAft>
              <a:buSzPts val="1800"/>
              <a:buChar char="●"/>
            </a:pPr>
            <a:r>
              <a:rPr lang="en"/>
              <a:t>Dopamine releases reinforces neural pathways. Sex reinforces neural pathways and ascioated behaviors, </a:t>
            </a:r>
            <a:endParaRPr/>
          </a:p>
          <a:p>
            <a:pPr indent="-317500" lvl="1" marL="914400" rtl="0" algn="l">
              <a:spcBef>
                <a:spcPts val="0"/>
              </a:spcBef>
              <a:spcAft>
                <a:spcPts val="0"/>
              </a:spcAft>
              <a:buSzPts val="1400"/>
              <a:buChar char="○"/>
            </a:pPr>
            <a:r>
              <a:rPr lang="en"/>
              <a:t>Evolutionarily this primarily functioned to reinforce behaviors that lead to sex and thus mapped to running the strategy of having children. </a:t>
            </a:r>
            <a:endParaRPr/>
          </a:p>
          <a:p>
            <a:pPr indent="-317500" lvl="1" marL="914400" rtl="0" algn="l">
              <a:spcBef>
                <a:spcPts val="0"/>
              </a:spcBef>
              <a:spcAft>
                <a:spcPts val="0"/>
              </a:spcAft>
              <a:buSzPts val="1400"/>
              <a:buChar char="○"/>
            </a:pPr>
            <a:r>
              <a:rPr lang="en"/>
              <a:t>Since birth control the frequent requirement of sexual expression mapping to the strategy of having kids has been eliminated.</a:t>
            </a:r>
            <a:endParaRPr/>
          </a:p>
          <a:p>
            <a:pPr indent="-317500" lvl="1" marL="914400" rtl="0" algn="l">
              <a:spcBef>
                <a:spcPts val="0"/>
              </a:spcBef>
              <a:spcAft>
                <a:spcPts val="0"/>
              </a:spcAft>
              <a:buSzPts val="1400"/>
              <a:buChar char="○"/>
            </a:pPr>
            <a:r>
              <a:rPr lang="en"/>
              <a:t>Design your sexlife with your partner so that it functions as a positive feedback loop that makes effective behavior easier.</a:t>
            </a:r>
            <a:endParaRPr/>
          </a:p>
          <a:p>
            <a:pPr indent="-317500" lvl="1" marL="914400" rtl="0" algn="l">
              <a:spcBef>
                <a:spcPts val="0"/>
              </a:spcBef>
              <a:spcAft>
                <a:spcPts val="0"/>
              </a:spcAft>
              <a:buSzPts val="1400"/>
              <a:buChar char="○"/>
            </a:pPr>
            <a:r>
              <a:rPr lang="en"/>
              <a:t>Foreplay = productivity and existential courage.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Encode The World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Update Academia?</a:t>
            </a:r>
            <a:endParaRPr/>
          </a:p>
        </p:txBody>
      </p:sp>
      <p:sp>
        <p:nvSpPr>
          <p:cNvPr id="218" name="Google Shape;218;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Humanities = Reverse engineering wisdom and encoding tactics of the past. Conscious engineering of encoded wisdom in art + literature.</a:t>
            </a:r>
            <a:endParaRPr/>
          </a:p>
          <a:p>
            <a:pPr indent="-342900" lvl="0" marL="457200" rtl="0" algn="l">
              <a:spcBef>
                <a:spcPts val="0"/>
              </a:spcBef>
              <a:spcAft>
                <a:spcPts val="0"/>
              </a:spcAft>
              <a:buSzPts val="1800"/>
              <a:buChar char="●"/>
            </a:pPr>
            <a:r>
              <a:rPr lang="en"/>
              <a:t>Social Science = E</a:t>
            </a:r>
            <a:r>
              <a:rPr lang="en"/>
              <a:t>xploring</a:t>
            </a:r>
            <a:r>
              <a:rPr lang="en"/>
              <a:t> the landscape of new </a:t>
            </a:r>
            <a:r>
              <a:rPr lang="en"/>
              <a:t>encoding</a:t>
            </a:r>
            <a:r>
              <a:rPr lang="en"/>
              <a:t> and integration </a:t>
            </a:r>
            <a:r>
              <a:rPr lang="en"/>
              <a:t>strategies</a:t>
            </a:r>
            <a:r>
              <a:rPr lang="en"/>
              <a:t>.</a:t>
            </a:r>
            <a:endParaRPr/>
          </a:p>
          <a:p>
            <a:pPr indent="-342900" lvl="0" marL="457200" rtl="0" algn="l">
              <a:spcBef>
                <a:spcPts val="0"/>
              </a:spcBef>
              <a:spcAft>
                <a:spcPts val="0"/>
              </a:spcAft>
              <a:buSzPts val="1800"/>
              <a:buChar char="●"/>
            </a:pPr>
            <a:r>
              <a:rPr lang="en"/>
              <a:t>Science</a:t>
            </a:r>
            <a:r>
              <a:rPr lang="en"/>
              <a:t> = Exploring the landscape of problem modeling and solution set derivation.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Comment on the Google Slides using the link below.</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https://docs.google.com/presentation/d/1cj8aroRMnwmJhHslCij6e00UZh6mCbs_68AiJ1gH6YU/edit?usp=sharing</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Ending Postive Feedback Loops</a:t>
            </a:r>
            <a:endParaRPr/>
          </a:p>
        </p:txBody>
      </p:sp>
      <p:sp>
        <p:nvSpPr>
          <p:cNvPr id="224" name="Google Shape;224;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Alutriusm reduces signal and promotes noise</a:t>
            </a:r>
            <a:endParaRPr/>
          </a:p>
          <a:p>
            <a:pPr indent="-342900" lvl="0" marL="457200" rtl="0" algn="l">
              <a:spcBef>
                <a:spcPts val="0"/>
              </a:spcBef>
              <a:spcAft>
                <a:spcPts val="0"/>
              </a:spcAft>
              <a:buSzPts val="1800"/>
              <a:buChar char="●"/>
            </a:pPr>
            <a:r>
              <a:rPr lang="en"/>
              <a:t>Incapacitating art does the same.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Integrating Conservatism and Liberal Exploration</a:t>
            </a:r>
            <a:endParaRPr/>
          </a:p>
        </p:txBody>
      </p:sp>
      <p:sp>
        <p:nvSpPr>
          <p:cNvPr id="230" name="Google Shape;230;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Everyone that doesn’t look at underlying selection pressures, should be placed in a game that alleviates perceptions, while maximizing the practicality of the encoded strategy.</a:t>
            </a:r>
            <a:endParaRPr/>
          </a:p>
          <a:p>
            <a:pPr indent="-342900" lvl="0" marL="457200" rtl="0" algn="l">
              <a:spcBef>
                <a:spcPts val="0"/>
              </a:spcBef>
              <a:spcAft>
                <a:spcPts val="0"/>
              </a:spcAft>
              <a:buSzPts val="1800"/>
              <a:buChar char="●"/>
            </a:pPr>
            <a:r>
              <a:rPr lang="en"/>
              <a:t>For those willing to look at a specialized domain, allow them to do that, but then have them run strategies for other domains by playing games local to them. </a:t>
            </a:r>
            <a:endParaRPr/>
          </a:p>
          <a:p>
            <a:pPr indent="-342900" lvl="0" marL="457200" rtl="0" algn="l">
              <a:spcBef>
                <a:spcPts val="0"/>
              </a:spcBef>
              <a:spcAft>
                <a:spcPts val="0"/>
              </a:spcAft>
              <a:buSzPts val="1800"/>
              <a:buChar char="●"/>
            </a:pPr>
            <a:r>
              <a:rPr lang="en"/>
              <a:t>For those willing to look at all of the underlying selection pressure, allow them to do so. However, a responsibility that falls to them is the integration of conservatives and specialized liberals by updating and integrating the strategies executed by the games they play. </a:t>
            </a:r>
            <a:endParaRPr/>
          </a:p>
          <a:p>
            <a:pPr indent="-342900" lvl="0" marL="457200" rtl="0" algn="l">
              <a:spcBef>
                <a:spcPts val="0"/>
              </a:spcBef>
              <a:spcAft>
                <a:spcPts val="0"/>
              </a:spcAft>
              <a:buSzPts val="1800"/>
              <a:buChar char="●"/>
            </a:pPr>
            <a:r>
              <a:rPr lang="en"/>
              <a:t>Can we </a:t>
            </a:r>
            <a:r>
              <a:rPr lang="en"/>
              <a:t>optimize the landscape exploration and game encoding using current political divides as a grounding?</a:t>
            </a:r>
            <a:r>
              <a:rPr lang="en"/>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Encoding Games of Varying Complexity</a:t>
            </a:r>
            <a:endParaRPr/>
          </a:p>
        </p:txBody>
      </p:sp>
      <p:sp>
        <p:nvSpPr>
          <p:cNvPr id="236" name="Google Shape;236;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 need a set of games to play as a child, an adult, and as an elder.</a:t>
            </a:r>
            <a:endParaRPr/>
          </a:p>
          <a:p>
            <a:pPr indent="-342900" lvl="0" marL="457200" rtl="0" algn="l">
              <a:spcBef>
                <a:spcPts val="0"/>
              </a:spcBef>
              <a:spcAft>
                <a:spcPts val="0"/>
              </a:spcAft>
              <a:buSzPts val="1800"/>
              <a:buChar char="●"/>
            </a:pPr>
            <a:r>
              <a:rPr lang="en"/>
              <a:t>Games need to be adapted to integrate the heuristical functions encoded by our genetics or by other games. </a:t>
            </a:r>
            <a:endParaRPr/>
          </a:p>
          <a:p>
            <a:pPr indent="-342900" lvl="0" marL="457200" rtl="0" algn="l">
              <a:spcBef>
                <a:spcPts val="0"/>
              </a:spcBef>
              <a:spcAft>
                <a:spcPts val="0"/>
              </a:spcAft>
              <a:buSzPts val="1800"/>
              <a:buChar char="●"/>
            </a:pPr>
            <a:r>
              <a:rPr lang="en"/>
              <a:t>Each complexity level needs to enable win </a:t>
            </a:r>
            <a:r>
              <a:rPr lang="en"/>
              <a:t>conditions</a:t>
            </a:r>
            <a:r>
              <a:rPr lang="en"/>
              <a:t> that map to effective long term behavior.</a:t>
            </a:r>
            <a:endParaRPr/>
          </a:p>
          <a:p>
            <a:pPr indent="-342900" lvl="0" marL="457200" rtl="0" algn="l">
              <a:spcBef>
                <a:spcPts val="0"/>
              </a:spcBef>
              <a:spcAft>
                <a:spcPts val="0"/>
              </a:spcAft>
              <a:buSzPts val="1800"/>
              <a:buChar char="●"/>
            </a:pPr>
            <a:r>
              <a:rPr lang="en"/>
              <a:t>Games need to encourage level progression and individual maturement.</a:t>
            </a:r>
            <a:endParaRPr/>
          </a:p>
          <a:p>
            <a:pPr indent="-342900" lvl="0" marL="457200" rtl="0" algn="l">
              <a:spcBef>
                <a:spcPts val="0"/>
              </a:spcBef>
              <a:spcAft>
                <a:spcPts val="0"/>
              </a:spcAft>
              <a:buSzPts val="1800"/>
              <a:buChar char="●"/>
            </a:pPr>
            <a:r>
              <a:rPr lang="en"/>
              <a:t>Games need to be backwards </a:t>
            </a:r>
            <a:r>
              <a:rPr lang="en"/>
              <a:t>compatible</a:t>
            </a:r>
            <a:r>
              <a:rPr lang="en"/>
              <a:t>. Advance players can play with beginners players when the playing a specific game is demanded by constraints.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Level 1</a:t>
            </a:r>
            <a:endParaRPr/>
          </a:p>
        </p:txBody>
      </p:sp>
      <p:sp>
        <p:nvSpPr>
          <p:cNvPr id="242" name="Google Shape;242;p45"/>
          <p:cNvSpPr txBox="1"/>
          <p:nvPr>
            <p:ph idx="1" type="body"/>
          </p:nvPr>
        </p:nvSpPr>
        <p:spPr>
          <a:xfrm>
            <a:off x="311700" y="1152475"/>
            <a:ext cx="8520600" cy="38328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No locally articulated models of problems</a:t>
            </a:r>
            <a:endParaRPr/>
          </a:p>
          <a:p>
            <a:pPr indent="-325755" lvl="0" marL="457200" rtl="0" algn="l">
              <a:spcBef>
                <a:spcPts val="0"/>
              </a:spcBef>
              <a:spcAft>
                <a:spcPts val="0"/>
              </a:spcAft>
              <a:buSzPct val="100000"/>
              <a:buChar char="●"/>
            </a:pPr>
            <a:r>
              <a:rPr lang="en"/>
              <a:t>Problems are solved through complete deferral strategies</a:t>
            </a:r>
            <a:endParaRPr/>
          </a:p>
          <a:p>
            <a:pPr indent="-325755" lvl="0" marL="457200" rtl="0" algn="l">
              <a:spcBef>
                <a:spcPts val="0"/>
              </a:spcBef>
              <a:spcAft>
                <a:spcPts val="0"/>
              </a:spcAft>
              <a:buSzPct val="100000"/>
              <a:buChar char="●"/>
            </a:pPr>
            <a:r>
              <a:rPr lang="en"/>
              <a:t>Strategies of generating complacency</a:t>
            </a:r>
            <a:endParaRPr/>
          </a:p>
          <a:p>
            <a:pPr indent="-304165" lvl="1" marL="914400" rtl="0" algn="l">
              <a:spcBef>
                <a:spcPts val="0"/>
              </a:spcBef>
              <a:spcAft>
                <a:spcPts val="0"/>
              </a:spcAft>
              <a:buSzPct val="100000"/>
              <a:buChar char="○"/>
            </a:pPr>
            <a:r>
              <a:rPr lang="en"/>
              <a:t>Heavy noise that encodes the value of higher level games, but is not imposing</a:t>
            </a:r>
            <a:endParaRPr/>
          </a:p>
          <a:p>
            <a:pPr indent="-304165" lvl="1" marL="914400" rtl="0" algn="l">
              <a:spcBef>
                <a:spcPts val="0"/>
              </a:spcBef>
              <a:spcAft>
                <a:spcPts val="0"/>
              </a:spcAft>
              <a:buSzPct val="100000"/>
              <a:buChar char="○"/>
            </a:pPr>
            <a:r>
              <a:rPr lang="en"/>
              <a:t>Disaccioations from feedback systems are minimized and replaced with a functional feedback system.</a:t>
            </a:r>
            <a:endParaRPr/>
          </a:p>
          <a:p>
            <a:pPr indent="-304164" lvl="2" marL="1371600" rtl="0" algn="l">
              <a:spcBef>
                <a:spcPts val="0"/>
              </a:spcBef>
              <a:spcAft>
                <a:spcPts val="0"/>
              </a:spcAft>
              <a:buSzPct val="100000"/>
              <a:buChar char="■"/>
            </a:pPr>
            <a:r>
              <a:rPr lang="en"/>
              <a:t>Feedback is weighted according to what maximizes development of both positive and negative feedback systems</a:t>
            </a:r>
            <a:endParaRPr/>
          </a:p>
          <a:p>
            <a:pPr indent="-304164" lvl="2" marL="1371600" rtl="0" algn="l">
              <a:spcBef>
                <a:spcPts val="0"/>
              </a:spcBef>
              <a:spcAft>
                <a:spcPts val="0"/>
              </a:spcAft>
              <a:buSzPct val="100000"/>
              <a:buChar char="■"/>
            </a:pPr>
            <a:r>
              <a:rPr lang="en"/>
              <a:t>Same for the incapicated</a:t>
            </a:r>
            <a:endParaRPr/>
          </a:p>
          <a:p>
            <a:pPr indent="-325755" lvl="0" marL="457200" rtl="0" algn="l">
              <a:spcBef>
                <a:spcPts val="0"/>
              </a:spcBef>
              <a:spcAft>
                <a:spcPts val="0"/>
              </a:spcAft>
              <a:buSzPct val="100000"/>
              <a:buChar char="●"/>
            </a:pPr>
            <a:r>
              <a:rPr lang="en"/>
              <a:t>Ideal for young children or incapacitated adults</a:t>
            </a:r>
            <a:endParaRPr/>
          </a:p>
          <a:p>
            <a:pPr indent="-325755" lvl="0" marL="457200" rtl="0" algn="l">
              <a:spcBef>
                <a:spcPts val="0"/>
              </a:spcBef>
              <a:spcAft>
                <a:spcPts val="0"/>
              </a:spcAft>
              <a:buSzPct val="100000"/>
              <a:buChar char="●"/>
            </a:pPr>
            <a:r>
              <a:rPr lang="en"/>
              <a:t>Incapacitated adults are suppourted as a function of the resources available within the community. Their ability to be supported still serves an important security function at minimum, only to be violated when the society is not resilient to support the required resource expenditure.</a:t>
            </a:r>
            <a:endParaRPr/>
          </a:p>
          <a:p>
            <a:pPr indent="-304165" lvl="1" marL="914400" rtl="0" algn="l">
              <a:spcBef>
                <a:spcPts val="0"/>
              </a:spcBef>
              <a:spcAft>
                <a:spcPts val="0"/>
              </a:spcAft>
              <a:buSzPct val="100000"/>
              <a:buChar char="○"/>
            </a:pPr>
            <a:r>
              <a:rPr lang="en"/>
              <a:t>In such a case, only young children are level 1.</a:t>
            </a:r>
            <a:endParaRPr/>
          </a:p>
          <a:p>
            <a:pPr indent="-325755" lvl="0" marL="457200" rtl="0" algn="l">
              <a:spcBef>
                <a:spcPts val="0"/>
              </a:spcBef>
              <a:spcAft>
                <a:spcPts val="0"/>
              </a:spcAft>
              <a:buSzPct val="100000"/>
              <a:buChar char="●"/>
            </a:pPr>
            <a:r>
              <a:rPr lang="en"/>
              <a:t>Art and entertainment are not incapacitating and encode the value of higher games.</a:t>
            </a:r>
            <a:endParaRPr/>
          </a:p>
          <a:p>
            <a:pPr indent="-304165" lvl="1" marL="914400" rtl="0" algn="l">
              <a:spcBef>
                <a:spcPts val="0"/>
              </a:spcBef>
              <a:spcAft>
                <a:spcPts val="0"/>
              </a:spcAft>
              <a:buSzPct val="100000"/>
              <a:buChar char="○"/>
            </a:pPr>
            <a:r>
              <a:rPr lang="en"/>
              <a:t>This enables both bootstrapping development and the pleasures of vicarious living for the incapacitated.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Level 2</a:t>
            </a:r>
            <a:endParaRPr/>
          </a:p>
        </p:txBody>
      </p:sp>
      <p:sp>
        <p:nvSpPr>
          <p:cNvPr id="248" name="Google Shape;248;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Introduction of responsibility for one’s own health and relationship to close others.</a:t>
            </a:r>
            <a:endParaRPr/>
          </a:p>
          <a:p>
            <a:pPr indent="-317500" lvl="1" marL="914400" rtl="0" algn="l">
              <a:spcBef>
                <a:spcPts val="0"/>
              </a:spcBef>
              <a:spcAft>
                <a:spcPts val="0"/>
              </a:spcAft>
              <a:buSzPts val="1400"/>
              <a:buChar char="○"/>
            </a:pPr>
            <a:r>
              <a:rPr lang="en"/>
              <a:t>Think potty training, language development, socialization</a:t>
            </a:r>
            <a:endParaRPr/>
          </a:p>
          <a:p>
            <a:pPr indent="-342900" lvl="0" marL="457200" rtl="0" algn="l">
              <a:spcBef>
                <a:spcPts val="0"/>
              </a:spcBef>
              <a:spcAft>
                <a:spcPts val="0"/>
              </a:spcAft>
              <a:buSzPts val="1800"/>
              <a:buChar char="●"/>
            </a:pPr>
            <a:r>
              <a:rPr lang="en"/>
              <a:t>Only a small amounts of problems regarding partial independence are to be directly perceived and articulated.</a:t>
            </a:r>
            <a:endParaRPr/>
          </a:p>
          <a:p>
            <a:pPr indent="-317500" lvl="1" marL="914400" rtl="0" algn="l">
              <a:spcBef>
                <a:spcPts val="0"/>
              </a:spcBef>
              <a:spcAft>
                <a:spcPts val="0"/>
              </a:spcAft>
              <a:buSzPts val="1400"/>
              <a:buChar char="○"/>
            </a:pPr>
            <a:r>
              <a:rPr lang="en"/>
              <a:t>The art and entertainment used here focuses on encoding strategies for these responsibilities, while muddying the rest through noise.</a:t>
            </a:r>
            <a:endParaRPr/>
          </a:p>
          <a:p>
            <a:pPr indent="-342900" lvl="0" marL="457200" rtl="0" algn="l">
              <a:spcBef>
                <a:spcPts val="0"/>
              </a:spcBef>
              <a:spcAft>
                <a:spcPts val="0"/>
              </a:spcAft>
              <a:buSzPts val="1800"/>
              <a:buChar char="●"/>
            </a:pPr>
            <a:r>
              <a:rPr lang="en"/>
              <a:t>A mother is functionally a level 2 while focused on raising children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Level 3</a:t>
            </a:r>
            <a:endParaRPr/>
          </a:p>
        </p:txBody>
      </p:sp>
      <p:sp>
        <p:nvSpPr>
          <p:cNvPr id="254" name="Google Shape;254;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Introduction of responsibility for one’s future self and future close others</a:t>
            </a:r>
            <a:endParaRPr/>
          </a:p>
          <a:p>
            <a:pPr indent="-317500" lvl="1" marL="914400" rtl="0" algn="l">
              <a:spcBef>
                <a:spcPts val="0"/>
              </a:spcBef>
              <a:spcAft>
                <a:spcPts val="0"/>
              </a:spcAft>
              <a:buSzPts val="1400"/>
              <a:buChar char="○"/>
            </a:pPr>
            <a:r>
              <a:rPr lang="en"/>
              <a:t>This is the complexity that most people would stop at</a:t>
            </a:r>
            <a:endParaRPr/>
          </a:p>
          <a:p>
            <a:pPr indent="-317500" lvl="1" marL="914400" rtl="0" algn="l">
              <a:spcBef>
                <a:spcPts val="0"/>
              </a:spcBef>
              <a:spcAft>
                <a:spcPts val="0"/>
              </a:spcAft>
              <a:buSzPts val="1400"/>
              <a:buChar char="○"/>
            </a:pPr>
            <a:r>
              <a:rPr lang="en"/>
              <a:t>Ideal for young  teenagers. Ideal for adults who specialize in tasks of demanding physicality at the cost of further development.</a:t>
            </a:r>
            <a:endParaRPr/>
          </a:p>
          <a:p>
            <a:pPr indent="-342900" lvl="0" marL="457200" rtl="0" algn="l">
              <a:spcBef>
                <a:spcPts val="0"/>
              </a:spcBef>
              <a:spcAft>
                <a:spcPts val="0"/>
              </a:spcAft>
              <a:buSzPts val="1800"/>
              <a:buChar char="●"/>
            </a:pPr>
            <a:r>
              <a:rPr lang="en"/>
              <a:t>Art is focused on integration of the user, and their value, while pushing the cognitively fit to continue advancing.</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Level 4</a:t>
            </a:r>
            <a:endParaRPr/>
          </a:p>
        </p:txBody>
      </p:sp>
      <p:sp>
        <p:nvSpPr>
          <p:cNvPr id="260" name="Google Shape;260;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Introduction of existential responsibility. The accounting of large scale nested systems for long durations of time, approaching a “continuous” duration.</a:t>
            </a:r>
            <a:endParaRPr/>
          </a:p>
          <a:p>
            <a:pPr indent="-317500" lvl="1" marL="914400" rtl="0" algn="l">
              <a:spcBef>
                <a:spcPts val="0"/>
              </a:spcBef>
              <a:spcAft>
                <a:spcPts val="0"/>
              </a:spcAft>
              <a:buSzPts val="1400"/>
              <a:buChar char="○"/>
            </a:pPr>
            <a:r>
              <a:rPr lang="en"/>
              <a:t>Governmental system dynamics are made precise</a:t>
            </a:r>
            <a:endParaRPr/>
          </a:p>
          <a:p>
            <a:pPr indent="-342900" lvl="0" marL="457200" rtl="0" algn="l">
              <a:spcBef>
                <a:spcPts val="0"/>
              </a:spcBef>
              <a:spcAft>
                <a:spcPts val="0"/>
              </a:spcAft>
              <a:buSzPts val="1800"/>
              <a:buChar char="●"/>
            </a:pPr>
            <a:r>
              <a:rPr lang="en"/>
              <a:t>Art encodes:</a:t>
            </a:r>
            <a:endParaRPr/>
          </a:p>
          <a:p>
            <a:pPr indent="-317500" lvl="1" marL="914400" rtl="0" algn="l">
              <a:spcBef>
                <a:spcPts val="0"/>
              </a:spcBef>
              <a:spcAft>
                <a:spcPts val="0"/>
              </a:spcAft>
              <a:buSzPts val="1400"/>
              <a:buChar char="○"/>
            </a:pPr>
            <a:r>
              <a:rPr lang="en"/>
              <a:t>Lessons of the past</a:t>
            </a:r>
            <a:endParaRPr/>
          </a:p>
          <a:p>
            <a:pPr indent="-317500" lvl="1" marL="914400" rtl="0" algn="l">
              <a:spcBef>
                <a:spcPts val="0"/>
              </a:spcBef>
              <a:spcAft>
                <a:spcPts val="0"/>
              </a:spcAft>
              <a:buSzPts val="1400"/>
              <a:buChar char="○"/>
            </a:pPr>
            <a:r>
              <a:rPr lang="en"/>
              <a:t>Visions of the future and their flaws. Seeks to enable healthy ambitions/</a:t>
            </a:r>
            <a:endParaRPr/>
          </a:p>
          <a:p>
            <a:pPr indent="-317500" lvl="1" marL="914400" rtl="0" algn="l">
              <a:spcBef>
                <a:spcPts val="0"/>
              </a:spcBef>
              <a:spcAft>
                <a:spcPts val="0"/>
              </a:spcAft>
              <a:buSzPts val="1400"/>
              <a:buChar char="○"/>
            </a:pPr>
            <a:r>
              <a:rPr lang="en"/>
              <a:t>Promotion of localized leadership.</a:t>
            </a:r>
            <a:endParaRPr/>
          </a:p>
          <a:p>
            <a:pPr indent="-317500" lvl="1" marL="914400" rtl="0" algn="l">
              <a:spcBef>
                <a:spcPts val="0"/>
              </a:spcBef>
              <a:spcAft>
                <a:spcPts val="0"/>
              </a:spcAft>
              <a:buSzPts val="1400"/>
              <a:buChar char="○"/>
            </a:pPr>
            <a:r>
              <a:rPr lang="en"/>
              <a:t>Shows value of specialized cognitive roles and focus of integration\</a:t>
            </a:r>
            <a:endParaRPr/>
          </a:p>
          <a:p>
            <a:pPr indent="-317500" lvl="1" marL="914400" rtl="0" algn="l">
              <a:spcBef>
                <a:spcPts val="0"/>
              </a:spcBef>
              <a:spcAft>
                <a:spcPts val="0"/>
              </a:spcAft>
              <a:buSzPts val="1400"/>
              <a:buChar char="○"/>
            </a:pPr>
            <a:r>
              <a:rPr lang="en"/>
              <a:t>Promotes the generation of Polymaths</a:t>
            </a:r>
            <a:endParaRPr/>
          </a:p>
          <a:p>
            <a:pPr indent="-342900" lvl="0" marL="457200" rtl="0" algn="l">
              <a:spcBef>
                <a:spcPts val="0"/>
              </a:spcBef>
              <a:spcAft>
                <a:spcPts val="0"/>
              </a:spcAft>
              <a:buSzPts val="1800"/>
              <a:buChar char="●"/>
            </a:pPr>
            <a:r>
              <a:rPr lang="en"/>
              <a:t>Ideal for specialists and the local integration of specialists (CEOs)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Level 5</a:t>
            </a:r>
            <a:endParaRPr/>
          </a:p>
        </p:txBody>
      </p:sp>
      <p:sp>
        <p:nvSpPr>
          <p:cNvPr id="266" name="Google Shape;266;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Ideal for the most ambitious and mature. This promotes the development of the polymath.</a:t>
            </a:r>
            <a:endParaRPr/>
          </a:p>
          <a:p>
            <a:pPr indent="-310832" lvl="1" marL="914400" rtl="0" algn="l">
              <a:spcBef>
                <a:spcPts val="0"/>
              </a:spcBef>
              <a:spcAft>
                <a:spcPts val="0"/>
              </a:spcAft>
              <a:buSzPct val="100000"/>
              <a:buChar char="○"/>
            </a:pPr>
            <a:r>
              <a:rPr lang="en"/>
              <a:t>Focuses precise modeling of the full problem set, the current solution set, learning from the past and making predictive models</a:t>
            </a:r>
            <a:endParaRPr/>
          </a:p>
          <a:p>
            <a:pPr indent="-334327" lvl="0" marL="457200" rtl="0" algn="l">
              <a:spcBef>
                <a:spcPts val="0"/>
              </a:spcBef>
              <a:spcAft>
                <a:spcPts val="0"/>
              </a:spcAft>
              <a:buSzPct val="100000"/>
              <a:buChar char="●"/>
            </a:pPr>
            <a:r>
              <a:rPr lang="en"/>
              <a:t>No art is allowed for consumption. It is instead only used instrumental to better understand how wisdom can be more effectively encoded. The individuals feedback systems can be transformed to emulate the feedback system of other game levels. </a:t>
            </a:r>
            <a:endParaRPr/>
          </a:p>
          <a:p>
            <a:pPr indent="-334327" lvl="0" marL="457200" rtl="0" algn="l">
              <a:spcBef>
                <a:spcPts val="0"/>
              </a:spcBef>
              <a:spcAft>
                <a:spcPts val="0"/>
              </a:spcAft>
              <a:buSzPct val="100000"/>
              <a:buChar char="●"/>
            </a:pPr>
            <a:r>
              <a:rPr lang="en"/>
              <a:t>Wisdom derivation is calculated independent from reduced complexity models of the world.</a:t>
            </a:r>
            <a:endParaRPr/>
          </a:p>
          <a:p>
            <a:pPr indent="-334327" lvl="0" marL="457200" rtl="0" algn="l">
              <a:spcBef>
                <a:spcPts val="0"/>
              </a:spcBef>
              <a:spcAft>
                <a:spcPts val="0"/>
              </a:spcAft>
              <a:buSzPct val="100000"/>
              <a:buChar char="●"/>
            </a:pPr>
            <a:r>
              <a:rPr lang="en"/>
              <a:t>This focuses on integration, systems optimization, error correction, leadership of complex systems. Game level design.</a:t>
            </a:r>
            <a:endParaRPr/>
          </a:p>
          <a:p>
            <a:pPr indent="-310832" lvl="1" marL="914400" rtl="0" algn="l">
              <a:spcBef>
                <a:spcPts val="0"/>
              </a:spcBef>
              <a:spcAft>
                <a:spcPts val="0"/>
              </a:spcAft>
              <a:buSzPct val="100000"/>
              <a:buChar char="○"/>
            </a:pPr>
            <a:r>
              <a:rPr lang="en"/>
              <a:t>Dabbles in level 4 specializations if constraints allow it to thus maximize globalized output. The’ll have to past through level 4 anyways so they should have such skills.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Population distribution</a:t>
            </a:r>
            <a:endParaRPr/>
          </a:p>
        </p:txBody>
      </p:sp>
      <p:sp>
        <p:nvSpPr>
          <p:cNvPr id="272" name="Google Shape;272;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level needs to teach the importance of playing at the lower levels. How they become idealized under certain constraints. Emulation of the lower levels is to be encouraged when such constraints are present. </a:t>
            </a:r>
            <a:endParaRPr/>
          </a:p>
          <a:p>
            <a:pPr indent="-342900" lvl="0" marL="457200" rtl="0" algn="l">
              <a:spcBef>
                <a:spcPts val="0"/>
              </a:spcBef>
              <a:spcAft>
                <a:spcPts val="0"/>
              </a:spcAft>
              <a:buSzPts val="1800"/>
              <a:buChar char="●"/>
            </a:pPr>
            <a:r>
              <a:rPr lang="en"/>
              <a:t>This is intended to generate a rebounding effect where in situations of low resources. Investing in running more direct dynamics of resource generation is the most resilient method of enabling less direct dynamics to be pursued. </a:t>
            </a:r>
            <a:endParaRPr/>
          </a:p>
          <a:p>
            <a:pPr indent="-342900" lvl="0" marL="457200" rtl="0" algn="l">
              <a:spcBef>
                <a:spcPts val="0"/>
              </a:spcBef>
              <a:spcAft>
                <a:spcPts val="0"/>
              </a:spcAft>
              <a:buSzPts val="1800"/>
              <a:buChar char="●"/>
            </a:pPr>
            <a:r>
              <a:rPr lang="en"/>
              <a:t>Still generate higher game players, just include the ability to play lower games when needed.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Retain Landscape exploration</a:t>
            </a:r>
            <a:endParaRPr/>
          </a:p>
        </p:txBody>
      </p:sp>
      <p:sp>
        <p:nvSpPr>
          <p:cNvPr id="278" name="Google Shape;278;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 see a both a </a:t>
            </a:r>
            <a:r>
              <a:rPr lang="en"/>
              <a:t>potentially </a:t>
            </a:r>
            <a:r>
              <a:rPr lang="en"/>
              <a:t>viable free market strategy and a potentially viable centrally planned market strategy. </a:t>
            </a:r>
            <a:endParaRPr/>
          </a:p>
          <a:p>
            <a:pPr indent="-317500" lvl="1" marL="914400" rtl="0" algn="l">
              <a:spcBef>
                <a:spcPts val="0"/>
              </a:spcBef>
              <a:spcAft>
                <a:spcPts val="0"/>
              </a:spcAft>
              <a:buSzPts val="1400"/>
              <a:buChar char="○"/>
            </a:pPr>
            <a:r>
              <a:rPr lang="en"/>
              <a:t>So don’t  fit this set of </a:t>
            </a:r>
            <a:r>
              <a:rPr lang="en"/>
              <a:t>ideas into either narrow box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“Doing Something” vs. “Doing Nothing”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Can You Do?</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Whatever it is you have been doing.</a:t>
            </a:r>
            <a:endParaRPr/>
          </a:p>
        </p:txBody>
      </p:sp>
      <p:sp>
        <p:nvSpPr>
          <p:cNvPr id="289" name="Google Shape;289;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Apply this perspective.</a:t>
            </a:r>
            <a:endParaRPr/>
          </a:p>
          <a:p>
            <a:pPr indent="-317500" lvl="1" marL="914400" rtl="0" algn="l">
              <a:spcBef>
                <a:spcPts val="0"/>
              </a:spcBef>
              <a:spcAft>
                <a:spcPts val="0"/>
              </a:spcAft>
              <a:buSzPts val="1400"/>
              <a:buChar char="○"/>
            </a:pPr>
            <a:r>
              <a:rPr lang="en"/>
              <a:t>Life can be viewed as a optimization problem.</a:t>
            </a:r>
            <a:endParaRPr/>
          </a:p>
          <a:p>
            <a:pPr indent="-317500" lvl="1" marL="914400" rtl="0" algn="l">
              <a:spcBef>
                <a:spcPts val="0"/>
              </a:spcBef>
              <a:spcAft>
                <a:spcPts val="0"/>
              </a:spcAft>
              <a:buSzPts val="1400"/>
              <a:buChar char="○"/>
            </a:pPr>
            <a:r>
              <a:rPr lang="en"/>
              <a:t>Understand how identity functions for the average person.</a:t>
            </a:r>
            <a:endParaRPr/>
          </a:p>
          <a:p>
            <a:pPr indent="-317500" lvl="1" marL="914400" rtl="0" algn="l">
              <a:spcBef>
                <a:spcPts val="0"/>
              </a:spcBef>
              <a:spcAft>
                <a:spcPts val="0"/>
              </a:spcAft>
              <a:buSzPts val="1400"/>
              <a:buChar char="○"/>
            </a:pPr>
            <a:r>
              <a:rPr lang="en"/>
              <a:t>An identity is only as effective as </a:t>
            </a:r>
            <a:r>
              <a:rPr lang="en"/>
              <a:t>the</a:t>
            </a:r>
            <a:r>
              <a:rPr lang="en"/>
              <a:t> </a:t>
            </a:r>
            <a:r>
              <a:rPr lang="en"/>
              <a:t>heuristic</a:t>
            </a:r>
            <a:r>
              <a:rPr lang="en"/>
              <a:t> it encodes are. How can you </a:t>
            </a:r>
            <a:r>
              <a:rPr lang="en"/>
              <a:t>update</a:t>
            </a:r>
            <a:r>
              <a:rPr lang="en"/>
              <a:t> them for yo</a:t>
            </a:r>
            <a:r>
              <a:rPr lang="en"/>
              <a:t>ur own field?</a:t>
            </a:r>
            <a:endParaRPr/>
          </a:p>
          <a:p>
            <a:pPr indent="-317500" lvl="1" marL="914400" rtl="0" algn="l">
              <a:spcBef>
                <a:spcPts val="0"/>
              </a:spcBef>
              <a:spcAft>
                <a:spcPts val="0"/>
              </a:spcAft>
              <a:buSzPts val="1400"/>
              <a:buChar char="○"/>
            </a:pPr>
            <a:r>
              <a:rPr lang="en"/>
              <a:t>Use this set to models to localize what problems are being signaled by sources of negative feedback.</a:t>
            </a:r>
            <a:endParaRPr/>
          </a:p>
          <a:p>
            <a:pPr indent="-342900" lvl="0" marL="457200" rtl="0" algn="l">
              <a:spcBef>
                <a:spcPts val="0"/>
              </a:spcBef>
              <a:spcAft>
                <a:spcPts val="0"/>
              </a:spcAft>
              <a:buSzPts val="1800"/>
              <a:buChar char="●"/>
            </a:pPr>
            <a:r>
              <a:rPr lang="en"/>
              <a:t>Assist me given where your specialization fit in. </a:t>
            </a:r>
            <a:endParaRPr/>
          </a:p>
          <a:p>
            <a:pPr indent="-317500" lvl="1" marL="914400" rtl="0" algn="l">
              <a:spcBef>
                <a:spcPts val="0"/>
              </a:spcBef>
              <a:spcAft>
                <a:spcPts val="0"/>
              </a:spcAft>
              <a:buSzPts val="1400"/>
              <a:buChar char="○"/>
            </a:pPr>
            <a:r>
              <a:rPr lang="en"/>
              <a:t>Help me improve the granularity of the models depicting the problems we face.</a:t>
            </a:r>
            <a:endParaRPr/>
          </a:p>
          <a:p>
            <a:pPr indent="-317500" lvl="1" marL="914400" rtl="0" algn="l">
              <a:spcBef>
                <a:spcPts val="0"/>
              </a:spcBef>
              <a:spcAft>
                <a:spcPts val="0"/>
              </a:spcAft>
              <a:buSzPts val="1400"/>
              <a:buChar char="○"/>
            </a:pPr>
            <a:r>
              <a:rPr lang="en"/>
              <a:t>Help me improve the effectiveness of our underlying solution sets.</a:t>
            </a:r>
            <a:endParaRPr/>
          </a:p>
          <a:p>
            <a:pPr indent="-317500" lvl="1" marL="914400" rtl="0" algn="l">
              <a:spcBef>
                <a:spcPts val="0"/>
              </a:spcBef>
              <a:spcAft>
                <a:spcPts val="0"/>
              </a:spcAft>
              <a:buSzPts val="1400"/>
              <a:buChar char="○"/>
            </a:pPr>
            <a:r>
              <a:rPr lang="en"/>
              <a:t>Help me improve the granularity of the models of the encoding tactics we have.</a:t>
            </a:r>
            <a:endParaRPr/>
          </a:p>
          <a:p>
            <a:pPr indent="-317500" lvl="1" marL="914400" rtl="0" algn="l">
              <a:spcBef>
                <a:spcPts val="0"/>
              </a:spcBef>
              <a:spcAft>
                <a:spcPts val="0"/>
              </a:spcAft>
              <a:buSzPts val="1400"/>
              <a:buChar char="○"/>
            </a:pPr>
            <a:r>
              <a:rPr lang="en"/>
              <a:t>Help me improve the effectiveness of the games our society is running.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Focus on Mutual </a:t>
            </a:r>
            <a:r>
              <a:rPr lang="en"/>
              <a:t>Cooperation</a:t>
            </a:r>
            <a:endParaRPr/>
          </a:p>
        </p:txBody>
      </p:sp>
      <p:sp>
        <p:nvSpPr>
          <p:cNvPr id="295" name="Google Shape;295;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Before allocating resources to compete with others, identify that </a:t>
            </a:r>
            <a:r>
              <a:rPr lang="en"/>
              <a:t>those</a:t>
            </a:r>
            <a:r>
              <a:rPr lang="en"/>
              <a:t> resources could be spent integrating strategies together and expanding focus to a larger problem set. </a:t>
            </a:r>
            <a:endParaRPr/>
          </a:p>
          <a:p>
            <a:pPr indent="-342900" lvl="0" marL="457200" rtl="0" algn="l">
              <a:spcBef>
                <a:spcPts val="0"/>
              </a:spcBef>
              <a:spcAft>
                <a:spcPts val="0"/>
              </a:spcAft>
              <a:buSzPts val="1800"/>
              <a:buChar char="●"/>
            </a:pPr>
            <a:r>
              <a:rPr lang="en"/>
              <a:t>“We both are faced with existential problems, how can we allocate our resources to first account for ourselves, before expanding to </a:t>
            </a:r>
            <a:r>
              <a:rPr lang="en"/>
              <a:t>account</a:t>
            </a:r>
            <a:r>
              <a:rPr lang="en"/>
              <a:t> for them”?</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Utterly Destroy Competition </a:t>
            </a:r>
            <a:endParaRPr/>
          </a:p>
        </p:txBody>
      </p:sp>
      <p:sp>
        <p:nvSpPr>
          <p:cNvPr id="301" name="Google Shape;301;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Become resilient enough to withstand competition. Severly out compete others to minimize the resources lost in enabling an exploration of the strategic landscape.</a:t>
            </a:r>
            <a:endParaRPr/>
          </a:p>
          <a:p>
            <a:pPr indent="-342900" lvl="0" marL="457200" rtl="0" algn="l">
              <a:spcBef>
                <a:spcPts val="0"/>
              </a:spcBef>
              <a:spcAft>
                <a:spcPts val="0"/>
              </a:spcAft>
              <a:buSzPts val="1800"/>
              <a:buChar char="●"/>
            </a:pPr>
            <a:r>
              <a:rPr lang="en"/>
              <a:t>When competition is close, understand your competitiors strategy and integrate its value into your own.</a:t>
            </a:r>
            <a:endParaRPr/>
          </a:p>
          <a:p>
            <a:pPr indent="-317500" lvl="1" marL="914400" rtl="0" algn="l">
              <a:spcBef>
                <a:spcPts val="0"/>
              </a:spcBef>
              <a:spcAft>
                <a:spcPts val="0"/>
              </a:spcAft>
              <a:buSzPts val="1400"/>
              <a:buChar char="○"/>
            </a:pPr>
            <a:r>
              <a:rPr lang="en"/>
              <a:t>Think buying up companies.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Employ This Design Criteria</a:t>
            </a:r>
            <a:endParaRPr/>
          </a:p>
        </p:txBody>
      </p:sp>
      <p:sp>
        <p:nvSpPr>
          <p:cNvPr id="307" name="Google Shape;307;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Hardly anyone is brave enough to look at long-term problems, let alone use potential solutions as design criteria.</a:t>
            </a:r>
            <a:endParaRPr/>
          </a:p>
          <a:p>
            <a:pPr indent="-342900" lvl="0" marL="457200" rtl="0" algn="l">
              <a:spcBef>
                <a:spcPts val="0"/>
              </a:spcBef>
              <a:spcAft>
                <a:spcPts val="0"/>
              </a:spcAft>
              <a:buSzPts val="1800"/>
              <a:buChar char="●"/>
            </a:pPr>
            <a:r>
              <a:rPr lang="en"/>
              <a:t>Ceate value with this criteria in mind, and push for these criteria to be more widely recgonized as sorces of value.</a:t>
            </a:r>
            <a:endParaRPr/>
          </a:p>
          <a:p>
            <a:pPr indent="-342900" lvl="0" marL="457200" rtl="0" algn="l">
              <a:spcBef>
                <a:spcPts val="0"/>
              </a:spcBef>
              <a:spcAft>
                <a:spcPts val="0"/>
              </a:spcAft>
              <a:buSzPts val="1800"/>
              <a:buChar char="●"/>
            </a:pPr>
            <a:r>
              <a:rPr lang="en"/>
              <a:t>In effect you are showing people what they need, then providing it. </a:t>
            </a:r>
            <a:endParaRPr/>
          </a:p>
          <a:p>
            <a:pPr indent="-317500" lvl="1" marL="914400" rtl="0" algn="l">
              <a:spcBef>
                <a:spcPts val="0"/>
              </a:spcBef>
              <a:spcAft>
                <a:spcPts val="0"/>
              </a:spcAft>
              <a:buSzPts val="1400"/>
              <a:buChar char="○"/>
            </a:pPr>
            <a:r>
              <a:rPr lang="en"/>
              <a:t>Direct communication may not be ideal, remember all the game deign stuff.</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do anything?</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you are here, it is because for some reason or another you have </a:t>
            </a:r>
            <a:r>
              <a:rPr lang="en"/>
              <a:t>developed</a:t>
            </a:r>
            <a:r>
              <a:rPr lang="en"/>
              <a:t> the resolve to do </a:t>
            </a:r>
            <a:r>
              <a:rPr lang="en"/>
              <a:t>something. </a:t>
            </a:r>
            <a:endParaRPr/>
          </a:p>
          <a:p>
            <a:pPr indent="-342900" lvl="0" marL="457200" rtl="0" algn="l">
              <a:spcBef>
                <a:spcPts val="0"/>
              </a:spcBef>
              <a:spcAft>
                <a:spcPts val="0"/>
              </a:spcAft>
              <a:buSzPts val="1800"/>
              <a:buChar char="●"/>
            </a:pPr>
            <a:r>
              <a:rPr lang="en"/>
              <a:t>Differing philosophies promote different reasons for taking action, it really doesn’t matter what yours are. I just ask you notice that you are in fact taking action.</a:t>
            </a:r>
            <a:endParaRPr/>
          </a:p>
          <a:p>
            <a:pPr indent="-342900" lvl="0" marL="457200" rtl="0" algn="l">
              <a:spcBef>
                <a:spcPts val="0"/>
              </a:spcBef>
              <a:spcAft>
                <a:spcPts val="0"/>
              </a:spcAft>
              <a:buSzPts val="1800"/>
              <a:buChar char="●"/>
            </a:pPr>
            <a:r>
              <a:rPr lang="en"/>
              <a:t>I personally use the observation that I can employ the “Doing Nothing” strategy when I am dead, so I have decided to give the “Doing Something” strategy a try while I am still alive.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Regulates What You Do?</a:t>
            </a:r>
            <a:endParaRPr/>
          </a:p>
        </p:txBody>
      </p:sp>
      <p:sp>
        <p:nvSpPr>
          <p:cNvPr id="84" name="Google Shape;84;p18"/>
          <p:cNvSpPr txBox="1"/>
          <p:nvPr>
            <p:ph idx="1" type="body"/>
          </p:nvPr>
        </p:nvSpPr>
        <p:spPr>
          <a:xfrm>
            <a:off x="311700" y="1152475"/>
            <a:ext cx="8520600" cy="3672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Your identity regulates your behavior.</a:t>
            </a:r>
            <a:endParaRPr/>
          </a:p>
          <a:p>
            <a:pPr indent="-342900" lvl="0" marL="457200" rtl="0" algn="l">
              <a:spcBef>
                <a:spcPts val="0"/>
              </a:spcBef>
              <a:spcAft>
                <a:spcPts val="0"/>
              </a:spcAft>
              <a:buSzPts val="1800"/>
              <a:buChar char="●"/>
            </a:pPr>
            <a:r>
              <a:rPr lang="en"/>
              <a:t>The constraints of both your environment and the future regulate what actions are potentially viable. </a:t>
            </a:r>
            <a:endParaRPr/>
          </a:p>
          <a:p>
            <a:pPr indent="-342900" lvl="0" marL="457200" rtl="0" algn="l">
              <a:spcBef>
                <a:spcPts val="0"/>
              </a:spcBef>
              <a:spcAft>
                <a:spcPts val="0"/>
              </a:spcAft>
              <a:buSzPts val="1800"/>
              <a:buChar char="●"/>
            </a:pPr>
            <a:r>
              <a:rPr lang="en"/>
              <a:t>Conclusion: Social </a:t>
            </a:r>
            <a:r>
              <a:rPr lang="en"/>
              <a:t>identity</a:t>
            </a:r>
            <a:r>
              <a:rPr lang="en"/>
              <a:t> is a distributed computation tool. Sets of behavior are evolved or designed and then stored across a society under a given social identity.</a:t>
            </a:r>
            <a:endParaRPr/>
          </a:p>
          <a:p>
            <a:pPr indent="-342900" lvl="0" marL="457200" rtl="0" algn="l">
              <a:spcBef>
                <a:spcPts val="0"/>
              </a:spcBef>
              <a:spcAft>
                <a:spcPts val="0"/>
              </a:spcAft>
              <a:buSzPts val="1800"/>
              <a:buChar char="●"/>
            </a:pPr>
            <a:r>
              <a:rPr lang="en"/>
              <a:t>To expand what your behavior accounts for, you may hold various </a:t>
            </a:r>
            <a:r>
              <a:rPr lang="en"/>
              <a:t>identities or derive behavior from the underlying problems. </a:t>
            </a:r>
            <a:endParaRPr/>
          </a:p>
          <a:p>
            <a:pPr indent="-342900" lvl="0" marL="457200" rtl="0" algn="l">
              <a:spcBef>
                <a:spcPts val="0"/>
              </a:spcBef>
              <a:spcAft>
                <a:spcPts val="0"/>
              </a:spcAft>
              <a:buSzPts val="1800"/>
              <a:buChar char="●"/>
            </a:pPr>
            <a:r>
              <a:rPr lang="en"/>
              <a:t>Behaviors you derive from being a problem solver may not map onto the incentives distributed across the various social identities.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Identity Regulates Behavior, what Regulates Identity?</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exception of identity in regulating behavior is when you directly explore the problem solving landscape in response to a given problem. </a:t>
            </a:r>
            <a:endParaRPr/>
          </a:p>
          <a:p>
            <a:pPr indent="-317500" lvl="1" marL="914400" rtl="0" algn="l">
              <a:spcBef>
                <a:spcPts val="0"/>
              </a:spcBef>
              <a:spcAft>
                <a:spcPts val="0"/>
              </a:spcAft>
              <a:buSzPts val="1400"/>
              <a:buChar char="○"/>
            </a:pPr>
            <a:r>
              <a:rPr lang="en"/>
              <a:t>Employing instinctual or emotional based heuristics to resolve short term mundane problems.</a:t>
            </a:r>
            <a:endParaRPr/>
          </a:p>
          <a:p>
            <a:pPr indent="-317500" lvl="1" marL="914400" rtl="0" algn="l">
              <a:spcBef>
                <a:spcPts val="0"/>
              </a:spcBef>
              <a:spcAft>
                <a:spcPts val="0"/>
              </a:spcAft>
              <a:buSzPts val="1400"/>
              <a:buChar char="○"/>
            </a:pPr>
            <a:r>
              <a:rPr lang="en"/>
              <a:t>Employing scientific/ model based thinking to generate a solution not </a:t>
            </a:r>
            <a:r>
              <a:rPr lang="en"/>
              <a:t>already</a:t>
            </a:r>
            <a:r>
              <a:rPr lang="en"/>
              <a:t> encoded in your society. </a:t>
            </a:r>
            <a:endParaRPr/>
          </a:p>
          <a:p>
            <a:pPr indent="-342900" lvl="0" marL="457200" rtl="0" algn="l">
              <a:spcBef>
                <a:spcPts val="0"/>
              </a:spcBef>
              <a:spcAft>
                <a:spcPts val="0"/>
              </a:spcAft>
              <a:buSzPts val="1800"/>
              <a:buChar char="●"/>
            </a:pPr>
            <a:r>
              <a:rPr lang="en"/>
              <a:t>Games regulate Identity</a:t>
            </a:r>
            <a:endParaRPr/>
          </a:p>
          <a:p>
            <a:pPr indent="-317500" lvl="1" marL="914400" rtl="0" algn="l">
              <a:spcBef>
                <a:spcPts val="0"/>
              </a:spcBef>
              <a:spcAft>
                <a:spcPts val="0"/>
              </a:spcAft>
              <a:buSzPts val="1400"/>
              <a:buChar char="○"/>
            </a:pPr>
            <a:r>
              <a:rPr lang="en"/>
              <a:t>A game is the given system that communicates to the individual a specific set of behaviors to run. An identity is what is assigned to the players of specific games.</a:t>
            </a:r>
            <a:endParaRPr/>
          </a:p>
          <a:p>
            <a:pPr indent="-317500" lvl="1" marL="914400" rtl="0" algn="l">
              <a:spcBef>
                <a:spcPts val="0"/>
              </a:spcBef>
              <a:spcAft>
                <a:spcPts val="0"/>
              </a:spcAft>
              <a:buSzPts val="1400"/>
              <a:buChar char="○"/>
            </a:pPr>
            <a:r>
              <a:rPr lang="en"/>
              <a:t>A game is a system that posses the function of encoding behavior.</a:t>
            </a:r>
            <a:endParaRPr/>
          </a:p>
          <a:p>
            <a:pPr indent="-317500" lvl="1" marL="914400" rtl="0" algn="l">
              <a:spcBef>
                <a:spcPts val="0"/>
              </a:spcBef>
              <a:spcAft>
                <a:spcPts val="0"/>
              </a:spcAft>
              <a:buSzPts val="1400"/>
              <a:buChar char="○"/>
            </a:pPr>
            <a:r>
              <a:rPr lang="en"/>
              <a:t>Ex. A player of Christianity has the </a:t>
            </a:r>
            <a:r>
              <a:rPr lang="en"/>
              <a:t>identity</a:t>
            </a:r>
            <a:r>
              <a:rPr lang="en"/>
              <a:t> of a Christian.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Then What Generates and Regulates Games?</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Competition between games. Okay… can we predict what games will win?</a:t>
            </a:r>
            <a:endParaRPr/>
          </a:p>
          <a:p>
            <a:pPr indent="-342900" lvl="0" marL="457200" rtl="0" algn="l">
              <a:spcBef>
                <a:spcPts val="0"/>
              </a:spcBef>
              <a:spcAft>
                <a:spcPts val="0"/>
              </a:spcAft>
              <a:buSzPts val="1800"/>
              <a:buChar char="●"/>
            </a:pPr>
            <a:r>
              <a:rPr lang="en"/>
              <a:t>Yes we can. The games that generate behavior the resolve the selection pressures that select the winners will win out. </a:t>
            </a:r>
            <a:endParaRPr/>
          </a:p>
          <a:p>
            <a:pPr indent="-342900" lvl="0" marL="457200" rtl="0" algn="l">
              <a:spcBef>
                <a:spcPts val="0"/>
              </a:spcBef>
              <a:spcAft>
                <a:spcPts val="0"/>
              </a:spcAft>
              <a:buSzPts val="1800"/>
              <a:buChar char="●"/>
            </a:pPr>
            <a:r>
              <a:rPr lang="en"/>
              <a:t>The games that enable their players to exist and win in a </a:t>
            </a:r>
            <a:r>
              <a:rPr lang="en"/>
              <a:t>continuous</a:t>
            </a:r>
            <a:r>
              <a:rPr lang="en"/>
              <a:t> manner will win out.</a:t>
            </a:r>
            <a:endParaRPr/>
          </a:p>
          <a:p>
            <a:pPr indent="-342900" lvl="0" marL="457200" rtl="0" algn="l">
              <a:spcBef>
                <a:spcPts val="0"/>
              </a:spcBef>
              <a:spcAft>
                <a:spcPts val="0"/>
              </a:spcAft>
              <a:buSzPts val="1800"/>
              <a:buChar char="●"/>
            </a:pPr>
            <a:r>
              <a:rPr lang="en"/>
              <a:t>The games that when played generate solutions to problems that their players face will out. </a:t>
            </a:r>
            <a:endParaRPr/>
          </a:p>
          <a:p>
            <a:pPr indent="-317500" lvl="1" marL="914400" rtl="0" algn="l">
              <a:spcBef>
                <a:spcPts val="0"/>
              </a:spcBef>
              <a:spcAft>
                <a:spcPts val="0"/>
              </a:spcAft>
              <a:buSzPts val="1400"/>
              <a:buChar char="○"/>
            </a:pPr>
            <a:r>
              <a:rPr lang="en"/>
              <a:t>Else, the players go extinct and so do the games they played.</a:t>
            </a:r>
            <a:endParaRPr/>
          </a:p>
          <a:p>
            <a:pPr indent="-342900" lvl="0" marL="457200" rtl="0" algn="l">
              <a:spcBef>
                <a:spcPts val="0"/>
              </a:spcBef>
              <a:spcAft>
                <a:spcPts val="0"/>
              </a:spcAft>
              <a:buSzPts val="1800"/>
              <a:buChar char="●"/>
            </a:pPr>
            <a:r>
              <a:rPr lang="en"/>
              <a:t>The end functionality of the games we play will be the </a:t>
            </a:r>
            <a:r>
              <a:rPr lang="en"/>
              <a:t>encoding</a:t>
            </a:r>
            <a:r>
              <a:rPr lang="en"/>
              <a:t> of behaviors that aggregate to execute a viable survival </a:t>
            </a:r>
            <a:r>
              <a:rPr lang="en"/>
              <a:t>strategy</a:t>
            </a:r>
            <a:r>
              <a:rPr lang="en"/>
              <a:t>.</a:t>
            </a:r>
            <a:endParaRPr/>
          </a:p>
          <a:p>
            <a:pPr indent="-317500" lvl="1" marL="914400" rtl="0" algn="l">
              <a:spcBef>
                <a:spcPts val="0"/>
              </a:spcBef>
              <a:spcAft>
                <a:spcPts val="0"/>
              </a:spcAft>
              <a:buSzPts val="1400"/>
              <a:buChar char="○"/>
            </a:pPr>
            <a:r>
              <a:rPr lang="en"/>
              <a:t>If this is not the case then everyone has died and the the game has died.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of Games</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Culture</a:t>
            </a:r>
            <a:endParaRPr/>
          </a:p>
          <a:p>
            <a:pPr indent="-325755" lvl="0" marL="457200" rtl="0" algn="l">
              <a:spcBef>
                <a:spcPts val="0"/>
              </a:spcBef>
              <a:spcAft>
                <a:spcPts val="0"/>
              </a:spcAft>
              <a:buSzPct val="100000"/>
              <a:buChar char="●"/>
            </a:pPr>
            <a:r>
              <a:rPr lang="en"/>
              <a:t>Religion</a:t>
            </a:r>
            <a:endParaRPr/>
          </a:p>
          <a:p>
            <a:pPr indent="-325755" lvl="0" marL="457200" rtl="0" algn="l">
              <a:spcBef>
                <a:spcPts val="0"/>
              </a:spcBef>
              <a:spcAft>
                <a:spcPts val="0"/>
              </a:spcAft>
              <a:buSzPct val="100000"/>
              <a:buChar char="●"/>
            </a:pPr>
            <a:r>
              <a:rPr lang="en"/>
              <a:t>Social Status</a:t>
            </a:r>
            <a:endParaRPr/>
          </a:p>
          <a:p>
            <a:pPr indent="-325755" lvl="0" marL="457200" rtl="0" algn="l">
              <a:spcBef>
                <a:spcPts val="0"/>
              </a:spcBef>
              <a:spcAft>
                <a:spcPts val="0"/>
              </a:spcAft>
              <a:buSzPct val="100000"/>
              <a:buChar char="●"/>
            </a:pPr>
            <a:r>
              <a:rPr lang="en"/>
              <a:t>Economics</a:t>
            </a:r>
            <a:endParaRPr/>
          </a:p>
          <a:p>
            <a:pPr indent="-325755" lvl="0" marL="457200" rtl="0" algn="l">
              <a:spcBef>
                <a:spcPts val="0"/>
              </a:spcBef>
              <a:spcAft>
                <a:spcPts val="0"/>
              </a:spcAft>
              <a:buSzPct val="100000"/>
              <a:buChar char="●"/>
            </a:pPr>
            <a:r>
              <a:rPr lang="en"/>
              <a:t>Sexual Selection </a:t>
            </a:r>
            <a:endParaRPr/>
          </a:p>
          <a:p>
            <a:pPr indent="-325755" lvl="0" marL="457200" rtl="0" algn="l">
              <a:spcBef>
                <a:spcPts val="0"/>
              </a:spcBef>
              <a:spcAft>
                <a:spcPts val="0"/>
              </a:spcAft>
              <a:buSzPct val="100000"/>
              <a:buChar char="●"/>
            </a:pPr>
            <a:r>
              <a:rPr lang="en"/>
              <a:t>Philosophy</a:t>
            </a:r>
            <a:endParaRPr/>
          </a:p>
          <a:p>
            <a:pPr indent="-325755" lvl="0" marL="457200" rtl="0" algn="l">
              <a:spcBef>
                <a:spcPts val="0"/>
              </a:spcBef>
              <a:spcAft>
                <a:spcPts val="0"/>
              </a:spcAft>
              <a:buSzPct val="100000"/>
              <a:buChar char="●"/>
            </a:pPr>
            <a:r>
              <a:rPr lang="en"/>
              <a:t>Law</a:t>
            </a:r>
            <a:endParaRPr/>
          </a:p>
          <a:p>
            <a:pPr indent="-325755" lvl="0" marL="457200" rtl="0" algn="l">
              <a:spcBef>
                <a:spcPts val="0"/>
              </a:spcBef>
              <a:spcAft>
                <a:spcPts val="0"/>
              </a:spcAft>
              <a:buSzPct val="100000"/>
              <a:buChar char="●"/>
            </a:pPr>
            <a:r>
              <a:rPr lang="en"/>
              <a:t>Politics</a:t>
            </a:r>
            <a:endParaRPr/>
          </a:p>
          <a:p>
            <a:pPr indent="-325755" lvl="0" marL="457200" rtl="0" algn="l">
              <a:spcBef>
                <a:spcPts val="0"/>
              </a:spcBef>
              <a:spcAft>
                <a:spcPts val="0"/>
              </a:spcAft>
              <a:buSzPct val="100000"/>
              <a:buChar char="●"/>
            </a:pPr>
            <a:r>
              <a:rPr lang="en"/>
              <a:t>Government </a:t>
            </a:r>
            <a:endParaRPr/>
          </a:p>
          <a:p>
            <a:pPr indent="-325755" lvl="0" marL="457200" rtl="0" algn="l">
              <a:spcBef>
                <a:spcPts val="0"/>
              </a:spcBef>
              <a:spcAft>
                <a:spcPts val="0"/>
              </a:spcAft>
              <a:buSzPct val="100000"/>
              <a:buChar char="●"/>
            </a:pPr>
            <a:r>
              <a:rPr lang="en"/>
              <a:t>Individual’s Style &amp; Appearance</a:t>
            </a:r>
            <a:endParaRPr/>
          </a:p>
          <a:p>
            <a:pPr indent="-325755" lvl="0" marL="457200" rtl="0" algn="l">
              <a:spcBef>
                <a:spcPts val="0"/>
              </a:spcBef>
              <a:spcAft>
                <a:spcPts val="0"/>
              </a:spcAft>
              <a:buSzPct val="100000"/>
              <a:buChar char="●"/>
            </a:pPr>
            <a:r>
              <a:rPr lang="en"/>
              <a:t>Language</a:t>
            </a:r>
            <a:endParaRPr/>
          </a:p>
          <a:p>
            <a:pPr indent="-325755" lvl="0" marL="457200" rtl="0" algn="l">
              <a:spcBef>
                <a:spcPts val="0"/>
              </a:spcBef>
              <a:spcAft>
                <a:spcPts val="0"/>
              </a:spcAft>
              <a:buSzPct val="100000"/>
              <a:buChar char="●"/>
            </a:pPr>
            <a:r>
              <a:rPr lang="en"/>
              <a:t>Physical Selection</a:t>
            </a:r>
            <a:endParaRPr/>
          </a:p>
          <a:p>
            <a:pPr indent="-325755" lvl="0" marL="457200" rtl="0" algn="l">
              <a:spcBef>
                <a:spcPts val="0"/>
              </a:spcBef>
              <a:spcAft>
                <a:spcPts val="0"/>
              </a:spcAft>
              <a:buSzPct val="100000"/>
              <a:buChar char="●"/>
            </a:pPr>
            <a:r>
              <a:rPr lang="en"/>
              <a:t>Art</a:t>
            </a:r>
            <a:endParaRPr/>
          </a:p>
          <a:p>
            <a:pPr indent="-325755" lvl="0" marL="457200" rtl="0" algn="l">
              <a:spcBef>
                <a:spcPts val="0"/>
              </a:spcBef>
              <a:spcAft>
                <a:spcPts val="0"/>
              </a:spcAft>
              <a:buSzPct val="100000"/>
              <a:buChar char="●"/>
            </a:pPr>
            <a:r>
              <a:rPr lang="en"/>
              <a:t>And more!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