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59" r:id="rId4"/>
    <p:sldId id="258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4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37CBFF"/>
    <a:srgbClr val="00DA63"/>
    <a:srgbClr val="00E568"/>
    <a:srgbClr val="3B3B3B"/>
    <a:srgbClr val="009BD2"/>
    <a:srgbClr val="3D7FCF"/>
    <a:srgbClr val="F9F9F9"/>
    <a:srgbClr val="F5F5F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2" autoAdjust="0"/>
  </p:normalViewPr>
  <p:slideViewPr>
    <p:cSldViewPr>
      <p:cViewPr>
        <p:scale>
          <a:sx n="68" d="100"/>
          <a:sy n="68" d="100"/>
        </p:scale>
        <p:origin x="-136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43DC-8370-4116-9892-6009B613023D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FF710-9004-4C30-8005-F579AB04D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FF710-9004-4C30-8005-F579AB04D7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5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FF710-9004-4C30-8005-F579AB04D7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9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FF710-9004-4C30-8005-F579AB04D76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5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8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4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6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9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6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C8A0-B4AB-4D37-BB59-2859DE78FB6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D302-1CFC-4199-91FD-C7AA2D83E8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10" Type="http://schemas.microsoft.com/office/2007/relationships/hdphoto" Target="../media/hdphoto4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Архитектурный фон для презентации - 33 фото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2302"/>
          <a:stretch/>
        </p:blipFill>
        <p:spPr bwMode="auto">
          <a:xfrm>
            <a:off x="0" y="0"/>
            <a:ext cx="9144000" cy="684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44612"/>
            <a:ext cx="8724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254061"/>
                </a:solidFill>
              </a:rPr>
              <a:t>Базовые</a:t>
            </a:r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</a:rPr>
              <a:t> принципы построения дизайна информационных моделей</a:t>
            </a:r>
            <a:endParaRPr lang="ru-RU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ятиугольник 5"/>
          <p:cNvSpPr/>
          <p:nvPr/>
        </p:nvSpPr>
        <p:spPr>
          <a:xfrm>
            <a:off x="-540568" y="5949280"/>
            <a:ext cx="2016224" cy="792088"/>
          </a:xfrm>
          <a:prstGeom prst="homePlate">
            <a:avLst>
              <a:gd name="adj" fmla="val 4267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1611" y="6023028"/>
            <a:ext cx="174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Смолин Александр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414160" y="206189"/>
            <a:ext cx="5616624" cy="2790763"/>
            <a:chOff x="414160" y="-27385"/>
            <a:chExt cx="5616624" cy="2790763"/>
          </a:xfrm>
        </p:grpSpPr>
        <p:sp>
          <p:nvSpPr>
            <p:cNvPr id="34" name="7-конечная звезда 33"/>
            <p:cNvSpPr/>
            <p:nvPr/>
          </p:nvSpPr>
          <p:spPr>
            <a:xfrm>
              <a:off x="4155183" y="497747"/>
              <a:ext cx="849515" cy="849515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pattFill prst="pct90">
              <a:fgClr>
                <a:srgbClr val="A66BD3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7-конечная звезда 24"/>
            <p:cNvSpPr/>
            <p:nvPr/>
          </p:nvSpPr>
          <p:spPr>
            <a:xfrm>
              <a:off x="1379283" y="25579"/>
              <a:ext cx="696414" cy="698884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pattFill prst="pct90">
              <a:fgClr>
                <a:srgbClr val="FF4B69"/>
              </a:fgClr>
              <a:bgClr>
                <a:schemeClr val="bg1"/>
              </a:bgClr>
            </a:pattFill>
            <a:ln>
              <a:solidFill>
                <a:srgbClr val="F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414160" y="-27385"/>
              <a:ext cx="5616624" cy="2790763"/>
              <a:chOff x="1691680" y="350205"/>
              <a:chExt cx="5616624" cy="2790763"/>
            </a:xfrm>
          </p:grpSpPr>
          <p:pic>
            <p:nvPicPr>
              <p:cNvPr id="3083" name="Picture 11" descr="C:\Users\женя\Downloads\1cbf9a6e1b0c4d7e3faf62c34e873698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179" b="75000" l="3125" r="95156">
                            <a14:foregroundMark x1="11250" y1="28862" x2="9375" y2="62602"/>
                            <a14:foregroundMark x1="4688" y1="33943" x2="3125" y2="53049"/>
                            <a14:foregroundMark x1="20000" y1="65854" x2="19063" y2="71951"/>
                            <a14:foregroundMark x1="23438" y1="18902" x2="23281" y2="11789"/>
                            <a14:foregroundMark x1="27187" y1="69309" x2="29219" y2="72154"/>
                            <a14:foregroundMark x1="77656" y1="25203" x2="88125" y2="62195"/>
                            <a14:foregroundMark x1="92031" y1="39837" x2="95156" y2="518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20" b="22362"/>
              <a:stretch/>
            </p:blipFill>
            <p:spPr bwMode="auto">
              <a:xfrm>
                <a:off x="1691680" y="350205"/>
                <a:ext cx="5177435" cy="2790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015873" y="1157843"/>
                <a:ext cx="18360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Rich Domain Model</a:t>
                </a:r>
                <a:endParaRPr lang="ru-RU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06697" y="1517883"/>
                <a:ext cx="25016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Anemic/Simple Domain Model</a:t>
                </a:r>
                <a:endParaRPr lang="ru-RU" sz="2400" b="1" dirty="0"/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379318" y="3717032"/>
            <a:ext cx="5436452" cy="3069839"/>
            <a:chOff x="379318" y="3815545"/>
            <a:chExt cx="5436452" cy="3069839"/>
          </a:xfrm>
        </p:grpSpPr>
        <p:sp>
          <p:nvSpPr>
            <p:cNvPr id="36" name="7-конечная звезда 35"/>
            <p:cNvSpPr/>
            <p:nvPr/>
          </p:nvSpPr>
          <p:spPr>
            <a:xfrm>
              <a:off x="986181" y="4451693"/>
              <a:ext cx="849515" cy="849515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pattFill prst="pct90">
              <a:fgClr>
                <a:srgbClr val="FF4B69"/>
              </a:fgClr>
              <a:bgClr>
                <a:schemeClr val="bg1"/>
              </a:bgClr>
            </a:pattFill>
            <a:ln>
              <a:solidFill>
                <a:srgbClr val="F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7-конечная звезда 28"/>
            <p:cNvSpPr/>
            <p:nvPr/>
          </p:nvSpPr>
          <p:spPr>
            <a:xfrm>
              <a:off x="4045850" y="3910962"/>
              <a:ext cx="702078" cy="702078"/>
            </a:xfrm>
            <a:prstGeom prst="star7">
              <a:avLst>
                <a:gd name="adj" fmla="val 50000"/>
                <a:gd name="hf" fmla="val 102572"/>
                <a:gd name="vf" fmla="val 105210"/>
              </a:avLst>
            </a:prstGeom>
            <a:pattFill prst="pct90">
              <a:fgClr>
                <a:srgbClr val="A66BD3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79318" y="3815545"/>
              <a:ext cx="5436452" cy="3069839"/>
              <a:chOff x="2267744" y="3887553"/>
              <a:chExt cx="5436452" cy="3069839"/>
            </a:xfrm>
          </p:grpSpPr>
          <p:pic>
            <p:nvPicPr>
              <p:cNvPr id="12" name="Picture 11" descr="C:\Users\женя\Downloads\1cbf9a6e1b0c4d7e3faf62c34e873698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553" b="75813" l="1250" r="95938">
                            <a14:foregroundMark x1="26094" y1="71138" x2="29375" y2="71341"/>
                            <a14:foregroundMark x1="29375" y1="16667" x2="29063" y2="22764"/>
                            <a14:foregroundMark x1="23438" y1="17276" x2="23125" y2="11789"/>
                            <a14:foregroundMark x1="77656" y1="24593" x2="85625" y2="68089"/>
                            <a14:foregroundMark x1="84063" y1="26220" x2="94844" y2="50000"/>
                            <a14:foregroundMark x1="76094" y1="34350" x2="74219" y2="3597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20" b="22362"/>
              <a:stretch/>
            </p:blipFill>
            <p:spPr bwMode="auto">
              <a:xfrm flipH="1">
                <a:off x="2267744" y="3887553"/>
                <a:ext cx="5433331" cy="3069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303905" y="5190291"/>
                <a:ext cx="18360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Rich Domain Model</a:t>
                </a:r>
                <a:endParaRPr lang="ru-RU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02589" y="4725144"/>
                <a:ext cx="25016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Anemic/Simple Domain Model</a:t>
                </a:r>
                <a:endParaRPr lang="ru-RU" sz="2400" b="1" dirty="0"/>
              </a:p>
            </p:txBody>
          </p:sp>
        </p:grpSp>
      </p:grpSp>
      <p:sp>
        <p:nvSpPr>
          <p:cNvPr id="9" name="Загнутый угол 8"/>
          <p:cNvSpPr/>
          <p:nvPr/>
        </p:nvSpPr>
        <p:spPr>
          <a:xfrm>
            <a:off x="7236296" y="116632"/>
            <a:ext cx="1800200" cy="158300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Теория</a:t>
            </a:r>
            <a:endParaRPr lang="ru-RU" sz="2400" b="1" dirty="0"/>
          </a:p>
        </p:txBody>
      </p:sp>
      <p:sp>
        <p:nvSpPr>
          <p:cNvPr id="20" name="Загнутый угол 19"/>
          <p:cNvSpPr/>
          <p:nvPr/>
        </p:nvSpPr>
        <p:spPr>
          <a:xfrm>
            <a:off x="7236296" y="3646200"/>
            <a:ext cx="1800200" cy="158300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2443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4795857" y="2069399"/>
            <a:ext cx="4096623" cy="3941549"/>
          </a:xfrm>
          <a:prstGeom prst="roundRect">
            <a:avLst>
              <a:gd name="adj" fmla="val 17251"/>
            </a:avLst>
          </a:prstGeom>
          <a:solidFill>
            <a:srgbClr val="D16DB7">
              <a:alpha val="9804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Микросервисная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архитектура</a:t>
            </a:r>
          </a:p>
          <a:p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Сервис-ориентированная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архитектура</a:t>
            </a:r>
          </a:p>
          <a:p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Микрофронтенд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Verbindung - Kostenlose vernetzung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7051"/>
            <a:ext cx="4106241" cy="41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Группа 20"/>
          <p:cNvGrpSpPr/>
          <p:nvPr/>
        </p:nvGrpSpPr>
        <p:grpSpPr>
          <a:xfrm>
            <a:off x="135330" y="44624"/>
            <a:ext cx="6701005" cy="648072"/>
            <a:chOff x="179512" y="6021288"/>
            <a:chExt cx="6701005" cy="64807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6021288"/>
              <a:ext cx="66693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>
                  <a:ln w="12700">
                    <a:noFill/>
                    <a:prstDash val="solid"/>
                  </a:ln>
                </a:rPr>
                <a:t>Архитектура распределённых систем</a:t>
              </a:r>
              <a:endParaRPr lang="ru-RU" sz="320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1520" y="6669360"/>
              <a:ext cx="6628997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2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5330" y="44624"/>
            <a:ext cx="4976427" cy="648072"/>
            <a:chOff x="179512" y="6021288"/>
            <a:chExt cx="4976427" cy="64807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9512" y="6021288"/>
              <a:ext cx="497642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>
                  <a:ln w="12700">
                    <a:noFill/>
                    <a:prstDash val="solid"/>
                  </a:ln>
                </a:rPr>
                <a:t>Архитектурные требования</a:t>
              </a:r>
              <a:endParaRPr lang="ru-RU" sz="320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51520" y="6669360"/>
              <a:ext cx="4904419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/>
          <p:cNvSpPr/>
          <p:nvPr/>
        </p:nvSpPr>
        <p:spPr>
          <a:xfrm>
            <a:off x="136506" y="4199112"/>
            <a:ext cx="8901166" cy="2470248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Скорость разработки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Надёжность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chemeClr val="tx1"/>
                </a:solidFill>
              </a:rPr>
              <a:t>Перформанс</a:t>
            </a:r>
            <a:endParaRPr lang="ru-RU" sz="3600" dirty="0">
              <a:solidFill>
                <a:schemeClr val="tx1"/>
              </a:solidFill>
            </a:endParaRP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Масштабируемость людских ресурсов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5004048" y="1052736"/>
            <a:ext cx="3575463" cy="2954928"/>
            <a:chOff x="467537" y="3307219"/>
            <a:chExt cx="3575463" cy="295492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467537" y="3307219"/>
              <a:ext cx="3575463" cy="2954928"/>
            </a:xfrm>
            <a:prstGeom prst="rect">
              <a:avLst/>
            </a:prstGeom>
            <a:pattFill prst="dotGrid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622167" y="3401443"/>
              <a:ext cx="2905957" cy="2592288"/>
              <a:chOff x="390866" y="2996952"/>
              <a:chExt cx="2905957" cy="259228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37314" y="3645024"/>
                <a:ext cx="306494" cy="400110"/>
              </a:xfrm>
              <a:prstGeom prst="rect">
                <a:avLst/>
              </a:prstGeom>
              <a:noFill/>
              <a:scene3d>
                <a:camera prst="isometricOffAxis2Left">
                  <a:rot lat="1110000" lon="15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Z</a:t>
                </a:r>
                <a:endParaRPr lang="ru-RU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29" name="Группа 28"/>
              <p:cNvGrpSpPr/>
              <p:nvPr/>
            </p:nvGrpSpPr>
            <p:grpSpPr>
              <a:xfrm>
                <a:off x="390866" y="2996952"/>
                <a:ext cx="2905957" cy="2592288"/>
                <a:chOff x="390866" y="2996952"/>
                <a:chExt cx="2905957" cy="2592288"/>
              </a:xfrm>
            </p:grpSpPr>
            <p:grpSp>
              <p:nvGrpSpPr>
                <p:cNvPr id="30" name="Группа 29"/>
                <p:cNvGrpSpPr/>
                <p:nvPr/>
              </p:nvGrpSpPr>
              <p:grpSpPr>
                <a:xfrm>
                  <a:off x="694671" y="3284984"/>
                  <a:ext cx="2602152" cy="2219465"/>
                  <a:chOff x="694671" y="3284984"/>
                  <a:chExt cx="2602152" cy="2219465"/>
                </a:xfrm>
              </p:grpSpPr>
              <p:cxnSp>
                <p:nvCxnSpPr>
                  <p:cNvPr id="35" name="Прямая со стрелкой 34"/>
                  <p:cNvCxnSpPr/>
                  <p:nvPr/>
                </p:nvCxnSpPr>
                <p:spPr>
                  <a:xfrm>
                    <a:off x="1124326" y="4425323"/>
                    <a:ext cx="1831991" cy="0"/>
                  </a:xfrm>
                  <a:prstGeom prst="straightConnector1">
                    <a:avLst/>
                  </a:prstGeom>
                  <a:ln w="50800" cmpd="sng">
                    <a:solidFill>
                      <a:srgbClr val="FF4350"/>
                    </a:solidFill>
                    <a:prstDash val="solid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Группа 35"/>
                  <p:cNvGrpSpPr/>
                  <p:nvPr/>
                </p:nvGrpSpPr>
                <p:grpSpPr>
                  <a:xfrm>
                    <a:off x="694671" y="3284984"/>
                    <a:ext cx="2602152" cy="2219465"/>
                    <a:chOff x="-252059" y="633471"/>
                    <a:chExt cx="2602152" cy="2219465"/>
                  </a:xfrm>
                </p:grpSpPr>
                <p:cxnSp>
                  <p:nvCxnSpPr>
                    <p:cNvPr id="37" name="Прямая со стрелкой 36"/>
                    <p:cNvCxnSpPr/>
                    <p:nvPr/>
                  </p:nvCxnSpPr>
                  <p:spPr>
                    <a:xfrm>
                      <a:off x="285607" y="633471"/>
                      <a:ext cx="1615969" cy="2219465"/>
                    </a:xfrm>
                    <a:prstGeom prst="straightConnector1">
                      <a:avLst/>
                    </a:prstGeom>
                    <a:ln w="50800" cmpd="sng">
                      <a:solidFill>
                        <a:srgbClr val="5D71D5"/>
                      </a:solidFill>
                      <a:prstDash val="solid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Прямая со стрелкой 37"/>
                    <p:cNvCxnSpPr/>
                    <p:nvPr/>
                  </p:nvCxnSpPr>
                  <p:spPr>
                    <a:xfrm flipH="1">
                      <a:off x="-252059" y="1182406"/>
                      <a:ext cx="2602152" cy="1167646"/>
                    </a:xfrm>
                    <a:prstGeom prst="straightConnector1">
                      <a:avLst/>
                    </a:prstGeom>
                    <a:ln w="50800" cmpd="sng">
                      <a:solidFill>
                        <a:srgbClr val="FFFF00"/>
                      </a:solidFill>
                      <a:prstDash val="solid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/>
                    <p:nvPr/>
                  </p:nvCxnSpPr>
                  <p:spPr>
                    <a:xfrm>
                      <a:off x="1093591" y="864032"/>
                      <a:ext cx="0" cy="1786144"/>
                    </a:xfrm>
                    <a:prstGeom prst="straightConnector1">
                      <a:avLst/>
                    </a:prstGeom>
                    <a:ln w="50800" cmpd="sng">
                      <a:solidFill>
                        <a:srgbClr val="00DAD0"/>
                      </a:solidFill>
                      <a:prstDash val="solid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Прямая со стрелкой 39"/>
                    <p:cNvCxnSpPr/>
                    <p:nvPr/>
                  </p:nvCxnSpPr>
                  <p:spPr>
                    <a:xfrm flipV="1">
                      <a:off x="448709" y="1252811"/>
                      <a:ext cx="1214101" cy="1057084"/>
                    </a:xfrm>
                    <a:prstGeom prst="straightConnector1">
                      <a:avLst/>
                    </a:prstGeom>
                    <a:ln w="50800" cmpd="sng">
                      <a:solidFill>
                        <a:srgbClr val="00B050"/>
                      </a:solidFill>
                      <a:prstDash val="solid"/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2878118" y="4192606"/>
                  <a:ext cx="325730" cy="400110"/>
                </a:xfrm>
                <a:prstGeom prst="rect">
                  <a:avLst/>
                </a:prstGeom>
                <a:noFill/>
                <a:scene3d>
                  <a:camera prst="isometricRightUp">
                    <a:rot lat="0" lon="270000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FF4350"/>
                      </a:solidFill>
                    </a:rPr>
                    <a:t>X</a:t>
                  </a:r>
                  <a:endParaRPr lang="ru-RU" sz="1600" b="1" dirty="0">
                    <a:solidFill>
                      <a:srgbClr val="FF435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878020" y="5189130"/>
                  <a:ext cx="317716" cy="400110"/>
                </a:xfrm>
                <a:prstGeom prst="rect">
                  <a:avLst/>
                </a:prstGeom>
                <a:noFill/>
                <a:scene3d>
                  <a:camera prst="orthographicFront">
                    <a:rot lat="270000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DAD0"/>
                      </a:solidFill>
                    </a:rPr>
                    <a:t>Y</a:t>
                  </a:r>
                  <a:endParaRPr lang="ru-RU" sz="1400" b="1" dirty="0">
                    <a:solidFill>
                      <a:srgbClr val="00DAD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90866" y="4825445"/>
                  <a:ext cx="417102" cy="400110"/>
                </a:xfrm>
                <a:prstGeom prst="rect">
                  <a:avLst/>
                </a:prstGeom>
                <a:noFill/>
                <a:scene3d>
                  <a:camera prst="orthographicFront">
                    <a:rot lat="1058070" lon="2789868" rev="145586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FFFF00"/>
                      </a:solidFill>
                    </a:rPr>
                    <a:t>W</a:t>
                  </a:r>
                  <a:endParaRPr lang="ru-RU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98442" y="2996952"/>
                  <a:ext cx="336952" cy="400110"/>
                </a:xfrm>
                <a:prstGeom prst="rect">
                  <a:avLst/>
                </a:prstGeom>
                <a:noFill/>
                <a:scene3d>
                  <a:camera prst="orthographicFront">
                    <a:rot lat="19904862" lon="1510108" rev="100641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5D71D5"/>
                      </a:solidFill>
                    </a:rPr>
                    <a:t>V</a:t>
                  </a:r>
                  <a:endParaRPr lang="ru-RU" sz="1400" b="1" dirty="0">
                    <a:solidFill>
                      <a:srgbClr val="5D71D5"/>
                    </a:solidFill>
                  </a:endParaRPr>
                </a:p>
              </p:txBody>
            </p:sp>
          </p:grpSp>
        </p:grpSp>
      </p:grpSp>
      <p:pic>
        <p:nvPicPr>
          <p:cNvPr id="5122" name="Picture 2" descr="Требование – Бесплатные иконки: лю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1" y="951550"/>
            <a:ext cx="3247561" cy="32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14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632882"/>
            <a:ext cx="1593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Вывод</a:t>
            </a:r>
            <a:endParaRPr lang="ru-RU" sz="40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51920" y="1340768"/>
            <a:ext cx="1480993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Выходная дверь – Бесплатные иконки: развлекательная про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3028110" cy="30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8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4624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Список использованных </a:t>
            </a:r>
            <a:r>
              <a:rPr lang="ru-RU" sz="2400" dirty="0" smtClean="0"/>
              <a:t>источников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Э. Гамма, Р. </a:t>
            </a:r>
            <a:r>
              <a:rPr lang="ru-RU" sz="2400" dirty="0" err="1"/>
              <a:t>Хелм</a:t>
            </a:r>
            <a:r>
              <a:rPr lang="ru-RU" sz="2400" dirty="0"/>
              <a:t>, Р. Джонсон и др. Паттерны объектно-ориентированного проектирования: монография – СПб.: Издательский дом ""Питер"", 2020. – 448.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Роберт Д. Мартин Чистая архитектура. Искусство разработки программного обеспечения: монография – СПб.: Издательский дом ""Питер"", 2018. – 352.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Эрик Эванс </a:t>
            </a:r>
            <a:r>
              <a:rPr lang="en-US" sz="2400" dirty="0"/>
              <a:t>Domain-Driven Design: Tackling Complexity in the Heart of Software: </a:t>
            </a:r>
            <a:r>
              <a:rPr lang="ru-RU" sz="2400" dirty="0"/>
              <a:t>монография</a:t>
            </a:r>
            <a:r>
              <a:rPr lang="en-US" sz="2400" dirty="0"/>
              <a:t> – </a:t>
            </a:r>
            <a:r>
              <a:rPr lang="ru-RU" sz="2400" dirty="0"/>
              <a:t>Вашингтон</a:t>
            </a:r>
            <a:r>
              <a:rPr lang="en-US" sz="2400" dirty="0"/>
              <a:t>: Addison-Wesley Professional, 2003. – 560.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Вон </a:t>
            </a:r>
            <a:r>
              <a:rPr lang="ru-RU" sz="2400" dirty="0" err="1"/>
              <a:t>Вернон</a:t>
            </a:r>
            <a:r>
              <a:rPr lang="en-US" sz="2400" dirty="0"/>
              <a:t> Implementing Domain-Driven Design: </a:t>
            </a:r>
            <a:r>
              <a:rPr lang="ru-RU" sz="2400" dirty="0"/>
              <a:t>монография</a:t>
            </a:r>
            <a:r>
              <a:rPr lang="en-US" sz="2400" dirty="0"/>
              <a:t> – </a:t>
            </a:r>
            <a:r>
              <a:rPr lang="ru-RU" sz="2400" dirty="0"/>
              <a:t>Вашингтон</a:t>
            </a:r>
            <a:r>
              <a:rPr lang="en-US" sz="2400" dirty="0"/>
              <a:t>: Pearson Education, 2013. – 656.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Бек Кент Экстремальное программирование: разработка через тестирование: монография – СПб.: Издательский дом ""Питер"", 2000. – 224.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79512" y="548680"/>
            <a:ext cx="475252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9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9144" y="581779"/>
            <a:ext cx="7746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Цель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Определить </a:t>
            </a:r>
            <a:r>
              <a:rPr lang="ru-RU" sz="2400" dirty="0"/>
              <a:t>принципы и шаблоны моделей приложений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985881"/>
            <a:ext cx="8527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Задачи</a:t>
            </a:r>
            <a:r>
              <a:rPr lang="en-US" sz="20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изучить принципы и шаблоны построения дизайна моделей </a:t>
            </a:r>
            <a:r>
              <a:rPr lang="ru-RU" sz="2000" dirty="0" smtClean="0"/>
              <a:t>приложений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соединить изученные принципы и шаблоны в единую </a:t>
            </a:r>
            <a:r>
              <a:rPr lang="ru-RU" sz="2000" dirty="0" smtClean="0"/>
              <a:t>модель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изложить единую модель в основной части работы</a:t>
            </a:r>
          </a:p>
        </p:txBody>
      </p:sp>
      <p:pic>
        <p:nvPicPr>
          <p:cNvPr id="11266" name="Picture 2" descr="23 апреля 1929 года на XVI конференции ВКП(б) был принят план первой  пятилетки - Российское историческое обще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76312"/>
            <a:ext cx="4071725" cy="2132808"/>
          </a:xfrm>
          <a:prstGeom prst="rect">
            <a:avLst/>
          </a:prstGeom>
          <a:noFill/>
          <a:ln w="25400" cmpd="thickThin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5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0225" y="404664"/>
            <a:ext cx="373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Актуальность</a:t>
            </a:r>
            <a:endParaRPr lang="ru-RU" sz="48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726853" y="1235661"/>
            <a:ext cx="372281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Актуальность – Бесплатные иконки: маркетин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25" y="2285267"/>
            <a:ext cx="3664013" cy="36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4988333" y="3732422"/>
            <a:ext cx="3832139" cy="2769246"/>
            <a:chOff x="351673" y="3997686"/>
            <a:chExt cx="3832139" cy="2769246"/>
          </a:xfrm>
        </p:grpSpPr>
        <p:pic>
          <p:nvPicPr>
            <p:cNvPr id="7" name="Picture 2" descr="https://addwin.ru/uploads/2019/02/ZxqrNfIUNl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68" y="4721862"/>
              <a:ext cx="3587751" cy="204507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Группа 10"/>
            <p:cNvGrpSpPr/>
            <p:nvPr/>
          </p:nvGrpSpPr>
          <p:grpSpPr>
            <a:xfrm>
              <a:off x="351673" y="3997686"/>
              <a:ext cx="3832139" cy="511903"/>
              <a:chOff x="659757" y="3133121"/>
              <a:chExt cx="3832139" cy="51190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659757" y="3133121"/>
                <a:ext cx="3832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400" dirty="0" smtClean="0">
                    <a:ln w="12700">
                      <a:noFill/>
                      <a:prstDash val="solid"/>
                    </a:ln>
                  </a:rPr>
                  <a:t>Стратегическая </a:t>
                </a:r>
                <a:r>
                  <a:rPr lang="ru-RU" sz="2400" dirty="0">
                    <a:ln w="12700">
                      <a:noFill/>
                      <a:prstDash val="solid"/>
                    </a:ln>
                  </a:rPr>
                  <a:t>архитектура</a:t>
                </a:r>
              </a:p>
            </p:txBody>
          </p: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775628" y="3645024"/>
                <a:ext cx="3603087" cy="0"/>
              </a:xfrm>
              <a:prstGeom prst="line">
                <a:avLst/>
              </a:prstGeom>
              <a:ln w="508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1" name="Группа 1030"/>
          <p:cNvGrpSpPr/>
          <p:nvPr/>
        </p:nvGrpSpPr>
        <p:grpSpPr>
          <a:xfrm>
            <a:off x="406245" y="3701643"/>
            <a:ext cx="3669852" cy="2800025"/>
            <a:chOff x="5078612" y="3941343"/>
            <a:chExt cx="3669852" cy="2800025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5078612" y="3941343"/>
              <a:ext cx="3669852" cy="542213"/>
              <a:chOff x="608040" y="3110754"/>
              <a:chExt cx="6190582" cy="542213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608040" y="3110754"/>
                <a:ext cx="619058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600" dirty="0">
                    <a:ln w="12700">
                      <a:noFill/>
                      <a:prstDash val="solid"/>
                    </a:ln>
                  </a:rPr>
                  <a:t>Тактическая архитектура</a:t>
                </a:r>
              </a:p>
            </p:txBody>
          </p: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711444" y="3652967"/>
                <a:ext cx="6087178" cy="0"/>
              </a:xfrm>
              <a:prstGeom prst="line">
                <a:avLst/>
              </a:prstGeom>
              <a:ln w="50800">
                <a:solidFill>
                  <a:srgbClr val="FF01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6" descr="https://cdn.artcld.com/img/f2b1k1zjtuc6ep0k438s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70"/>
            <a:stretch/>
          </p:blipFill>
          <p:spPr bwMode="auto">
            <a:xfrm>
              <a:off x="5151701" y="4696298"/>
              <a:ext cx="3596763" cy="204507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0" name="Группа 1029"/>
          <p:cNvGrpSpPr/>
          <p:nvPr/>
        </p:nvGrpSpPr>
        <p:grpSpPr>
          <a:xfrm>
            <a:off x="2130381" y="260648"/>
            <a:ext cx="4889891" cy="1315308"/>
            <a:chOff x="2130381" y="260648"/>
            <a:chExt cx="4889891" cy="1315308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130381" y="260648"/>
              <a:ext cx="4889891" cy="1008112"/>
              <a:chOff x="1972867" y="235078"/>
              <a:chExt cx="4889891" cy="1008112"/>
            </a:xfrm>
          </p:grpSpPr>
          <p:pic>
            <p:nvPicPr>
              <p:cNvPr id="1026" name="Picture 2" descr="План – Бесплатные иконки: разнообразный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2867" y="235078"/>
                <a:ext cx="929451" cy="92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Прямоугольник 28"/>
              <p:cNvSpPr/>
              <p:nvPr/>
            </p:nvSpPr>
            <p:spPr>
              <a:xfrm>
                <a:off x="3040878" y="319860"/>
                <a:ext cx="38218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5400" dirty="0"/>
                  <a:t>Архитектура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834117" y="1052736"/>
              <a:ext cx="1457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</a:rPr>
                <a:t>(что это)</a:t>
              </a:r>
              <a:endParaRPr lang="ru-RU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62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79512" y="6021288"/>
            <a:ext cx="4529859" cy="648072"/>
            <a:chOff x="395536" y="2996952"/>
            <a:chExt cx="4529859" cy="64807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5536" y="2996952"/>
              <a:ext cx="447770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>
                  <a:ln w="12700">
                    <a:noFill/>
                    <a:prstDash val="solid"/>
                  </a:ln>
                </a:rPr>
                <a:t>Тактическая архитектура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467544" y="3645024"/>
              <a:ext cx="4457851" cy="0"/>
            </a:xfrm>
            <a:prstGeom prst="line">
              <a:avLst/>
            </a:prstGeom>
            <a:ln w="50800">
              <a:solidFill>
                <a:srgbClr val="FF01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235226" y="188640"/>
            <a:ext cx="4408782" cy="4432926"/>
            <a:chOff x="177697" y="174753"/>
            <a:chExt cx="4408782" cy="4432926"/>
          </a:xfrm>
        </p:grpSpPr>
        <p:pic>
          <p:nvPicPr>
            <p:cNvPr id="2050" name="Picture 2" descr="Вектор значка инь ян, черно-белый символ инь ян. | Премиум векторы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134" b="82748" l="17093" r="81470">
                          <a14:foregroundMark x1="36581" y1="67093" x2="40256" y2="57987"/>
                          <a14:foregroundMark x1="60703" y1="43291" x2="62939" y2="33866"/>
                          <a14:foregroundMark x1="57508" y1="38019" x2="66933" y2="38818"/>
                          <a14:foregroundMark x1="32588" y1="75399" x2="20128" y2="37859"/>
                          <a14:foregroundMark x1="20767" y1="38339" x2="58626" y2="19489"/>
                          <a14:foregroundMark x1="68051" y1="75879" x2="39936" y2="80671"/>
                          <a14:foregroundMark x1="73802" y1="65335" x2="78594" y2="45367"/>
                          <a14:foregroundMark x1="29872" y1="29712" x2="43930" y2="76997"/>
                          <a14:foregroundMark x1="41214" y1="44089" x2="50160" y2="72364"/>
                          <a14:foregroundMark x1="60703" y1="20767" x2="64537" y2="21406"/>
                          <a14:foregroundMark x1="77157" y1="47125" x2="81789" y2="50799"/>
                          <a14:foregroundMark x1="35144" y1="74601" x2="37540" y2="79712"/>
                          <a14:foregroundMark x1="58307" y1="20607" x2="65974" y2="23962"/>
                          <a14:foregroundMark x1="39297" y1="78594" x2="49521" y2="74760"/>
                          <a14:foregroundMark x1="50799" y1="74281" x2="56230" y2="21565"/>
                          <a14:foregroundMark x1="46645" y1="27157" x2="55112" y2="71565"/>
                          <a14:foregroundMark x1="27796" y1="73482" x2="18850" y2="59265"/>
                          <a14:foregroundMark x1="66454" y1="76518" x2="49840" y2="82907"/>
                          <a14:foregroundMark x1="22204" y1="58466" x2="17093" y2="51118"/>
                          <a14:foregroundMark x1="19329" y1="40256" x2="18051" y2="60383"/>
                          <a14:foregroundMark x1="46006" y1="31629" x2="44249" y2="45208"/>
                          <a14:foregroundMark x1="18051" y1="48243" x2="23962" y2="30831"/>
                          <a14:foregroundMark x1="36901" y1="21885" x2="46805" y2="16613"/>
                          <a14:foregroundMark x1="47444" y1="21086" x2="58466" y2="18051"/>
                          <a14:foregroundMark x1="47923" y1="20447" x2="53834" y2="16134"/>
                          <a14:foregroundMark x1="19010" y1="57348" x2="22204" y2="68530"/>
                          <a14:foregroundMark x1="20128" y1="38339" x2="22364" y2="33706"/>
                          <a14:foregroundMark x1="18051" y1="46166" x2="17252" y2="50319"/>
                          <a14:foregroundMark x1="22524" y1="67252" x2="31470" y2="76358"/>
                          <a14:foregroundMark x1="61661" y1="20288" x2="53994" y2="17732"/>
                          <a14:foregroundMark x1="40256" y1="19329" x2="21406" y2="314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2" t="17200" r="16638" b="16751"/>
            <a:stretch/>
          </p:blipFill>
          <p:spPr bwMode="auto">
            <a:xfrm rot="4206790">
              <a:off x="165625" y="186825"/>
              <a:ext cx="4432926" cy="440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475656" y="1772816"/>
              <a:ext cx="101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2921" y="908720"/>
              <a:ext cx="30530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b="1" dirty="0" err="1">
                  <a:solidFill>
                    <a:srgbClr val="35455D"/>
                  </a:solidFill>
                </a:rPr>
                <a:t>Ковариантность</a:t>
              </a:r>
              <a:endParaRPr lang="ru-RU" sz="2800" b="1" dirty="0" smtClean="0">
                <a:solidFill>
                  <a:srgbClr val="35455D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83674" y="3242641"/>
              <a:ext cx="3396827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b="1" dirty="0" err="1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Контравариантность</a:t>
              </a:r>
              <a:endParaRPr lang="ru-RU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ru-RU" sz="2400" b="1" dirty="0" smtClean="0">
                  <a:solidFill>
                    <a:srgbClr val="654D4D"/>
                  </a:solidFill>
                </a:rPr>
                <a:t>(инвариантность)</a:t>
              </a:r>
              <a:endParaRPr lang="ru-RU" sz="3200" b="1" dirty="0">
                <a:solidFill>
                  <a:srgbClr val="654D4D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246069" y="260648"/>
            <a:ext cx="3574403" cy="4898034"/>
            <a:chOff x="5318075" y="116632"/>
            <a:chExt cx="3574403" cy="4898034"/>
          </a:xfrm>
        </p:grpSpPr>
        <p:sp>
          <p:nvSpPr>
            <p:cNvPr id="21" name="Пятиугольник 20"/>
            <p:cNvSpPr/>
            <p:nvPr/>
          </p:nvSpPr>
          <p:spPr>
            <a:xfrm rot="5400000">
              <a:off x="4656260" y="778447"/>
              <a:ext cx="4898034" cy="3574403"/>
            </a:xfrm>
            <a:prstGeom prst="homePlate">
              <a:avLst>
                <a:gd name="adj" fmla="val 14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2" name="Picture 4" descr="Договор – Бесплатные иконки: бизнес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702" y="922607"/>
              <a:ext cx="3331152" cy="333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364088" y="116632"/>
              <a:ext cx="34656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>
                  <a:solidFill>
                    <a:srgbClr val="F56771"/>
                  </a:solidFill>
                </a:rPr>
                <a:t>Контрактное программирование</a:t>
              </a:r>
              <a:endParaRPr lang="ru-RU" sz="2000" b="1" dirty="0">
                <a:solidFill>
                  <a:srgbClr val="F56771"/>
                </a:solidFill>
              </a:endParaRPr>
            </a:p>
          </p:txBody>
        </p:sp>
      </p:grpSp>
      <p:grpSp>
        <p:nvGrpSpPr>
          <p:cNvPr id="2054" name="Группа 2053"/>
          <p:cNvGrpSpPr/>
          <p:nvPr/>
        </p:nvGrpSpPr>
        <p:grpSpPr>
          <a:xfrm>
            <a:off x="251520" y="4869160"/>
            <a:ext cx="4663038" cy="1065930"/>
            <a:chOff x="300532" y="4895133"/>
            <a:chExt cx="4663038" cy="1065930"/>
          </a:xfrm>
        </p:grpSpPr>
        <p:grpSp>
          <p:nvGrpSpPr>
            <p:cNvPr id="46" name="Группа 45"/>
            <p:cNvGrpSpPr/>
            <p:nvPr/>
          </p:nvGrpSpPr>
          <p:grpSpPr>
            <a:xfrm rot="4809959">
              <a:off x="3279088" y="4276581"/>
              <a:ext cx="1020614" cy="2348350"/>
              <a:chOff x="933723" y="2641816"/>
              <a:chExt cx="906788" cy="2086446"/>
            </a:xfrm>
          </p:grpSpPr>
          <p:grpSp>
            <p:nvGrpSpPr>
              <p:cNvPr id="47" name="Группа 46"/>
              <p:cNvGrpSpPr/>
              <p:nvPr/>
            </p:nvGrpSpPr>
            <p:grpSpPr>
              <a:xfrm rot="18089973">
                <a:off x="442072" y="3329822"/>
                <a:ext cx="1994302" cy="802577"/>
                <a:chOff x="4244439" y="2392273"/>
                <a:chExt cx="2272583" cy="914567"/>
              </a:xfrm>
            </p:grpSpPr>
            <p:grpSp>
              <p:nvGrpSpPr>
                <p:cNvPr id="49" name="Группа 48"/>
                <p:cNvGrpSpPr/>
                <p:nvPr/>
              </p:nvGrpSpPr>
              <p:grpSpPr>
                <a:xfrm rot="4098476">
                  <a:off x="4887186" y="2811266"/>
                  <a:ext cx="219069" cy="365116"/>
                  <a:chOff x="2029226" y="941451"/>
                  <a:chExt cx="392769" cy="654618"/>
                </a:xfrm>
              </p:grpSpPr>
              <p:sp>
                <p:nvSpPr>
                  <p:cNvPr id="79" name="Блок-схема: альтернативный процесс 78"/>
                  <p:cNvSpPr/>
                  <p:nvPr/>
                </p:nvSpPr>
                <p:spPr>
                  <a:xfrm>
                    <a:off x="2029226" y="941451"/>
                    <a:ext cx="392769" cy="654618"/>
                  </a:xfrm>
                  <a:prstGeom prst="flowChartAlternateProcess">
                    <a:avLst/>
                  </a:prstGeom>
                  <a:solidFill>
                    <a:srgbClr val="00B08E"/>
                  </a:solidFill>
                  <a:ln>
                    <a:solidFill>
                      <a:srgbClr val="009A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/>
                  </a:p>
                </p:txBody>
              </p:sp>
              <p:sp>
                <p:nvSpPr>
                  <p:cNvPr id="80" name="Блок-схема: альтернативный процесс 79"/>
                  <p:cNvSpPr/>
                  <p:nvPr/>
                </p:nvSpPr>
                <p:spPr>
                  <a:xfrm>
                    <a:off x="2117731" y="1051205"/>
                    <a:ext cx="215757" cy="43511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009A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/>
                  </a:p>
                </p:txBody>
              </p:sp>
            </p:grpSp>
            <p:grpSp>
              <p:nvGrpSpPr>
                <p:cNvPr id="50" name="Группа 49"/>
                <p:cNvGrpSpPr/>
                <p:nvPr/>
              </p:nvGrpSpPr>
              <p:grpSpPr>
                <a:xfrm>
                  <a:off x="4244439" y="2392273"/>
                  <a:ext cx="2272583" cy="914567"/>
                  <a:chOff x="4244439" y="2392273"/>
                  <a:chExt cx="2272583" cy="914567"/>
                </a:xfrm>
              </p:grpSpPr>
              <p:grpSp>
                <p:nvGrpSpPr>
                  <p:cNvPr id="52" name="Группа 51"/>
                  <p:cNvGrpSpPr/>
                  <p:nvPr/>
                </p:nvGrpSpPr>
                <p:grpSpPr>
                  <a:xfrm rot="4098476">
                    <a:off x="4369351" y="2962859"/>
                    <a:ext cx="219069" cy="468893"/>
                    <a:chOff x="3081856" y="1749386"/>
                    <a:chExt cx="219069" cy="468893"/>
                  </a:xfrm>
                </p:grpSpPr>
                <p:grpSp>
                  <p:nvGrpSpPr>
                    <p:cNvPr id="75" name="Группа 74"/>
                    <p:cNvGrpSpPr/>
                    <p:nvPr/>
                  </p:nvGrpSpPr>
                  <p:grpSpPr>
                    <a:xfrm>
                      <a:off x="3081856" y="1749386"/>
                      <a:ext cx="219069" cy="365116"/>
                      <a:chOff x="2029226" y="941451"/>
                      <a:chExt cx="392769" cy="654618"/>
                    </a:xfrm>
                  </p:grpSpPr>
                  <p:sp>
                    <p:nvSpPr>
                      <p:cNvPr id="77" name="Блок-схема: альтернативный процесс 76"/>
                      <p:cNvSpPr/>
                      <p:nvPr/>
                    </p:nvSpPr>
                    <p:spPr>
                      <a:xfrm>
                        <a:off x="2029226" y="941451"/>
                        <a:ext cx="392769" cy="65461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  <p:sp>
                    <p:nvSpPr>
                      <p:cNvPr id="78" name="Блок-схема: альтернативный процесс 77"/>
                      <p:cNvSpPr/>
                      <p:nvPr/>
                    </p:nvSpPr>
                    <p:spPr>
                      <a:xfrm>
                        <a:off x="2117731" y="1051205"/>
                        <a:ext cx="215757" cy="435110"/>
                      </a:xfrm>
                      <a:prstGeom prst="flowChartAlternateProcess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  <p:sp>
                  <p:nvSpPr>
                    <p:cNvPr id="76" name="Блок-схема: альтернативный процесс 75"/>
                    <p:cNvSpPr/>
                    <p:nvPr/>
                  </p:nvSpPr>
                  <p:spPr>
                    <a:xfrm>
                      <a:off x="3168531" y="1988840"/>
                      <a:ext cx="45719" cy="229439"/>
                    </a:xfrm>
                    <a:prstGeom prst="flowChartAlternateProcess">
                      <a:avLst/>
                    </a:prstGeom>
                    <a:solidFill>
                      <a:srgbClr val="00B08E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</p:grpSp>
              <p:grpSp>
                <p:nvGrpSpPr>
                  <p:cNvPr id="53" name="Группа 52"/>
                  <p:cNvGrpSpPr/>
                  <p:nvPr/>
                </p:nvGrpSpPr>
                <p:grpSpPr>
                  <a:xfrm>
                    <a:off x="5040428" y="2561034"/>
                    <a:ext cx="1058323" cy="403371"/>
                    <a:chOff x="4726591" y="3415618"/>
                    <a:chExt cx="1058323" cy="403371"/>
                  </a:xfrm>
                </p:grpSpPr>
                <p:grpSp>
                  <p:nvGrpSpPr>
                    <p:cNvPr id="65" name="Группа 64"/>
                    <p:cNvGrpSpPr/>
                    <p:nvPr/>
                  </p:nvGrpSpPr>
                  <p:grpSpPr>
                    <a:xfrm rot="4098476">
                      <a:off x="4911407" y="3415104"/>
                      <a:ext cx="219069" cy="588702"/>
                      <a:chOff x="3081856" y="1749386"/>
                      <a:chExt cx="219069" cy="588702"/>
                    </a:xfrm>
                  </p:grpSpPr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3081856" y="1749386"/>
                        <a:ext cx="219069" cy="365116"/>
                        <a:chOff x="2029226" y="941451"/>
                        <a:chExt cx="392769" cy="654618"/>
                      </a:xfrm>
                    </p:grpSpPr>
                    <p:sp>
                      <p:nvSpPr>
                        <p:cNvPr id="73" name="Блок-схема: альтернативный процесс 72"/>
                        <p:cNvSpPr/>
                        <p:nvPr/>
                      </p:nvSpPr>
                      <p:spPr>
                        <a:xfrm>
                          <a:off x="2029226" y="941451"/>
                          <a:ext cx="392769" cy="654618"/>
                        </a:xfrm>
                        <a:prstGeom prst="flowChartAlternateProcess">
                          <a:avLst/>
                        </a:prstGeom>
                        <a:solidFill>
                          <a:srgbClr val="00B08E"/>
                        </a:solidFill>
                        <a:ln>
                          <a:solidFill>
                            <a:srgbClr val="009A7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sz="2000" u="sng"/>
                        </a:p>
                      </p:txBody>
                    </p:sp>
                    <p:sp>
                      <p:nvSpPr>
                        <p:cNvPr id="74" name="Блок-схема: альтернативный процесс 73"/>
                        <p:cNvSpPr/>
                        <p:nvPr/>
                      </p:nvSpPr>
                      <p:spPr>
                        <a:xfrm>
                          <a:off x="2117731" y="1051205"/>
                          <a:ext cx="215757" cy="435110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9A7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sz="2000" u="sng"/>
                        </a:p>
                      </p:txBody>
                    </p:sp>
                  </p:grpSp>
                  <p:sp>
                    <p:nvSpPr>
                      <p:cNvPr id="72" name="Блок-схема: альтернативный процесс 71"/>
                      <p:cNvSpPr/>
                      <p:nvPr/>
                    </p:nvSpPr>
                    <p:spPr>
                      <a:xfrm>
                        <a:off x="3168532" y="1988840"/>
                        <a:ext cx="45719" cy="34924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  <p:grpSp>
                  <p:nvGrpSpPr>
                    <p:cNvPr id="66" name="Группа 65"/>
                    <p:cNvGrpSpPr/>
                    <p:nvPr/>
                  </p:nvGrpSpPr>
                  <p:grpSpPr>
                    <a:xfrm rot="4098476">
                      <a:off x="5381028" y="3230802"/>
                      <a:ext cx="219069" cy="588702"/>
                      <a:chOff x="3081856" y="1749386"/>
                      <a:chExt cx="219069" cy="588702"/>
                    </a:xfrm>
                  </p:grpSpPr>
                  <p:grpSp>
                    <p:nvGrpSpPr>
                      <p:cNvPr id="67" name="Группа 66"/>
                      <p:cNvGrpSpPr/>
                      <p:nvPr/>
                    </p:nvGrpSpPr>
                    <p:grpSpPr>
                      <a:xfrm>
                        <a:off x="3081856" y="1749386"/>
                        <a:ext cx="219069" cy="365116"/>
                        <a:chOff x="2029226" y="941451"/>
                        <a:chExt cx="392769" cy="654618"/>
                      </a:xfrm>
                    </p:grpSpPr>
                    <p:sp>
                      <p:nvSpPr>
                        <p:cNvPr id="69" name="Блок-схема: альтернативный процесс 68"/>
                        <p:cNvSpPr/>
                        <p:nvPr/>
                      </p:nvSpPr>
                      <p:spPr>
                        <a:xfrm>
                          <a:off x="2029226" y="941451"/>
                          <a:ext cx="392769" cy="654618"/>
                        </a:xfrm>
                        <a:prstGeom prst="flowChartAlternateProcess">
                          <a:avLst/>
                        </a:prstGeom>
                        <a:solidFill>
                          <a:srgbClr val="00B08E"/>
                        </a:solidFill>
                        <a:ln>
                          <a:solidFill>
                            <a:srgbClr val="009A7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sz="2000" u="sng"/>
                        </a:p>
                      </p:txBody>
                    </p:sp>
                    <p:sp>
                      <p:nvSpPr>
                        <p:cNvPr id="70" name="Блок-схема: альтернативный процесс 69"/>
                        <p:cNvSpPr/>
                        <p:nvPr/>
                      </p:nvSpPr>
                      <p:spPr>
                        <a:xfrm>
                          <a:off x="2117731" y="1051205"/>
                          <a:ext cx="215757" cy="435110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9A7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sz="2000" u="sng"/>
                        </a:p>
                      </p:txBody>
                    </p:sp>
                  </p:grpSp>
                  <p:sp>
                    <p:nvSpPr>
                      <p:cNvPr id="68" name="Блок-схема: альтернативный процесс 67"/>
                      <p:cNvSpPr/>
                      <p:nvPr/>
                    </p:nvSpPr>
                    <p:spPr>
                      <a:xfrm>
                        <a:off x="3168532" y="1988840"/>
                        <a:ext cx="45719" cy="34924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</p:grpSp>
              <p:grpSp>
                <p:nvGrpSpPr>
                  <p:cNvPr id="55" name="Группа 54"/>
                  <p:cNvGrpSpPr/>
                  <p:nvPr/>
                </p:nvGrpSpPr>
                <p:grpSpPr>
                  <a:xfrm rot="4098476">
                    <a:off x="6113137" y="2207457"/>
                    <a:ext cx="219069" cy="588701"/>
                    <a:chOff x="3081856" y="1749386"/>
                    <a:chExt cx="219069" cy="588702"/>
                  </a:xfrm>
                </p:grpSpPr>
                <p:grpSp>
                  <p:nvGrpSpPr>
                    <p:cNvPr id="61" name="Группа 60"/>
                    <p:cNvGrpSpPr/>
                    <p:nvPr/>
                  </p:nvGrpSpPr>
                  <p:grpSpPr>
                    <a:xfrm>
                      <a:off x="3081856" y="1749386"/>
                      <a:ext cx="219069" cy="365116"/>
                      <a:chOff x="2029226" y="941451"/>
                      <a:chExt cx="392769" cy="654618"/>
                    </a:xfrm>
                  </p:grpSpPr>
                  <p:sp>
                    <p:nvSpPr>
                      <p:cNvPr id="63" name="Блок-схема: альтернативный процесс 62"/>
                      <p:cNvSpPr/>
                      <p:nvPr/>
                    </p:nvSpPr>
                    <p:spPr>
                      <a:xfrm>
                        <a:off x="2029226" y="941451"/>
                        <a:ext cx="392769" cy="65461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  <p:sp>
                    <p:nvSpPr>
                      <p:cNvPr id="64" name="Блок-схема: альтернативный процесс 63"/>
                      <p:cNvSpPr/>
                      <p:nvPr/>
                    </p:nvSpPr>
                    <p:spPr>
                      <a:xfrm>
                        <a:off x="2117731" y="1051205"/>
                        <a:ext cx="215757" cy="435110"/>
                      </a:xfrm>
                      <a:prstGeom prst="flowChartAlternateProcess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  <p:sp>
                  <p:nvSpPr>
                    <p:cNvPr id="62" name="Блок-схема: альтернативный процесс 61"/>
                    <p:cNvSpPr/>
                    <p:nvPr/>
                  </p:nvSpPr>
                  <p:spPr>
                    <a:xfrm>
                      <a:off x="3168532" y="1988840"/>
                      <a:ext cx="45719" cy="349248"/>
                    </a:xfrm>
                    <a:prstGeom prst="flowChartAlternateProcess">
                      <a:avLst/>
                    </a:prstGeom>
                    <a:solidFill>
                      <a:srgbClr val="00B08E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</p:grpSp>
            </p:grpSp>
            <p:sp>
              <p:nvSpPr>
                <p:cNvPr id="51" name="Блок-схема: альтернативный процесс 50"/>
                <p:cNvSpPr/>
                <p:nvPr/>
              </p:nvSpPr>
              <p:spPr>
                <a:xfrm rot="4098476">
                  <a:off x="4758737" y="2904775"/>
                  <a:ext cx="45719" cy="349248"/>
                </a:xfrm>
                <a:prstGeom prst="flowChartAlternateProcess">
                  <a:avLst/>
                </a:prstGeom>
                <a:solidFill>
                  <a:srgbClr val="00B08E"/>
                </a:solidFill>
                <a:ln>
                  <a:solidFill>
                    <a:srgbClr val="009A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/>
                </a:p>
              </p:txBody>
            </p:sp>
          </p:grpSp>
          <p:sp>
            <p:nvSpPr>
              <p:cNvPr id="48" name="Прямоугольник 47"/>
              <p:cNvSpPr/>
              <p:nvPr/>
            </p:nvSpPr>
            <p:spPr>
              <a:xfrm rot="16754897">
                <a:off x="182502" y="3393037"/>
                <a:ext cx="1912620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b="1" dirty="0" smtClean="0">
                    <a:solidFill>
                      <a:srgbClr val="009A7D"/>
                    </a:solidFill>
                  </a:rPr>
                  <a:t>Полиморфизм</a:t>
                </a:r>
                <a:endParaRPr lang="ru-RU" sz="2400" b="1" dirty="0">
                  <a:solidFill>
                    <a:srgbClr val="009A7D"/>
                  </a:solidFill>
                </a:endParaRPr>
              </a:p>
            </p:txBody>
          </p:sp>
        </p:grpSp>
        <p:sp>
          <p:nvSpPr>
            <p:cNvPr id="2048" name="Шестиугольник 2047"/>
            <p:cNvSpPr/>
            <p:nvPr/>
          </p:nvSpPr>
          <p:spPr>
            <a:xfrm>
              <a:off x="300532" y="4895133"/>
              <a:ext cx="2304380" cy="1022340"/>
            </a:xfrm>
            <a:prstGeom prst="hexagon">
              <a:avLst>
                <a:gd name="adj" fmla="val 2555"/>
                <a:gd name="vf" fmla="val 115470"/>
              </a:avLst>
            </a:prstGeom>
            <a:pattFill prst="dotGrid">
              <a:fgClr>
                <a:srgbClr val="FF2F6A"/>
              </a:fgClr>
              <a:bgClr>
                <a:schemeClr val="bg1"/>
              </a:bgClr>
            </a:pattFill>
            <a:ln>
              <a:solidFill>
                <a:srgbClr val="FF0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b="1" dirty="0">
                <a:solidFill>
                  <a:srgbClr val="FF2F6A"/>
                </a:solidFill>
              </a:endParaRPr>
            </a:p>
          </p:txBody>
        </p:sp>
        <p:sp>
          <p:nvSpPr>
            <p:cNvPr id="2053" name="Прямоугольник 2052"/>
            <p:cNvSpPr/>
            <p:nvPr/>
          </p:nvSpPr>
          <p:spPr>
            <a:xfrm>
              <a:off x="404358" y="5151758"/>
              <a:ext cx="20967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dirty="0">
                  <a:solidFill>
                    <a:srgbClr val="FF2F6A"/>
                  </a:solidFill>
                </a:rPr>
                <a:t>Инкапсуляция</a:t>
              </a:r>
              <a:endParaRPr lang="ru-RU" sz="2400" dirty="0"/>
            </a:p>
          </p:txBody>
        </p:sp>
      </p:grpSp>
      <p:grpSp>
        <p:nvGrpSpPr>
          <p:cNvPr id="2061" name="Группа 2060"/>
          <p:cNvGrpSpPr/>
          <p:nvPr/>
        </p:nvGrpSpPr>
        <p:grpSpPr>
          <a:xfrm>
            <a:off x="5416457" y="5181580"/>
            <a:ext cx="3279638" cy="1415772"/>
            <a:chOff x="5416457" y="5066198"/>
            <a:chExt cx="3279638" cy="1415772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7452320" y="5133143"/>
              <a:ext cx="1243775" cy="1243775"/>
              <a:chOff x="3707904" y="2693204"/>
              <a:chExt cx="1743908" cy="1743908"/>
            </a:xfrm>
          </p:grpSpPr>
          <p:sp>
            <p:nvSpPr>
              <p:cNvPr id="34" name="7-конечная звезда 33"/>
              <p:cNvSpPr/>
              <p:nvPr/>
            </p:nvSpPr>
            <p:spPr>
              <a:xfrm>
                <a:off x="3707904" y="2693204"/>
                <a:ext cx="1743908" cy="1743908"/>
              </a:xfrm>
              <a:prstGeom prst="star7">
                <a:avLst>
                  <a:gd name="adj" fmla="val 50000"/>
                  <a:gd name="hf" fmla="val 102572"/>
                  <a:gd name="vf" fmla="val 105210"/>
                </a:avLst>
              </a:prstGeom>
              <a:pattFill prst="pct90">
                <a:fgClr>
                  <a:srgbClr val="A66BD3"/>
                </a:fgClr>
                <a:bgClr>
                  <a:schemeClr val="bg1"/>
                </a:bgClr>
              </a:patt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5" name="Группа 34"/>
              <p:cNvGrpSpPr/>
              <p:nvPr/>
            </p:nvGrpSpPr>
            <p:grpSpPr>
              <a:xfrm>
                <a:off x="4044852" y="3225067"/>
                <a:ext cx="1070005" cy="772105"/>
                <a:chOff x="3550068" y="3431799"/>
                <a:chExt cx="1070005" cy="772105"/>
              </a:xfrm>
            </p:grpSpPr>
            <p:sp>
              <p:nvSpPr>
                <p:cNvPr id="36" name="Прямоугольник с двумя вырезанными противолежащими углами 35"/>
                <p:cNvSpPr/>
                <p:nvPr/>
              </p:nvSpPr>
              <p:spPr>
                <a:xfrm>
                  <a:off x="3598706" y="3474639"/>
                  <a:ext cx="972733" cy="729265"/>
                </a:xfrm>
                <a:prstGeom prst="snip2Diag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550068" y="3431799"/>
                  <a:ext cx="1070005" cy="7336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28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ФП</a:t>
                  </a:r>
                  <a:endParaRPr lang="ru-RU" sz="32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8" name="Группа 27"/>
            <p:cNvGrpSpPr/>
            <p:nvPr/>
          </p:nvGrpSpPr>
          <p:grpSpPr>
            <a:xfrm>
              <a:off x="5416457" y="5133143"/>
              <a:ext cx="1243775" cy="1248185"/>
              <a:chOff x="3707904" y="2693204"/>
              <a:chExt cx="1743908" cy="1743908"/>
            </a:xfrm>
          </p:grpSpPr>
          <p:sp>
            <p:nvSpPr>
              <p:cNvPr id="29" name="7-конечная звезда 28"/>
              <p:cNvSpPr/>
              <p:nvPr/>
            </p:nvSpPr>
            <p:spPr>
              <a:xfrm>
                <a:off x="3707904" y="2693204"/>
                <a:ext cx="1743908" cy="1743908"/>
              </a:xfrm>
              <a:prstGeom prst="star7">
                <a:avLst>
                  <a:gd name="adj" fmla="val 50000"/>
                  <a:gd name="hf" fmla="val 102572"/>
                  <a:gd name="vf" fmla="val 105210"/>
                </a:avLst>
              </a:prstGeom>
              <a:pattFill prst="pct90">
                <a:fgClr>
                  <a:srgbClr val="FF4B69"/>
                </a:fgClr>
                <a:bgClr>
                  <a:schemeClr val="bg1"/>
                </a:bgClr>
              </a:pattFill>
              <a:ln>
                <a:solidFill>
                  <a:srgbClr val="F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0" name="Группа 29"/>
              <p:cNvGrpSpPr/>
              <p:nvPr/>
            </p:nvGrpSpPr>
            <p:grpSpPr>
              <a:xfrm>
                <a:off x="3945051" y="3229836"/>
                <a:ext cx="1294703" cy="760603"/>
                <a:chOff x="3450267" y="3436568"/>
                <a:chExt cx="1294703" cy="760603"/>
              </a:xfrm>
            </p:grpSpPr>
            <p:sp>
              <p:nvSpPr>
                <p:cNvPr id="31" name="Прямоугольник с двумя вырезанными противолежащими углами 30"/>
                <p:cNvSpPr/>
                <p:nvPr/>
              </p:nvSpPr>
              <p:spPr>
                <a:xfrm>
                  <a:off x="3450267" y="3467906"/>
                  <a:ext cx="1294703" cy="729265"/>
                </a:xfrm>
                <a:prstGeom prst="snip2Diag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450267" y="3436568"/>
                  <a:ext cx="1294703" cy="731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2800" b="1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ООП</a:t>
                  </a:r>
                  <a:endParaRPr lang="ru-RU" sz="32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 rot="5400000">
              <a:off x="6326199" y="5472239"/>
              <a:ext cx="1415772" cy="603690"/>
            </a:xfrm>
            <a:prstGeom prst="rect">
              <a:avLst/>
            </a:prstGeom>
            <a:noFill/>
          </p:spPr>
          <p:txBody>
            <a:bodyPr vert="vert270" wrap="none" rtlCol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endPara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08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2577643" y="1649816"/>
            <a:ext cx="1985372" cy="3014516"/>
          </a:xfrm>
          <a:prstGeom prst="roundRect">
            <a:avLst>
              <a:gd name="adj" fmla="val 17251"/>
            </a:avLst>
          </a:prstGeom>
          <a:solidFill>
            <a:srgbClr val="A66BD3">
              <a:alpha val="1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4728" y="188640"/>
            <a:ext cx="6525504" cy="648072"/>
            <a:chOff x="395536" y="2996952"/>
            <a:chExt cx="6525504" cy="64807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5536" y="2996952"/>
              <a:ext cx="65255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>
                  <a:ln w="12700">
                    <a:noFill/>
                    <a:prstDash val="solid"/>
                  </a:ln>
                </a:rPr>
                <a:t>Принципы тактической архитектуры</a:t>
              </a:r>
              <a:endParaRPr lang="ru-RU" sz="320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467544" y="3645024"/>
              <a:ext cx="6453496" cy="0"/>
            </a:xfrm>
            <a:prstGeom prst="line">
              <a:avLst/>
            </a:prstGeom>
            <a:ln w="50800">
              <a:solidFill>
                <a:srgbClr val="FF01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06736" y="3212976"/>
            <a:ext cx="1960574" cy="1960574"/>
            <a:chOff x="0" y="2542231"/>
            <a:chExt cx="4050888" cy="4050888"/>
          </a:xfrm>
        </p:grpSpPr>
        <p:sp>
          <p:nvSpPr>
            <p:cNvPr id="15" name="8-конечная звезда 14"/>
            <p:cNvSpPr/>
            <p:nvPr/>
          </p:nvSpPr>
          <p:spPr>
            <a:xfrm rot="1610632">
              <a:off x="0" y="2542231"/>
              <a:ext cx="4050888" cy="4050888"/>
            </a:xfrm>
            <a:prstGeom prst="star8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2" descr="Póster «No lo vas a necesitar, principio YAGNI» de HighBrowDesigns |  Redbubb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75" t="23043" r="16220" b="48107"/>
            <a:stretch/>
          </p:blipFill>
          <p:spPr bwMode="auto">
            <a:xfrm>
              <a:off x="663641" y="3979763"/>
              <a:ext cx="2723605" cy="120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DRY Don't Repeat Yoursel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13" b="91270" l="8254" r="90794">
                        <a14:foregroundMark x1="18095" y1="36508" x2="83492" y2="43333"/>
                        <a14:foregroundMark x1="17143" y1="62698" x2="82540" y2="62698"/>
                        <a14:foregroundMark x1="16190" y1="64921" x2="85397" y2="65556"/>
                        <a14:foregroundMark x1="14921" y1="45556" x2="83810" y2="46825"/>
                        <a14:foregroundMark x1="50476" y1="26825" x2="45556" y2="56190"/>
                        <a14:foregroundMark x1="51746" y1="42222" x2="54762" y2="52698"/>
                        <a14:foregroundMark x1="32698" y1="46190" x2="32063" y2="52698"/>
                        <a14:foregroundMark x1="19365" y1="44921" x2="28730" y2="52381"/>
                        <a14:foregroundMark x1="68571" y1="34127" x2="63810" y2="54603"/>
                        <a14:foregroundMark x1="39048" y1="14444" x2="50159" y2="8413"/>
                        <a14:foregroundMark x1="27143" y1="33016" x2="8254" y2="49524"/>
                        <a14:foregroundMark x1="36190" y1="84127" x2="50159" y2="91270"/>
                        <a14:foregroundMark x1="87143" y1="43968" x2="90794" y2="48413"/>
                        <a14:foregroundMark x1="70794" y1="34762" x2="81270" y2="41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2" t="7271" r="7444" b="6460"/>
          <a:stretch/>
        </p:blipFill>
        <p:spPr bwMode="auto">
          <a:xfrm>
            <a:off x="420655" y="5322028"/>
            <a:ext cx="1478285" cy="15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Группа 57"/>
          <p:cNvGrpSpPr/>
          <p:nvPr/>
        </p:nvGrpSpPr>
        <p:grpSpPr>
          <a:xfrm>
            <a:off x="107504" y="1480096"/>
            <a:ext cx="2218877" cy="1457250"/>
            <a:chOff x="237797" y="1332970"/>
            <a:chExt cx="2218877" cy="1457250"/>
          </a:xfrm>
        </p:grpSpPr>
        <p:pic>
          <p:nvPicPr>
            <p:cNvPr id="9" name="Picture 2" descr="kiss | KISS...Paul, Peter, Ace and Gene - KISS Wallpaper (36397349) -  Fanpop | Kiss art, Kiss logo, Kiss artwor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9597"/>
            <a:stretch/>
          </p:blipFill>
          <p:spPr bwMode="auto">
            <a:xfrm>
              <a:off x="251520" y="1332970"/>
              <a:ext cx="2160240" cy="145326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xtLst/>
          </p:spPr>
        </p:pic>
        <p:sp>
          <p:nvSpPr>
            <p:cNvPr id="57" name="Прямоугольник 56"/>
            <p:cNvSpPr/>
            <p:nvPr/>
          </p:nvSpPr>
          <p:spPr>
            <a:xfrm>
              <a:off x="237797" y="2420888"/>
              <a:ext cx="2218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K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eep</a:t>
              </a:r>
              <a:r>
                <a:rPr lang="de-DE" dirty="0"/>
                <a:t> </a:t>
              </a:r>
              <a:r>
                <a:rPr lang="de-DE" b="1" dirty="0" err="1">
                  <a:solidFill>
                    <a:srgbClr val="FFC000"/>
                  </a:solidFill>
                </a:rPr>
                <a:t>i</a:t>
              </a:r>
              <a:r>
                <a:rPr lang="de-DE" dirty="0" err="1">
                  <a:solidFill>
                    <a:schemeClr val="bg1">
                      <a:lumMod val="95000"/>
                    </a:schemeClr>
                  </a:solidFill>
                </a:rPr>
                <a:t>t</a:t>
              </a:r>
              <a:r>
                <a:rPr lang="de-DE" dirty="0"/>
                <a:t> </a:t>
              </a:r>
              <a:r>
                <a:rPr lang="de-DE" b="1" dirty="0">
                  <a:solidFill>
                    <a:srgbClr val="FFC000"/>
                  </a:solidFill>
                </a:rPr>
                <a:t>s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imple, </a:t>
              </a:r>
              <a:r>
                <a:rPr lang="de-DE" b="1" dirty="0">
                  <a:solidFill>
                    <a:srgbClr val="FFC000"/>
                  </a:solidFill>
                </a:rPr>
                <a:t>s</a:t>
              </a:r>
              <a:r>
                <a:rPr lang="de-DE" dirty="0">
                  <a:solidFill>
                    <a:schemeClr val="bg1">
                      <a:lumMod val="95000"/>
                    </a:schemeClr>
                  </a:solidFill>
                </a:rPr>
                <a:t>tupid</a:t>
              </a:r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809891" y="1423972"/>
            <a:ext cx="4096623" cy="3240360"/>
            <a:chOff x="4147785" y="1196752"/>
            <a:chExt cx="4096623" cy="3240360"/>
          </a:xfrm>
        </p:grpSpPr>
        <p:sp>
          <p:nvSpPr>
            <p:cNvPr id="59" name="Скругленный прямоугольник 58"/>
            <p:cNvSpPr/>
            <p:nvPr/>
          </p:nvSpPr>
          <p:spPr>
            <a:xfrm>
              <a:off x="4147785" y="1422596"/>
              <a:ext cx="4096623" cy="3014516"/>
            </a:xfrm>
            <a:prstGeom prst="roundRect">
              <a:avLst>
                <a:gd name="adj" fmla="val 17251"/>
              </a:avLst>
            </a:prstGeom>
            <a:solidFill>
              <a:srgbClr val="D16DB7">
                <a:alpha val="9804"/>
              </a:srgb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4372234" y="1920821"/>
              <a:ext cx="3694353" cy="2372275"/>
              <a:chOff x="3665766" y="1294020"/>
              <a:chExt cx="3694353" cy="237227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873267" y="1294020"/>
                <a:ext cx="3486852" cy="76944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</a:t>
                </a:r>
                <a:r>
                  <a:rPr lang="en-US" sz="4400" dirty="0" smtClean="0">
                    <a:solidFill>
                      <a:srgbClr val="FFC00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</a:t>
                </a:r>
                <a:r>
                  <a:rPr lang="en-US" sz="4400" dirty="0" smtClean="0">
                    <a:solidFill>
                      <a:srgbClr val="7030A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</a:t>
                </a:r>
                <a:r>
                  <a:rPr lang="en-US" sz="4400" dirty="0" smtClean="0">
                    <a:solidFill>
                      <a:srgbClr val="00B0F0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US" sz="4400" dirty="0" smtClean="0">
                    <a:solidFill>
                      <a:srgbClr val="00E668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</a:t>
                </a:r>
                <a:r>
                  <a:rPr lang="en-US" sz="4400" dirty="0" smtClean="0">
                    <a:solidFill>
                      <a:srgbClr val="FE18D8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.</a:t>
                </a:r>
                <a:endParaRPr lang="ru-RU" sz="4000" dirty="0">
                  <a:solidFill>
                    <a:srgbClr val="FE18D8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5766" y="1974423"/>
                <a:ext cx="949684" cy="1622367"/>
              </a:xfrm>
              <a:prstGeom prst="rect">
                <a:avLst/>
              </a:prstGeom>
              <a:noFill/>
            </p:spPr>
            <p:txBody>
              <a:bodyPr vert="wordArtVert"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RP</a:t>
                </a:r>
                <a:endParaRPr lang="ru-RU" sz="44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7418" y="1904916"/>
                <a:ext cx="949684" cy="1761379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CP</a:t>
                </a:r>
                <a:endParaRPr lang="ru-RU" sz="44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75490" y="1974423"/>
                <a:ext cx="949684" cy="1622367"/>
              </a:xfrm>
              <a:prstGeom prst="rect">
                <a:avLst/>
              </a:prstGeom>
              <a:noFill/>
            </p:spPr>
            <p:txBody>
              <a:bodyPr vert="wordArtVert"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SP</a:t>
                </a:r>
                <a:endParaRPr lang="ru-RU" sz="44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45332" y="1974423"/>
                <a:ext cx="949684" cy="1622367"/>
              </a:xfrm>
              <a:prstGeom prst="rect">
                <a:avLst/>
              </a:prstGeom>
              <a:noFill/>
            </p:spPr>
            <p:txBody>
              <a:bodyPr vert="wordArtVert"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SP</a:t>
                </a:r>
                <a:endParaRPr lang="ru-RU" sz="44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71634" y="1975545"/>
                <a:ext cx="949684" cy="1622367"/>
              </a:xfrm>
              <a:prstGeom prst="rect">
                <a:avLst/>
              </a:prstGeom>
              <a:noFill/>
            </p:spPr>
            <p:txBody>
              <a:bodyPr vert="wordArtVert" wrap="none" rtlCol="0">
                <a:spAutoFit/>
              </a:bodyPr>
              <a:lstStyle/>
              <a:p>
                <a:pPr algn="ctr"/>
                <a:r>
                  <a:rPr lang="en-US" sz="44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US" sz="4400" dirty="0" smtClean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</a:t>
                </a:r>
                <a:endParaRPr lang="ru-RU" sz="44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>
              <a:off x="5126780" y="1196752"/>
              <a:ext cx="1126766" cy="590757"/>
              <a:chOff x="-782455" y="1155117"/>
              <a:chExt cx="763140" cy="400110"/>
            </a:xfrm>
          </p:grpSpPr>
          <p:sp>
            <p:nvSpPr>
              <p:cNvPr id="55" name="Прямоугольник с двумя вырезанными противолежащими углами 54"/>
              <p:cNvSpPr/>
              <p:nvPr/>
            </p:nvSpPr>
            <p:spPr>
              <a:xfrm>
                <a:off x="-716231" y="1185671"/>
                <a:ext cx="630695" cy="369556"/>
              </a:xfrm>
              <a:prstGeom prst="snip2Diag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782455" y="1155117"/>
                <a:ext cx="763140" cy="36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ООП</a:t>
                </a:r>
                <a:endParaRPr lang="ru-RU" sz="3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63" name="Группа 62"/>
            <p:cNvGrpSpPr/>
            <p:nvPr/>
          </p:nvGrpSpPr>
          <p:grpSpPr>
            <a:xfrm>
              <a:off x="6181538" y="1207763"/>
              <a:ext cx="1126766" cy="590757"/>
              <a:chOff x="-782455" y="1155117"/>
              <a:chExt cx="763140" cy="400110"/>
            </a:xfrm>
          </p:grpSpPr>
          <p:sp>
            <p:nvSpPr>
              <p:cNvPr id="64" name="Прямоугольник с двумя вырезанными противолежащими углами 63"/>
              <p:cNvSpPr/>
              <p:nvPr/>
            </p:nvSpPr>
            <p:spPr>
              <a:xfrm>
                <a:off x="-716231" y="1185671"/>
                <a:ext cx="630695" cy="369556"/>
              </a:xfrm>
              <a:prstGeom prst="snip2Diag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-782455" y="1155117"/>
                <a:ext cx="763140" cy="36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ФП</a:t>
                </a:r>
                <a:endParaRPr lang="ru-RU" sz="3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2439833" y="4808348"/>
            <a:ext cx="6466681" cy="1789004"/>
            <a:chOff x="2891045" y="4797152"/>
            <a:chExt cx="6466681" cy="1789004"/>
          </a:xfrm>
        </p:grpSpPr>
        <p:grpSp>
          <p:nvGrpSpPr>
            <p:cNvPr id="53" name="Группа 52"/>
            <p:cNvGrpSpPr/>
            <p:nvPr/>
          </p:nvGrpSpPr>
          <p:grpSpPr>
            <a:xfrm>
              <a:off x="3028855" y="4941168"/>
              <a:ext cx="6328871" cy="1644988"/>
              <a:chOff x="3028855" y="4869160"/>
              <a:chExt cx="6328871" cy="1644988"/>
            </a:xfrm>
          </p:grpSpPr>
          <p:sp>
            <p:nvSpPr>
              <p:cNvPr id="39" name="Скругленный прямоугольник 38"/>
              <p:cNvSpPr/>
              <p:nvPr/>
            </p:nvSpPr>
            <p:spPr>
              <a:xfrm>
                <a:off x="3028855" y="4869160"/>
                <a:ext cx="6328871" cy="1644988"/>
              </a:xfrm>
              <a:prstGeom prst="roundRect">
                <a:avLst>
                  <a:gd name="adj" fmla="val 35870"/>
                </a:avLst>
              </a:prstGeom>
              <a:solidFill>
                <a:srgbClr val="00B0F0">
                  <a:alpha val="10000"/>
                </a:srgb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26" name="Группа 25"/>
              <p:cNvGrpSpPr/>
              <p:nvPr/>
            </p:nvGrpSpPr>
            <p:grpSpPr>
              <a:xfrm>
                <a:off x="3763097" y="5622627"/>
                <a:ext cx="4954390" cy="627208"/>
                <a:chOff x="4113753" y="3008579"/>
                <a:chExt cx="5705717" cy="722322"/>
              </a:xfrm>
            </p:grpSpPr>
            <p:sp>
              <p:nvSpPr>
                <p:cNvPr id="22" name="Скругленный прямоугольник 21"/>
                <p:cNvSpPr/>
                <p:nvPr/>
              </p:nvSpPr>
              <p:spPr>
                <a:xfrm>
                  <a:off x="7445923" y="3008581"/>
                  <a:ext cx="2373547" cy="722320"/>
                </a:xfrm>
                <a:prstGeom prst="roundRect">
                  <a:avLst/>
                </a:prstGeom>
                <a:solidFill>
                  <a:srgbClr val="EAEAEA"/>
                </a:solidFill>
                <a:ln w="412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b="1" dirty="0">
                      <a:solidFill>
                        <a:srgbClr val="00B0F0"/>
                      </a:solidFill>
                    </a:rPr>
                    <a:t>High </a:t>
                  </a:r>
                  <a:r>
                    <a:rPr lang="de-DE" sz="2400" b="1" dirty="0" err="1">
                      <a:solidFill>
                        <a:srgbClr val="00B0F0"/>
                      </a:solidFill>
                    </a:rPr>
                    <a:t>Cohesion</a:t>
                  </a:r>
                  <a:endParaRPr lang="de-DE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4" name="Скругленный прямоугольник 23"/>
                <p:cNvSpPr/>
                <p:nvPr/>
              </p:nvSpPr>
              <p:spPr>
                <a:xfrm>
                  <a:off x="4113753" y="3008579"/>
                  <a:ext cx="2373547" cy="722319"/>
                </a:xfrm>
                <a:prstGeom prst="roundRect">
                  <a:avLst/>
                </a:prstGeom>
                <a:solidFill>
                  <a:srgbClr val="EAEAEA"/>
                </a:solidFill>
                <a:ln w="412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400" b="1" dirty="0">
                      <a:solidFill>
                        <a:srgbClr val="00B0F0"/>
                      </a:solidFill>
                    </a:rPr>
                    <a:t>Low </a:t>
                  </a:r>
                  <a:r>
                    <a:rPr lang="de-DE" sz="2400" b="1" dirty="0" err="1" smtClean="0">
                      <a:solidFill>
                        <a:srgbClr val="00B0F0"/>
                      </a:solidFill>
                    </a:rPr>
                    <a:t>Coupling</a:t>
                  </a:r>
                  <a:endParaRPr lang="de-DE" sz="2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687812" y="3077352"/>
                  <a:ext cx="4732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rgbClr val="00B0F0"/>
                      </a:solidFill>
                    </a:rPr>
                    <a:t>&amp;</a:t>
                  </a:r>
                  <a:endParaRPr lang="ru-RU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5606372" y="4941168"/>
                <a:ext cx="1194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B0F0"/>
                    </a:solidFill>
                    <a:latin typeface="+mj-lt"/>
                    <a:cs typeface="Cascadia Code" panose="020B0609020000020004" pitchFamily="49" charset="0"/>
                  </a:rPr>
                  <a:t>GRASP</a:t>
                </a:r>
                <a:endParaRPr lang="ru-RU" sz="1400" b="1" dirty="0">
                  <a:solidFill>
                    <a:srgbClr val="00B0F0"/>
                  </a:solidFill>
                  <a:latin typeface="+mj-lt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66" name="Группа 65"/>
            <p:cNvGrpSpPr/>
            <p:nvPr/>
          </p:nvGrpSpPr>
          <p:grpSpPr>
            <a:xfrm>
              <a:off x="2891045" y="4797152"/>
              <a:ext cx="1126766" cy="590757"/>
              <a:chOff x="-1119642" y="1155117"/>
              <a:chExt cx="763140" cy="400110"/>
            </a:xfrm>
          </p:grpSpPr>
          <p:sp>
            <p:nvSpPr>
              <p:cNvPr id="67" name="Прямоугольник с двумя вырезанными противолежащими углами 66"/>
              <p:cNvSpPr/>
              <p:nvPr/>
            </p:nvSpPr>
            <p:spPr>
              <a:xfrm>
                <a:off x="-1053419" y="1185671"/>
                <a:ext cx="630695" cy="369556"/>
              </a:xfrm>
              <a:prstGeom prst="snip2Diag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-1119642" y="1155117"/>
                <a:ext cx="763140" cy="36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ООП</a:t>
                </a:r>
                <a:endParaRPr lang="ru-RU" sz="3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3006946" y="1423972"/>
            <a:ext cx="1126766" cy="590757"/>
            <a:chOff x="-1126766" y="1330627"/>
            <a:chExt cx="1126766" cy="590757"/>
          </a:xfrm>
        </p:grpSpPr>
        <p:sp>
          <p:nvSpPr>
            <p:cNvPr id="44" name="Прямоугольник с двумя вырезанными противолежащими углами 43"/>
            <p:cNvSpPr/>
            <p:nvPr/>
          </p:nvSpPr>
          <p:spPr>
            <a:xfrm>
              <a:off x="-1028987" y="1375740"/>
              <a:ext cx="931213" cy="545644"/>
            </a:xfrm>
            <a:prstGeom prst="snip2Diag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126766" y="1330627"/>
              <a:ext cx="1126766" cy="5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 smtClean="0">
                  <a:solidFill>
                    <a:schemeClr val="bg1">
                      <a:lumMod val="95000"/>
                    </a:schemeClr>
                  </a:solidFill>
                </a:rPr>
                <a:t>ФП</a:t>
              </a:r>
              <a:endParaRPr lang="ru-RU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646663" y="2985859"/>
            <a:ext cx="1866211" cy="581235"/>
            <a:chOff x="2616865" y="3610790"/>
            <a:chExt cx="1866211" cy="581235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2637418" y="3630930"/>
              <a:ext cx="1798102" cy="518389"/>
            </a:xfrm>
            <a:prstGeom prst="roundRect">
              <a:avLst>
                <a:gd name="adj" fmla="val 17251"/>
              </a:avLst>
            </a:prstGeom>
            <a:solidFill>
              <a:schemeClr val="accent5">
                <a:lumMod val="60000"/>
                <a:lumOff val="40000"/>
                <a:alpha val="1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616865" y="3610790"/>
              <a:ext cx="1866211" cy="581235"/>
              <a:chOff x="2616865" y="2559881"/>
              <a:chExt cx="1866211" cy="581235"/>
            </a:xfrm>
          </p:grpSpPr>
          <p:pic>
            <p:nvPicPr>
              <p:cNvPr id="1026" name="Picture 2" descr="Кубик льда эмодзи клипарт. Бесплатная загрузка. | Creazill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6865" y="2559881"/>
                <a:ext cx="581235" cy="581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060507" y="2700459"/>
                <a:ext cx="142256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300" b="1" dirty="0" smtClean="0"/>
                  <a:t>Неизменяемость</a:t>
                </a:r>
                <a:endParaRPr lang="ru-RU" sz="1300" b="1" dirty="0"/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2672915" y="2317370"/>
            <a:ext cx="1794832" cy="523220"/>
            <a:chOff x="2648951" y="2920367"/>
            <a:chExt cx="1794832" cy="523220"/>
          </a:xfrm>
        </p:grpSpPr>
        <p:sp>
          <p:nvSpPr>
            <p:cNvPr id="70" name="Скругленный прямоугольник 69"/>
            <p:cNvSpPr/>
            <p:nvPr/>
          </p:nvSpPr>
          <p:spPr>
            <a:xfrm>
              <a:off x="2648951" y="2925198"/>
              <a:ext cx="1794832" cy="518389"/>
            </a:xfrm>
            <a:prstGeom prst="roundRect">
              <a:avLst>
                <a:gd name="adj" fmla="val 17251"/>
              </a:avLst>
            </a:prstGeom>
            <a:solidFill>
              <a:srgbClr val="FFC000">
                <a:alpha val="10000"/>
              </a:srgb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ru-RU" sz="12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712303" y="2920367"/>
              <a:ext cx="1643673" cy="492443"/>
              <a:chOff x="2762298" y="3128145"/>
              <a:chExt cx="1643673" cy="492443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3164313" y="3128145"/>
                <a:ext cx="124165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300" b="1" dirty="0"/>
                  <a:t>Ссылочная прозрачность</a:t>
                </a:r>
              </a:p>
            </p:txBody>
          </p:sp>
          <p:pic>
            <p:nvPicPr>
              <p:cNvPr id="1038" name="Picture 14" descr="Бесконечный – Бесплатные иконки: знаки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98" y="3172556"/>
                <a:ext cx="439228" cy="439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Группа 34"/>
          <p:cNvGrpSpPr/>
          <p:nvPr/>
        </p:nvGrpSpPr>
        <p:grpSpPr>
          <a:xfrm>
            <a:off x="2667548" y="3671189"/>
            <a:ext cx="1798102" cy="518389"/>
            <a:chOff x="2645681" y="3538266"/>
            <a:chExt cx="1798102" cy="518389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2645681" y="3538266"/>
              <a:ext cx="1798102" cy="518389"/>
              <a:chOff x="2645681" y="2211861"/>
              <a:chExt cx="1798102" cy="518389"/>
            </a:xfrm>
          </p:grpSpPr>
          <p:sp>
            <p:nvSpPr>
              <p:cNvPr id="69" name="Скругленный прямоугольник 68"/>
              <p:cNvSpPr/>
              <p:nvPr/>
            </p:nvSpPr>
            <p:spPr>
              <a:xfrm>
                <a:off x="2645681" y="2211861"/>
                <a:ext cx="1798102" cy="518389"/>
              </a:xfrm>
              <a:prstGeom prst="roundRect">
                <a:avLst>
                  <a:gd name="adj" fmla="val 17251"/>
                </a:avLst>
              </a:prstGeom>
              <a:solidFill>
                <a:schemeClr val="accent1">
                  <a:lumMod val="60000"/>
                  <a:lumOff val="40000"/>
                  <a:alpha val="1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ru-RU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46760" y="2317166"/>
                <a:ext cx="74360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300" b="1" dirty="0" smtClean="0"/>
                  <a:t>Чистота</a:t>
                </a:r>
                <a:endParaRPr lang="ru-RU" sz="1300" b="1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2758706" y="3648681"/>
              <a:ext cx="297554" cy="297554"/>
              <a:chOff x="265765" y="2933625"/>
              <a:chExt cx="360041" cy="360041"/>
            </a:xfrm>
          </p:grpSpPr>
          <p:sp>
            <p:nvSpPr>
              <p:cNvPr id="23" name="Овал 22"/>
              <p:cNvSpPr/>
              <p:nvPr/>
            </p:nvSpPr>
            <p:spPr>
              <a:xfrm>
                <a:off x="265765" y="2933625"/>
                <a:ext cx="360041" cy="36004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 cmpd="sng">
                <a:solidFill>
                  <a:srgbClr val="83AB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Овал 71"/>
              <p:cNvSpPr/>
              <p:nvPr/>
            </p:nvSpPr>
            <p:spPr>
              <a:xfrm>
                <a:off x="310534" y="2978398"/>
                <a:ext cx="270504" cy="270504"/>
              </a:xfrm>
              <a:prstGeom prst="ellipse">
                <a:avLst/>
              </a:prstGeom>
              <a:solidFill>
                <a:srgbClr val="ECEAF7"/>
              </a:solidFill>
              <a:ln w="19050" cmpd="sng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29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4728" y="188640"/>
            <a:ext cx="5836345" cy="550898"/>
            <a:chOff x="395536" y="2996952"/>
            <a:chExt cx="5836345" cy="55089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5536" y="2996952"/>
              <a:ext cx="55869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 smtClean="0">
                  <a:ln w="12700">
                    <a:noFill/>
                    <a:prstDash val="solid"/>
                  </a:ln>
                </a:rPr>
                <a:t>Паттерны тактической архитектуры</a:t>
              </a:r>
              <a:endParaRPr lang="ru-RU" sz="280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467544" y="3547850"/>
              <a:ext cx="5764337" cy="0"/>
            </a:xfrm>
            <a:prstGeom prst="line">
              <a:avLst/>
            </a:prstGeom>
            <a:ln w="50800">
              <a:solidFill>
                <a:srgbClr val="FF01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 rot="4809959">
            <a:off x="6984016" y="49743"/>
            <a:ext cx="1033535" cy="2257834"/>
            <a:chOff x="941065" y="2599463"/>
            <a:chExt cx="918269" cy="2006025"/>
          </a:xfrm>
        </p:grpSpPr>
        <p:grpSp>
          <p:nvGrpSpPr>
            <p:cNvPr id="36" name="Группа 35"/>
            <p:cNvGrpSpPr/>
            <p:nvPr/>
          </p:nvGrpSpPr>
          <p:grpSpPr>
            <a:xfrm rot="18089973">
              <a:off x="505868" y="3252021"/>
              <a:ext cx="1915542" cy="791391"/>
              <a:chOff x="4384873" y="2372722"/>
              <a:chExt cx="2182830" cy="901822"/>
            </a:xfrm>
          </p:grpSpPr>
          <p:grpSp>
            <p:nvGrpSpPr>
              <p:cNvPr id="38" name="Группа 37"/>
              <p:cNvGrpSpPr/>
              <p:nvPr/>
            </p:nvGrpSpPr>
            <p:grpSpPr>
              <a:xfrm rot="4098476">
                <a:off x="4887186" y="2811266"/>
                <a:ext cx="219069" cy="365116"/>
                <a:chOff x="2029226" y="941451"/>
                <a:chExt cx="392769" cy="654618"/>
              </a:xfrm>
            </p:grpSpPr>
            <p:sp>
              <p:nvSpPr>
                <p:cNvPr id="64" name="Блок-схема: альтернативный процесс 63"/>
                <p:cNvSpPr/>
                <p:nvPr/>
              </p:nvSpPr>
              <p:spPr>
                <a:xfrm>
                  <a:off x="2029226" y="941451"/>
                  <a:ext cx="392769" cy="654618"/>
                </a:xfrm>
                <a:prstGeom prst="flowChartAlternateProcess">
                  <a:avLst/>
                </a:prstGeom>
                <a:solidFill>
                  <a:srgbClr val="00B08E"/>
                </a:solidFill>
                <a:ln>
                  <a:solidFill>
                    <a:srgbClr val="009A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/>
                </a:p>
              </p:txBody>
            </p:sp>
            <p:sp>
              <p:nvSpPr>
                <p:cNvPr id="65" name="Блок-схема: альтернативный процесс 64"/>
                <p:cNvSpPr/>
                <p:nvPr/>
              </p:nvSpPr>
              <p:spPr>
                <a:xfrm>
                  <a:off x="2117731" y="1051205"/>
                  <a:ext cx="215757" cy="435110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009A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/>
                </a:p>
              </p:txBody>
            </p:sp>
          </p:grpSp>
          <p:grpSp>
            <p:nvGrpSpPr>
              <p:cNvPr id="41" name="Группа 40"/>
              <p:cNvGrpSpPr/>
              <p:nvPr/>
            </p:nvGrpSpPr>
            <p:grpSpPr>
              <a:xfrm>
                <a:off x="4384873" y="2372722"/>
                <a:ext cx="2182830" cy="901822"/>
                <a:chOff x="4384873" y="2372722"/>
                <a:chExt cx="2182830" cy="901822"/>
              </a:xfrm>
            </p:grpSpPr>
            <p:grpSp>
              <p:nvGrpSpPr>
                <p:cNvPr id="60" name="Группа 59"/>
                <p:cNvGrpSpPr/>
                <p:nvPr/>
              </p:nvGrpSpPr>
              <p:grpSpPr>
                <a:xfrm rot="4098476">
                  <a:off x="4457897" y="2982451"/>
                  <a:ext cx="219069" cy="365117"/>
                  <a:chOff x="2034099" y="865568"/>
                  <a:chExt cx="392769" cy="654618"/>
                </a:xfrm>
              </p:grpSpPr>
              <p:sp>
                <p:nvSpPr>
                  <p:cNvPr id="62" name="Блок-схема: альтернативный процесс 61"/>
                  <p:cNvSpPr/>
                  <p:nvPr/>
                </p:nvSpPr>
                <p:spPr>
                  <a:xfrm>
                    <a:off x="2034099" y="865568"/>
                    <a:ext cx="392769" cy="654618"/>
                  </a:xfrm>
                  <a:prstGeom prst="flowChartAlternateProcess">
                    <a:avLst/>
                  </a:prstGeom>
                  <a:solidFill>
                    <a:srgbClr val="00B08E"/>
                  </a:solidFill>
                  <a:ln>
                    <a:solidFill>
                      <a:srgbClr val="009A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u="sng"/>
                  </a:p>
                </p:txBody>
              </p:sp>
              <p:sp>
                <p:nvSpPr>
                  <p:cNvPr id="63" name="Блок-схема: альтернативный процесс 62"/>
                  <p:cNvSpPr/>
                  <p:nvPr/>
                </p:nvSpPr>
                <p:spPr>
                  <a:xfrm>
                    <a:off x="2122604" y="975320"/>
                    <a:ext cx="215757" cy="43510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009A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u="sng"/>
                  </a:p>
                </p:txBody>
              </p:sp>
            </p:grpSp>
            <p:grpSp>
              <p:nvGrpSpPr>
                <p:cNvPr id="44" name="Группа 43"/>
                <p:cNvGrpSpPr/>
                <p:nvPr/>
              </p:nvGrpSpPr>
              <p:grpSpPr>
                <a:xfrm>
                  <a:off x="5040428" y="2562157"/>
                  <a:ext cx="1051436" cy="402248"/>
                  <a:chOff x="4726591" y="3416741"/>
                  <a:chExt cx="1051436" cy="402248"/>
                </a:xfrm>
              </p:grpSpPr>
              <p:grpSp>
                <p:nvGrpSpPr>
                  <p:cNvPr id="50" name="Группа 49"/>
                  <p:cNvGrpSpPr/>
                  <p:nvPr/>
                </p:nvGrpSpPr>
                <p:grpSpPr>
                  <a:xfrm rot="4098476">
                    <a:off x="4911407" y="3415104"/>
                    <a:ext cx="219069" cy="588702"/>
                    <a:chOff x="3081856" y="1749386"/>
                    <a:chExt cx="219069" cy="588702"/>
                  </a:xfrm>
                </p:grpSpPr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3081856" y="1749386"/>
                      <a:ext cx="219069" cy="365116"/>
                      <a:chOff x="2029226" y="941451"/>
                      <a:chExt cx="392769" cy="654618"/>
                    </a:xfrm>
                  </p:grpSpPr>
                  <p:sp>
                    <p:nvSpPr>
                      <p:cNvPr id="58" name="Блок-схема: альтернативный процесс 57"/>
                      <p:cNvSpPr/>
                      <p:nvPr/>
                    </p:nvSpPr>
                    <p:spPr>
                      <a:xfrm>
                        <a:off x="2029226" y="941451"/>
                        <a:ext cx="392769" cy="65461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  <p:sp>
                    <p:nvSpPr>
                      <p:cNvPr id="59" name="Блок-схема: альтернативный процесс 58"/>
                      <p:cNvSpPr/>
                      <p:nvPr/>
                    </p:nvSpPr>
                    <p:spPr>
                      <a:xfrm>
                        <a:off x="2117731" y="1051205"/>
                        <a:ext cx="215757" cy="435110"/>
                      </a:xfrm>
                      <a:prstGeom prst="flowChartAlternateProcess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  <p:sp>
                  <p:nvSpPr>
                    <p:cNvPr id="57" name="Блок-схема: альтернативный процесс 56"/>
                    <p:cNvSpPr/>
                    <p:nvPr/>
                  </p:nvSpPr>
                  <p:spPr>
                    <a:xfrm>
                      <a:off x="3168532" y="1988840"/>
                      <a:ext cx="45719" cy="349248"/>
                    </a:xfrm>
                    <a:prstGeom prst="flowChartAlternateProcess">
                      <a:avLst/>
                    </a:prstGeom>
                    <a:solidFill>
                      <a:srgbClr val="00B08E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</p:grpSp>
              <p:grpSp>
                <p:nvGrpSpPr>
                  <p:cNvPr id="51" name="Группа 50"/>
                  <p:cNvGrpSpPr/>
                  <p:nvPr/>
                </p:nvGrpSpPr>
                <p:grpSpPr>
                  <a:xfrm rot="4098476">
                    <a:off x="5371359" y="3229143"/>
                    <a:ext cx="219069" cy="594266"/>
                    <a:chOff x="3079327" y="1756003"/>
                    <a:chExt cx="219069" cy="594266"/>
                  </a:xfrm>
                </p:grpSpPr>
                <p:grpSp>
                  <p:nvGrpSpPr>
                    <p:cNvPr id="52" name="Группа 51"/>
                    <p:cNvGrpSpPr/>
                    <p:nvPr/>
                  </p:nvGrpSpPr>
                  <p:grpSpPr>
                    <a:xfrm>
                      <a:off x="3079327" y="1756003"/>
                      <a:ext cx="219069" cy="365116"/>
                      <a:chOff x="2024692" y="953314"/>
                      <a:chExt cx="392769" cy="654618"/>
                    </a:xfrm>
                  </p:grpSpPr>
                  <p:sp>
                    <p:nvSpPr>
                      <p:cNvPr id="54" name="Блок-схема: альтернативный процесс 53"/>
                      <p:cNvSpPr/>
                      <p:nvPr/>
                    </p:nvSpPr>
                    <p:spPr>
                      <a:xfrm>
                        <a:off x="2024692" y="953314"/>
                        <a:ext cx="392769" cy="654618"/>
                      </a:xfrm>
                      <a:prstGeom prst="flowChartAlternateProcess">
                        <a:avLst/>
                      </a:prstGeom>
                      <a:solidFill>
                        <a:srgbClr val="00B08E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  <p:sp>
                    <p:nvSpPr>
                      <p:cNvPr id="55" name="Блок-схема: альтернативный процесс 54"/>
                      <p:cNvSpPr/>
                      <p:nvPr/>
                    </p:nvSpPr>
                    <p:spPr>
                      <a:xfrm>
                        <a:off x="2113198" y="1063069"/>
                        <a:ext cx="215757" cy="435110"/>
                      </a:xfrm>
                      <a:prstGeom prst="flowChartAlternateProcess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9A7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sz="2000" u="sng"/>
                      </a:p>
                    </p:txBody>
                  </p:sp>
                </p:grpSp>
                <p:sp>
                  <p:nvSpPr>
                    <p:cNvPr id="53" name="Блок-схема: альтернативный процесс 52"/>
                    <p:cNvSpPr/>
                    <p:nvPr/>
                  </p:nvSpPr>
                  <p:spPr>
                    <a:xfrm>
                      <a:off x="3166000" y="2001021"/>
                      <a:ext cx="45719" cy="349248"/>
                    </a:xfrm>
                    <a:prstGeom prst="flowChartAlternateProcess">
                      <a:avLst/>
                    </a:prstGeom>
                    <a:solidFill>
                      <a:srgbClr val="00B08E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</p:grpSp>
            </p:grpSp>
            <p:grpSp>
              <p:nvGrpSpPr>
                <p:cNvPr id="45" name="Группа 44"/>
                <p:cNvGrpSpPr/>
                <p:nvPr/>
              </p:nvGrpSpPr>
              <p:grpSpPr>
                <a:xfrm rot="4098476">
                  <a:off x="6155527" y="2179615"/>
                  <a:ext cx="219069" cy="605283"/>
                  <a:chOff x="3079357" y="1694480"/>
                  <a:chExt cx="219069" cy="605284"/>
                </a:xfrm>
              </p:grpSpPr>
              <p:grpSp>
                <p:nvGrpSpPr>
                  <p:cNvPr id="46" name="Группа 45"/>
                  <p:cNvGrpSpPr/>
                  <p:nvPr/>
                </p:nvGrpSpPr>
                <p:grpSpPr>
                  <a:xfrm>
                    <a:off x="3079357" y="1694480"/>
                    <a:ext cx="219069" cy="365116"/>
                    <a:chOff x="2024742" y="843010"/>
                    <a:chExt cx="392769" cy="654619"/>
                  </a:xfrm>
                </p:grpSpPr>
                <p:sp>
                  <p:nvSpPr>
                    <p:cNvPr id="48" name="Блок-схема: альтернативный процесс 47"/>
                    <p:cNvSpPr/>
                    <p:nvPr/>
                  </p:nvSpPr>
                  <p:spPr>
                    <a:xfrm>
                      <a:off x="2024742" y="843010"/>
                      <a:ext cx="392769" cy="654619"/>
                    </a:xfrm>
                    <a:prstGeom prst="flowChartAlternateProcess">
                      <a:avLst/>
                    </a:prstGeom>
                    <a:solidFill>
                      <a:srgbClr val="00B08E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  <p:sp>
                  <p:nvSpPr>
                    <p:cNvPr id="49" name="Блок-схема: альтернативный процесс 48"/>
                    <p:cNvSpPr/>
                    <p:nvPr/>
                  </p:nvSpPr>
                  <p:spPr>
                    <a:xfrm>
                      <a:off x="2113242" y="952763"/>
                      <a:ext cx="215757" cy="435111"/>
                    </a:xfrm>
                    <a:prstGeom prst="flowChartAlternateProcess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9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sz="2000" u="sng"/>
                    </a:p>
                  </p:txBody>
                </p:sp>
              </p:grpSp>
              <p:sp>
                <p:nvSpPr>
                  <p:cNvPr id="47" name="Блок-схема: альтернативный процесс 46"/>
                  <p:cNvSpPr/>
                  <p:nvPr/>
                </p:nvSpPr>
                <p:spPr>
                  <a:xfrm>
                    <a:off x="3166020" y="1950516"/>
                    <a:ext cx="45719" cy="349248"/>
                  </a:xfrm>
                  <a:prstGeom prst="flowChartAlternateProcess">
                    <a:avLst/>
                  </a:prstGeom>
                  <a:solidFill>
                    <a:srgbClr val="00B08E"/>
                  </a:solidFill>
                  <a:ln>
                    <a:solidFill>
                      <a:srgbClr val="009A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u="sng"/>
                  </a:p>
                </p:txBody>
              </p:sp>
            </p:grpSp>
          </p:grpSp>
          <p:sp>
            <p:nvSpPr>
              <p:cNvPr id="42" name="Блок-схема: альтернативный процесс 41"/>
              <p:cNvSpPr/>
              <p:nvPr/>
            </p:nvSpPr>
            <p:spPr>
              <a:xfrm rot="4098476">
                <a:off x="4758737" y="2904775"/>
                <a:ext cx="45719" cy="349248"/>
              </a:xfrm>
              <a:prstGeom prst="flowChartAlternateProcess">
                <a:avLst/>
              </a:prstGeom>
              <a:solidFill>
                <a:srgbClr val="00B08E"/>
              </a:solidFill>
              <a:ln>
                <a:solidFill>
                  <a:srgbClr val="009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000"/>
              </a:p>
            </p:txBody>
          </p:sp>
        </p:grpSp>
        <p:sp>
          <p:nvSpPr>
            <p:cNvPr id="37" name="Прямоугольник 36"/>
            <p:cNvSpPr/>
            <p:nvPr/>
          </p:nvSpPr>
          <p:spPr>
            <a:xfrm rot="16754897">
              <a:off x="189844" y="3350684"/>
              <a:ext cx="1912620" cy="4101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009A7D"/>
                  </a:solidFill>
                </a:rPr>
                <a:t>Полиморфизм</a:t>
              </a:r>
              <a:endParaRPr lang="ru-RU" sz="2400" b="1" dirty="0">
                <a:solidFill>
                  <a:srgbClr val="009A7D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280775" y="4941168"/>
            <a:ext cx="5785095" cy="1800200"/>
            <a:chOff x="3889660" y="5157192"/>
            <a:chExt cx="5254340" cy="1484784"/>
          </a:xfrm>
        </p:grpSpPr>
        <p:sp>
          <p:nvSpPr>
            <p:cNvPr id="85" name="Скругленный прямоугольник 84"/>
            <p:cNvSpPr/>
            <p:nvPr/>
          </p:nvSpPr>
          <p:spPr>
            <a:xfrm>
              <a:off x="3889660" y="5157192"/>
              <a:ext cx="5254340" cy="1484784"/>
            </a:xfrm>
            <a:prstGeom prst="roundRect">
              <a:avLst>
                <a:gd name="adj" fmla="val 35870"/>
              </a:avLst>
            </a:prstGeom>
            <a:solidFill>
              <a:srgbClr val="00B0F0">
                <a:alpha val="10000"/>
              </a:srgb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4163254" y="5379918"/>
              <a:ext cx="4731180" cy="1083884"/>
              <a:chOff x="4163254" y="5379918"/>
              <a:chExt cx="4731180" cy="108388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78486" y="5418023"/>
                <a:ext cx="1194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B0F0"/>
                    </a:solidFill>
                    <a:latin typeface="+mj-lt"/>
                    <a:cs typeface="Cascadia Code" panose="020B0609020000020004" pitchFamily="49" charset="0"/>
                  </a:rPr>
                  <a:t>GRASP</a:t>
                </a:r>
                <a:endParaRPr lang="ru-RU" sz="1400" b="1" dirty="0">
                  <a:solidFill>
                    <a:srgbClr val="00B0F0"/>
                  </a:solidFill>
                  <a:latin typeface="+mj-lt"/>
                  <a:cs typeface="Cascadia Code" panose="020B0609020000020004" pitchFamily="49" charset="0"/>
                </a:endParaRPr>
              </a:p>
            </p:txBody>
          </p:sp>
          <p:sp>
            <p:nvSpPr>
              <p:cNvPr id="87" name="Скругленный прямоугольник 86"/>
              <p:cNvSpPr/>
              <p:nvPr/>
            </p:nvSpPr>
            <p:spPr>
              <a:xfrm>
                <a:off x="4163254" y="5381243"/>
                <a:ext cx="1203254" cy="482477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>
                    <a:solidFill>
                      <a:srgbClr val="00B0F0"/>
                    </a:solidFill>
                  </a:rPr>
                  <a:t>Information </a:t>
                </a:r>
                <a:r>
                  <a:rPr lang="de-DE" sz="1600" b="1" dirty="0" smtClean="0">
                    <a:solidFill>
                      <a:srgbClr val="00B0F0"/>
                    </a:solidFill>
                  </a:rPr>
                  <a:t>Expert</a:t>
                </a:r>
                <a:endParaRPr lang="de-DE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5438989" y="5379918"/>
                <a:ext cx="1006616" cy="493353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smtClean="0">
                    <a:solidFill>
                      <a:srgbClr val="00B0F0"/>
                    </a:solidFill>
                  </a:rPr>
                  <a:t>Controller</a:t>
                </a:r>
                <a:endParaRPr lang="de-DE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Скругленный прямоугольник 88"/>
              <p:cNvSpPr/>
              <p:nvPr/>
            </p:nvSpPr>
            <p:spPr>
              <a:xfrm>
                <a:off x="4163254" y="5937897"/>
                <a:ext cx="1783281" cy="525905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smtClean="0">
                    <a:solidFill>
                      <a:srgbClr val="00B0F0"/>
                    </a:solidFill>
                  </a:rPr>
                  <a:t>Pure </a:t>
                </a:r>
                <a:r>
                  <a:rPr lang="de-DE" sz="1600" b="1" dirty="0" err="1" smtClean="0">
                    <a:solidFill>
                      <a:srgbClr val="00B0F0"/>
                    </a:solidFill>
                  </a:rPr>
                  <a:t>Fabrication</a:t>
                </a:r>
                <a:endParaRPr lang="de-DE" sz="1600" b="1" dirty="0" smtClean="0">
                  <a:solidFill>
                    <a:srgbClr val="00B0F0"/>
                  </a:solidFill>
                </a:endParaRPr>
              </a:p>
              <a:p>
                <a:pPr algn="ctr"/>
                <a:r>
                  <a:rPr lang="de-DE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ru-RU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Чистая выдумка</a:t>
                </a:r>
                <a:r>
                  <a:rPr lang="de-DE" sz="16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de-DE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Скругленный прямоугольник 89"/>
              <p:cNvSpPr/>
              <p:nvPr/>
            </p:nvSpPr>
            <p:spPr>
              <a:xfrm>
                <a:off x="6019639" y="5937897"/>
                <a:ext cx="1961610" cy="525905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err="1" smtClean="0">
                    <a:solidFill>
                      <a:srgbClr val="00B0F0"/>
                    </a:solidFill>
                  </a:rPr>
                  <a:t>Indirection</a:t>
                </a:r>
                <a:endParaRPr lang="ru-RU" sz="1600" b="1" dirty="0" smtClean="0">
                  <a:solidFill>
                    <a:srgbClr val="00B0F0"/>
                  </a:solidFill>
                </a:endParaRPr>
              </a:p>
              <a:p>
                <a:pPr algn="ctr"/>
                <a:r>
                  <a:rPr lang="ru-RU" sz="1600" b="1" dirty="0">
                    <a:solidFill>
                      <a:schemeClr val="bg1">
                        <a:lumMod val="75000"/>
                      </a:schemeClr>
                    </a:solidFill>
                  </a:rPr>
                  <a:t>(Перенаправление)</a:t>
                </a:r>
                <a:endParaRPr lang="de-DE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Скругленный прямоугольник 90"/>
              <p:cNvSpPr/>
              <p:nvPr/>
            </p:nvSpPr>
            <p:spPr>
              <a:xfrm>
                <a:off x="6527056" y="5381243"/>
                <a:ext cx="1107277" cy="492028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err="1" smtClean="0">
                    <a:solidFill>
                      <a:srgbClr val="00B0F0"/>
                    </a:solidFill>
                  </a:rPr>
                  <a:t>Protected</a:t>
                </a:r>
                <a:r>
                  <a:rPr lang="ru-RU" sz="16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de-DE" sz="1600" b="1" dirty="0" err="1" smtClean="0">
                    <a:solidFill>
                      <a:srgbClr val="00B0F0"/>
                    </a:solidFill>
                  </a:rPr>
                  <a:t>Variantions</a:t>
                </a:r>
                <a:endParaRPr lang="de-DE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Скругленный прямоугольник 91"/>
              <p:cNvSpPr/>
              <p:nvPr/>
            </p:nvSpPr>
            <p:spPr>
              <a:xfrm>
                <a:off x="8070896" y="5937897"/>
                <a:ext cx="823538" cy="525905"/>
              </a:xfrm>
              <a:prstGeom prst="roundRect">
                <a:avLst/>
              </a:prstGeom>
              <a:solidFill>
                <a:srgbClr val="EAEAEA"/>
              </a:solidFill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err="1" smtClean="0">
                    <a:solidFill>
                      <a:srgbClr val="00B0F0"/>
                    </a:solidFill>
                  </a:rPr>
                  <a:t>Creator</a:t>
                </a:r>
                <a:endParaRPr lang="de-DE" b="1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280775" y="1480631"/>
            <a:ext cx="5785095" cy="3327033"/>
            <a:chOff x="3251401" y="1597263"/>
            <a:chExt cx="5785095" cy="3327033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3500246" y="2294112"/>
              <a:ext cx="5290852" cy="2475656"/>
              <a:chOff x="3788278" y="3951897"/>
              <a:chExt cx="5290852" cy="2475656"/>
            </a:xfrm>
          </p:grpSpPr>
          <p:pic>
            <p:nvPicPr>
              <p:cNvPr id="69" name="Picture 2" descr="https://habrastorage.org/getpro/habr/post_images/349/055/ba9/349055ba96e21b43c7d3e506d4920bc8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0708" y="4094312"/>
                <a:ext cx="5138422" cy="2152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7758176" y="5898508"/>
                <a:ext cx="771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 smtClean="0">
                    <a:solidFill>
                      <a:srgbClr val="00B050"/>
                    </a:solidFill>
                    <a:latin typeface="+mj-lt"/>
                    <a:cs typeface="Cascadia Code" panose="020B0609020000020004" pitchFamily="49" charset="0"/>
                  </a:rPr>
                  <a:t>GoF</a:t>
                </a:r>
                <a:endParaRPr lang="ru-RU" sz="1400" b="1" dirty="0">
                  <a:solidFill>
                    <a:srgbClr val="00B050"/>
                  </a:solidFill>
                  <a:latin typeface="+mj-lt"/>
                  <a:cs typeface="Cascadia Code" panose="020B0609020000020004" pitchFamily="49" charset="0"/>
                </a:endParaRPr>
              </a:p>
            </p:txBody>
          </p:sp>
          <p:sp>
            <p:nvSpPr>
              <p:cNvPr id="71" name="Скругленный прямоугольник 70"/>
              <p:cNvSpPr/>
              <p:nvPr/>
            </p:nvSpPr>
            <p:spPr>
              <a:xfrm>
                <a:off x="3788278" y="3951897"/>
                <a:ext cx="5254340" cy="2475656"/>
              </a:xfrm>
              <a:prstGeom prst="roundRect">
                <a:avLst>
                  <a:gd name="adj" fmla="val 17251"/>
                </a:avLst>
              </a:prstGeom>
              <a:solidFill>
                <a:srgbClr val="00B050">
                  <a:alpha val="10000"/>
                </a:srgb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033532" y="1817440"/>
              <a:ext cx="14093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 smtClean="0"/>
                <a:t>Интерфейс</a:t>
              </a:r>
              <a:endParaRPr lang="ru-RU" sz="20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40417" y="1817440"/>
              <a:ext cx="2501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/>
                <a:t>Абстрактный класс</a:t>
              </a:r>
              <a:endParaRPr lang="ru-RU" sz="2000" b="1" dirty="0"/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3251401" y="1597263"/>
              <a:ext cx="5785095" cy="3327033"/>
            </a:xfrm>
            <a:prstGeom prst="roundRect">
              <a:avLst>
                <a:gd name="adj" fmla="val 17251"/>
              </a:avLst>
            </a:prstGeom>
            <a:solidFill>
              <a:srgbClr val="FF4B69">
                <a:alpha val="10000"/>
              </a:srgb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4" name="Скругленный прямоугольник 93"/>
          <p:cNvSpPr/>
          <p:nvPr/>
        </p:nvSpPr>
        <p:spPr>
          <a:xfrm>
            <a:off x="107504" y="1480631"/>
            <a:ext cx="3053710" cy="5260737"/>
          </a:xfrm>
          <a:prstGeom prst="roundRect">
            <a:avLst>
              <a:gd name="adj" fmla="val 17251"/>
            </a:avLst>
          </a:prstGeom>
          <a:solidFill>
            <a:srgbClr val="A66BD3">
              <a:alpha val="1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1323" y="4879672"/>
            <a:ext cx="2762632" cy="1717680"/>
          </a:xfrm>
          <a:prstGeom prst="roundRect">
            <a:avLst>
              <a:gd name="adj" fmla="val 8520"/>
            </a:avLst>
          </a:prstGeom>
          <a:solidFill>
            <a:srgbClr val="7030A0">
              <a:alpha val="1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Maybe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Either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Reader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Writer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State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Future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Free </a:t>
            </a:r>
            <a:r>
              <a:rPr lang="ru-RU" sz="1200" b="1" dirty="0" smtClean="0">
                <a:solidFill>
                  <a:schemeClr val="tx1"/>
                </a:solidFill>
              </a:rPr>
              <a:t>монада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tx1"/>
                </a:solidFill>
              </a:rPr>
              <a:t>Монада тождественного функтора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“</a:t>
            </a:r>
            <a:r>
              <a:rPr lang="ru-RU" sz="1200" b="1" dirty="0" smtClean="0">
                <a:solidFill>
                  <a:schemeClr val="tx1"/>
                </a:solidFill>
              </a:rPr>
              <a:t>Монада чего-то другого</a:t>
            </a:r>
            <a:r>
              <a:rPr lang="en-US" sz="1200" b="1" dirty="0" smtClean="0">
                <a:solidFill>
                  <a:schemeClr val="tx1"/>
                </a:solidFill>
              </a:rPr>
              <a:t>”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279127" y="4127578"/>
            <a:ext cx="2762632" cy="680086"/>
          </a:xfrm>
          <a:prstGeom prst="roundRect">
            <a:avLst>
              <a:gd name="adj" fmla="val 17251"/>
            </a:avLst>
          </a:prstGeom>
          <a:solidFill>
            <a:schemeClr val="accent5">
              <a:lumMod val="50000"/>
              <a:alpha val="1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Тождественный функтор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Аппликативный функтор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Эндофунктор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251323" y="2806651"/>
            <a:ext cx="2750886" cy="560853"/>
          </a:xfrm>
          <a:prstGeom prst="roundRect">
            <a:avLst>
              <a:gd name="adj" fmla="val 17251"/>
            </a:avLst>
          </a:prstGeom>
          <a:solidFill>
            <a:schemeClr val="accent6">
              <a:lumMod val="50000"/>
              <a:alpha val="1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tx1"/>
                </a:solidFill>
              </a:rPr>
              <a:t>Композиция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Конвейер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251323" y="3454723"/>
            <a:ext cx="2762632" cy="560853"/>
          </a:xfrm>
          <a:prstGeom prst="roundRect">
            <a:avLst>
              <a:gd name="adj" fmla="val 17251"/>
            </a:avLst>
          </a:prstGeom>
          <a:solidFill>
            <a:schemeClr val="bg2">
              <a:lumMod val="10000"/>
              <a:alpha val="1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Частичное применение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Каррирование</a:t>
            </a:r>
            <a:endParaRPr lang="ru-RU" sz="1200" b="1" dirty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258683" y="1805845"/>
            <a:ext cx="2751351" cy="913587"/>
          </a:xfrm>
          <a:prstGeom prst="roundRect">
            <a:avLst>
              <a:gd name="adj" fmla="val 17251"/>
            </a:avLst>
          </a:prstGeom>
          <a:solidFill>
            <a:srgbClr val="002060">
              <a:alpha val="1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Идентификатор/Эндоморфизм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Моноид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Предикат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e-DE" sz="1200" b="1" dirty="0" err="1">
                <a:solidFill>
                  <a:schemeClr val="tx1"/>
                </a:solidFill>
              </a:rPr>
              <a:t>Rails</a:t>
            </a:r>
            <a:r>
              <a:rPr lang="de-DE" sz="1200" b="1" dirty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programming</a:t>
            </a:r>
            <a:endParaRPr lang="ru-RU" sz="1200" b="1" dirty="0" smtClean="0">
              <a:solidFill>
                <a:schemeClr val="tx1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lang="ru-RU" sz="1200" b="1" dirty="0">
              <a:solidFill>
                <a:schemeClr val="tx1"/>
              </a:solidFill>
            </a:endParaRPr>
          </a:p>
        </p:txBody>
      </p:sp>
      <p:grpSp>
        <p:nvGrpSpPr>
          <p:cNvPr id="118" name="Группа 117"/>
          <p:cNvGrpSpPr/>
          <p:nvPr/>
        </p:nvGrpSpPr>
        <p:grpSpPr>
          <a:xfrm>
            <a:off x="1278873" y="1291405"/>
            <a:ext cx="763140" cy="400110"/>
            <a:chOff x="-782455" y="1155117"/>
            <a:chExt cx="763140" cy="400110"/>
          </a:xfrm>
        </p:grpSpPr>
        <p:sp>
          <p:nvSpPr>
            <p:cNvPr id="116" name="Прямоугольник с двумя вырезанными противолежащими углами 115"/>
            <p:cNvSpPr/>
            <p:nvPr/>
          </p:nvSpPr>
          <p:spPr>
            <a:xfrm>
              <a:off x="-716231" y="1185671"/>
              <a:ext cx="630695" cy="369556"/>
            </a:xfrm>
            <a:prstGeom prst="snip2Diag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782455" y="1155117"/>
              <a:ext cx="76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>
                      <a:lumMod val="95000"/>
                    </a:schemeClr>
                  </a:solidFill>
                </a:rPr>
                <a:t>ФП</a:t>
              </a:r>
              <a:endParaRPr lang="ru-RU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4499992" y="1268760"/>
            <a:ext cx="763140" cy="400110"/>
            <a:chOff x="-782455" y="1155117"/>
            <a:chExt cx="763140" cy="400110"/>
          </a:xfrm>
        </p:grpSpPr>
        <p:sp>
          <p:nvSpPr>
            <p:cNvPr id="120" name="Прямоугольник с двумя вырезанными противолежащими углами 119"/>
            <p:cNvSpPr/>
            <p:nvPr/>
          </p:nvSpPr>
          <p:spPr>
            <a:xfrm>
              <a:off x="-716231" y="1185671"/>
              <a:ext cx="630695" cy="369556"/>
            </a:xfrm>
            <a:prstGeom prst="snip2Diag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-782455" y="1155117"/>
              <a:ext cx="76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>
                      <a:lumMod val="95000"/>
                    </a:schemeClr>
                  </a:solidFill>
                </a:rPr>
                <a:t>ООП</a:t>
              </a:r>
              <a:endParaRPr lang="ru-RU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051720" y="4858791"/>
            <a:ext cx="904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b="1" dirty="0" smtClean="0"/>
              <a:t>Монады</a:t>
            </a:r>
            <a:endParaRPr lang="ru-RU" sz="15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008336" y="450523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b="1" dirty="0" smtClean="0"/>
              <a:t>Функторы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167507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57449" y="1696725"/>
            <a:ext cx="5789865" cy="579491"/>
            <a:chOff x="1359313" y="2420888"/>
            <a:chExt cx="5789865" cy="579491"/>
          </a:xfrm>
        </p:grpSpPr>
        <p:sp>
          <p:nvSpPr>
            <p:cNvPr id="74" name="Прямоугольник 73"/>
            <p:cNvSpPr/>
            <p:nvPr/>
          </p:nvSpPr>
          <p:spPr>
            <a:xfrm>
              <a:off x="1870425" y="2477159"/>
              <a:ext cx="5278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 smtClean="0"/>
                <a:t>Клиент </a:t>
              </a:r>
              <a:r>
                <a:rPr lang="ru-RU" sz="2800" dirty="0"/>
                <a:t>—</a:t>
              </a:r>
              <a:r>
                <a:rPr lang="ru-RU" sz="2800" dirty="0" smtClean="0"/>
                <a:t> серверная архитектура</a:t>
              </a:r>
              <a:endParaRPr lang="ru-RU" sz="2800" dirty="0"/>
            </a:p>
          </p:txBody>
        </p:sp>
        <p:pic>
          <p:nvPicPr>
            <p:cNvPr id="7170" name="Picture 2" descr="Клиент-сервер – Бесплатные иконки: технологии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313" y="2420888"/>
              <a:ext cx="511112" cy="51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192533" y="980728"/>
            <a:ext cx="6683723" cy="601927"/>
            <a:chOff x="258612" y="939126"/>
            <a:chExt cx="6683723" cy="601927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827584" y="1017833"/>
              <a:ext cx="6114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 smtClean="0"/>
                <a:t>Архитектурный стиль </a:t>
              </a:r>
              <a:r>
                <a:rPr lang="de-DE" sz="2800" dirty="0" smtClean="0"/>
                <a:t>Transaction </a:t>
              </a:r>
              <a:r>
                <a:rPr lang="de-DE" sz="2800" dirty="0"/>
                <a:t>Script</a:t>
              </a:r>
              <a:endParaRPr lang="ru-RU" sz="2800" dirty="0"/>
            </a:p>
          </p:txBody>
        </p:sp>
        <p:pic>
          <p:nvPicPr>
            <p:cNvPr id="7172" name="Picture 4" descr="файл, тип, скрипт значок в vs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12" y="939126"/>
              <a:ext cx="568972" cy="56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135330" y="44624"/>
            <a:ext cx="4968552" cy="648072"/>
            <a:chOff x="179512" y="6021288"/>
            <a:chExt cx="4968552" cy="648072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179512" y="6021288"/>
              <a:ext cx="4936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 smtClean="0">
                  <a:ln w="12700">
                    <a:noFill/>
                    <a:prstDash val="solid"/>
                  </a:ln>
                </a:rPr>
                <a:t>Примитивные архитектуры</a:t>
              </a:r>
              <a:endParaRPr lang="ru-RU" sz="3200" dirty="0">
                <a:ln w="12700">
                  <a:noFill/>
                  <a:prstDash val="solid"/>
                </a:ln>
              </a:endParaRPr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>
              <a:off x="251520" y="6669360"/>
              <a:ext cx="4896544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Шестиугольник 62"/>
          <p:cNvSpPr/>
          <p:nvPr/>
        </p:nvSpPr>
        <p:spPr>
          <a:xfrm>
            <a:off x="834553" y="2708920"/>
            <a:ext cx="4889575" cy="916465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3600" b="1" dirty="0">
                <a:solidFill>
                  <a:srgbClr val="00E668"/>
                </a:solidFill>
              </a:rPr>
              <a:t>M</a:t>
            </a:r>
            <a:r>
              <a:rPr lang="en-US" sz="3600" b="1" dirty="0">
                <a:solidFill>
                  <a:srgbClr val="FDB72B"/>
                </a:solidFill>
              </a:rPr>
              <a:t>V</a:t>
            </a:r>
            <a:r>
              <a:rPr lang="en-US" sz="3600" b="1" dirty="0">
                <a:solidFill>
                  <a:prstClr val="white">
                    <a:lumMod val="50000"/>
                  </a:prstClr>
                </a:solidFill>
              </a:rPr>
              <a:t>*</a:t>
            </a:r>
            <a:r>
              <a:rPr lang="ru-RU" sz="3600" b="1" dirty="0">
                <a:solidFill>
                  <a:prstClr val="white">
                    <a:lumMod val="85000"/>
                  </a:prstClr>
                </a:solidFill>
              </a:rPr>
              <a:t> архитектуры</a:t>
            </a:r>
            <a:endParaRPr lang="ru-RU" sz="800" b="1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endParaRPr lang="ru-RU" sz="1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962213" y="222044"/>
            <a:ext cx="2016224" cy="6409472"/>
            <a:chOff x="6897572" y="192722"/>
            <a:chExt cx="2016224" cy="6409472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6897572" y="192722"/>
              <a:ext cx="2016224" cy="6409472"/>
              <a:chOff x="6897572" y="192722"/>
              <a:chExt cx="2016224" cy="6409472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6897572" y="192722"/>
                <a:ext cx="2016224" cy="6409472"/>
              </a:xfrm>
              <a:prstGeom prst="rect">
                <a:avLst/>
              </a:prstGeom>
              <a:pattFill prst="dashUpDiag">
                <a:fgClr>
                  <a:srgbClr val="544B2C"/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>
                <a:off x="6956481" y="274133"/>
                <a:ext cx="1898405" cy="6319350"/>
                <a:chOff x="-4316761" y="964991"/>
                <a:chExt cx="1898405" cy="6319350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-4023620" y="964991"/>
                  <a:ext cx="1530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b="1" dirty="0" smtClean="0">
                      <a:solidFill>
                        <a:srgbClr val="FFCF52"/>
                      </a:solidFill>
                    </a:rPr>
                    <a:t>Реактивность</a:t>
                  </a:r>
                  <a:endParaRPr lang="ru-RU" sz="1600" b="1" dirty="0">
                    <a:solidFill>
                      <a:srgbClr val="FFCF52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-4316761" y="6915009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b="1" dirty="0" smtClean="0">
                      <a:solidFill>
                        <a:srgbClr val="E440DC"/>
                      </a:solidFill>
                    </a:rPr>
                    <a:t>Интерактивность</a:t>
                  </a:r>
                  <a:endParaRPr lang="ru-RU" sz="1600" b="1" dirty="0">
                    <a:solidFill>
                      <a:srgbClr val="E440DC"/>
                    </a:solidFill>
                  </a:endParaRPr>
                </a:p>
              </p:txBody>
            </p:sp>
            <p:sp>
              <p:nvSpPr>
                <p:cNvPr id="93" name="Блок-схема: альтернативный процесс 92"/>
                <p:cNvSpPr/>
                <p:nvPr/>
              </p:nvSpPr>
              <p:spPr>
                <a:xfrm rot="5400000">
                  <a:off x="-6173289" y="3965985"/>
                  <a:ext cx="5611462" cy="350456"/>
                </a:xfrm>
                <a:prstGeom prst="flowChartAlternateProcess">
                  <a:avLst/>
                </a:prstGeom>
                <a:gradFill>
                  <a:gsLst>
                    <a:gs pos="2000">
                      <a:srgbClr val="FFCF52"/>
                    </a:gs>
                    <a:gs pos="100000">
                      <a:srgbClr val="E440DC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/>
                </a:p>
              </p:txBody>
            </p:sp>
          </p:grpSp>
        </p:grpSp>
        <p:pic>
          <p:nvPicPr>
            <p:cNvPr id="94" name="Picture 8" descr="Молнии – Бесплатные иконки: технологии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516" y="289870"/>
              <a:ext cx="309508" cy="309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/>
          <p:cNvGrpSpPr/>
          <p:nvPr/>
        </p:nvGrpSpPr>
        <p:grpSpPr>
          <a:xfrm>
            <a:off x="107504" y="3767761"/>
            <a:ext cx="6698630" cy="2973607"/>
            <a:chOff x="107504" y="2903665"/>
            <a:chExt cx="6698630" cy="2973607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107504" y="3021723"/>
              <a:ext cx="1209604" cy="810434"/>
              <a:chOff x="3355158" y="260648"/>
              <a:chExt cx="2126835" cy="14249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Блок-схема: документ 67"/>
              <p:cNvSpPr/>
              <p:nvPr/>
            </p:nvSpPr>
            <p:spPr>
              <a:xfrm>
                <a:off x="3355158" y="260648"/>
                <a:ext cx="2126835" cy="1424979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41068" y="302029"/>
                <a:ext cx="1754058" cy="103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A66BD3"/>
                    </a:solidFill>
                  </a:rPr>
                  <a:t>C</a:t>
                </a:r>
                <a:endParaRPr lang="ru-RU" sz="800" b="1" dirty="0">
                  <a:solidFill>
                    <a:srgbClr val="A66BD3"/>
                  </a:solidFill>
                </a:endParaRPr>
              </a:p>
            </p:txBody>
          </p:sp>
        </p:grpSp>
        <p:sp>
          <p:nvSpPr>
            <p:cNvPr id="82" name="Плюс 81"/>
            <p:cNvSpPr/>
            <p:nvPr/>
          </p:nvSpPr>
          <p:spPr>
            <a:xfrm>
              <a:off x="1386060" y="2981202"/>
              <a:ext cx="780715" cy="780715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83" name="Равно 82"/>
            <p:cNvSpPr/>
            <p:nvPr/>
          </p:nvSpPr>
          <p:spPr>
            <a:xfrm>
              <a:off x="4560923" y="2955069"/>
              <a:ext cx="731157" cy="884700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2214700" y="2903665"/>
              <a:ext cx="2386473" cy="954107"/>
              <a:chOff x="1305647" y="2209010"/>
              <a:chExt cx="2386473" cy="954107"/>
            </a:xfrm>
          </p:grpSpPr>
          <p:sp>
            <p:nvSpPr>
              <p:cNvPr id="85" name="Прямоугольник 84"/>
              <p:cNvSpPr/>
              <p:nvPr/>
            </p:nvSpPr>
            <p:spPr>
              <a:xfrm>
                <a:off x="1913172" y="2209010"/>
                <a:ext cx="177894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800" dirty="0" smtClean="0"/>
                  <a:t>Клиент </a:t>
                </a:r>
                <a:r>
                  <a:rPr lang="ru-RU" sz="2800" dirty="0"/>
                  <a:t>—</a:t>
                </a:r>
                <a:r>
                  <a:rPr lang="ru-RU" sz="2800" dirty="0" smtClean="0"/>
                  <a:t> серверная</a:t>
                </a:r>
                <a:endParaRPr lang="ru-RU" sz="2800" dirty="0"/>
              </a:p>
            </p:txBody>
          </p:sp>
          <p:pic>
            <p:nvPicPr>
              <p:cNvPr id="86" name="Picture 2" descr="Клиент-сервер – Бесплатные иконки: технологии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647" y="2367222"/>
                <a:ext cx="618445" cy="618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7" name="Группа 86"/>
            <p:cNvGrpSpPr/>
            <p:nvPr/>
          </p:nvGrpSpPr>
          <p:grpSpPr>
            <a:xfrm>
              <a:off x="5378620" y="3020729"/>
              <a:ext cx="1209604" cy="810434"/>
              <a:chOff x="3355158" y="260648"/>
              <a:chExt cx="2126835" cy="14249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Блок-схема: документ 87"/>
              <p:cNvSpPr/>
              <p:nvPr/>
            </p:nvSpPr>
            <p:spPr>
              <a:xfrm>
                <a:off x="3355158" y="260648"/>
                <a:ext cx="2126835" cy="1424979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533844" y="302029"/>
                <a:ext cx="1768508" cy="103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A66BD3"/>
                    </a:solidFill>
                  </a:rPr>
                  <a:t>P</a:t>
                </a:r>
                <a:endParaRPr lang="ru-RU" sz="800" b="1" dirty="0">
                  <a:solidFill>
                    <a:srgbClr val="A66BD3"/>
                  </a:solidFill>
                </a:endParaRPr>
              </a:p>
            </p:txBody>
          </p:sp>
        </p:grpSp>
        <p:sp>
          <p:nvSpPr>
            <p:cNvPr id="111" name="Равно 110"/>
            <p:cNvSpPr/>
            <p:nvPr/>
          </p:nvSpPr>
          <p:spPr>
            <a:xfrm>
              <a:off x="3984859" y="3974922"/>
              <a:ext cx="731157" cy="884700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grpSp>
          <p:nvGrpSpPr>
            <p:cNvPr id="115" name="Группа 114"/>
            <p:cNvGrpSpPr/>
            <p:nvPr/>
          </p:nvGrpSpPr>
          <p:grpSpPr>
            <a:xfrm>
              <a:off x="111885" y="4028158"/>
              <a:ext cx="1209604" cy="810434"/>
              <a:chOff x="3355158" y="260648"/>
              <a:chExt cx="2126835" cy="14249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6" name="Блок-схема: документ 115"/>
              <p:cNvSpPr/>
              <p:nvPr/>
            </p:nvSpPr>
            <p:spPr>
              <a:xfrm>
                <a:off x="3355158" y="260648"/>
                <a:ext cx="2126835" cy="1424979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533844" y="302029"/>
                <a:ext cx="1768508" cy="103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A66BD3"/>
                    </a:solidFill>
                  </a:rPr>
                  <a:t>P</a:t>
                </a:r>
                <a:endParaRPr lang="ru-RU" sz="800" b="1" dirty="0">
                  <a:solidFill>
                    <a:srgbClr val="A66BD3"/>
                  </a:solidFill>
                </a:endParaRPr>
              </a:p>
            </p:txBody>
          </p:sp>
        </p:grpSp>
        <p:grpSp>
          <p:nvGrpSpPr>
            <p:cNvPr id="118" name="Группа 117"/>
            <p:cNvGrpSpPr/>
            <p:nvPr/>
          </p:nvGrpSpPr>
          <p:grpSpPr>
            <a:xfrm>
              <a:off x="2169109" y="4087261"/>
              <a:ext cx="1815750" cy="645250"/>
              <a:chOff x="7366831" y="2941664"/>
              <a:chExt cx="1815750" cy="645250"/>
            </a:xfrm>
          </p:grpSpPr>
          <p:sp>
            <p:nvSpPr>
              <p:cNvPr id="119" name="Параллелограмм 118"/>
              <p:cNvSpPr/>
              <p:nvPr/>
            </p:nvSpPr>
            <p:spPr>
              <a:xfrm>
                <a:off x="7366831" y="2941664"/>
                <a:ext cx="1792641" cy="645250"/>
              </a:xfrm>
              <a:prstGeom prst="parallelogram">
                <a:avLst>
                  <a:gd name="adj" fmla="val 688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651841" y="3088704"/>
                <a:ext cx="1530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rgbClr val="FFCF52"/>
                    </a:solidFill>
                  </a:rPr>
                  <a:t>Реактивность</a:t>
                </a:r>
                <a:endParaRPr lang="ru-RU" sz="1600" b="1" dirty="0">
                  <a:solidFill>
                    <a:srgbClr val="FFCF52"/>
                  </a:solidFill>
                </a:endParaRPr>
              </a:p>
            </p:txBody>
          </p:sp>
          <p:pic>
            <p:nvPicPr>
              <p:cNvPr id="121" name="Picture 8" descr="Молнии – Бесплатные иконки: технологии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509" y="3104441"/>
                <a:ext cx="309508" cy="3095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2" name="Плюс 121"/>
            <p:cNvSpPr/>
            <p:nvPr/>
          </p:nvSpPr>
          <p:spPr>
            <a:xfrm>
              <a:off x="1386061" y="3994475"/>
              <a:ext cx="780715" cy="780715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grpSp>
          <p:nvGrpSpPr>
            <p:cNvPr id="123" name="Группа 122"/>
            <p:cNvGrpSpPr/>
            <p:nvPr/>
          </p:nvGrpSpPr>
          <p:grpSpPr>
            <a:xfrm>
              <a:off x="4827701" y="4028158"/>
              <a:ext cx="1684227" cy="810434"/>
              <a:chOff x="3355158" y="260646"/>
              <a:chExt cx="2126835" cy="15674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Блок-схема: документ 123"/>
              <p:cNvSpPr/>
              <p:nvPr/>
            </p:nvSpPr>
            <p:spPr>
              <a:xfrm>
                <a:off x="3355158" y="260646"/>
                <a:ext cx="2126835" cy="1567476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45968" y="260648"/>
                <a:ext cx="1944266" cy="1250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2DB9FF"/>
                    </a:solidFill>
                  </a:rPr>
                  <a:t>VM</a:t>
                </a:r>
                <a:endParaRPr lang="ru-RU" sz="3600" b="1" dirty="0">
                  <a:solidFill>
                    <a:srgbClr val="A66BD3"/>
                  </a:solidFill>
                </a:endParaRPr>
              </a:p>
            </p:txBody>
          </p:sp>
        </p:grpSp>
        <p:grpSp>
          <p:nvGrpSpPr>
            <p:cNvPr id="126" name="Группа 125"/>
            <p:cNvGrpSpPr/>
            <p:nvPr/>
          </p:nvGrpSpPr>
          <p:grpSpPr>
            <a:xfrm>
              <a:off x="4827701" y="5029613"/>
              <a:ext cx="1978433" cy="831463"/>
              <a:chOff x="3248818" y="260648"/>
              <a:chExt cx="2339518" cy="14249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Блок-схема: документ 126"/>
              <p:cNvSpPr/>
              <p:nvPr/>
            </p:nvSpPr>
            <p:spPr>
              <a:xfrm>
                <a:off x="3248818" y="260648"/>
                <a:ext cx="2339518" cy="1424979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365301" y="302030"/>
                <a:ext cx="2105597" cy="1032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 smtClean="0">
                    <a:solidFill>
                      <a:srgbClr val="A66BD3"/>
                    </a:solidFill>
                  </a:rPr>
                  <a:t>P</a:t>
                </a:r>
                <a:r>
                  <a:rPr lang="en-US" sz="3600" b="1" dirty="0" smtClean="0">
                    <a:solidFill>
                      <a:srgbClr val="2DB9FF"/>
                    </a:solidFill>
                  </a:rPr>
                  <a:t>V</a:t>
                </a:r>
                <a:r>
                  <a:rPr lang="en-US" sz="3600" b="1" dirty="0">
                    <a:solidFill>
                      <a:srgbClr val="2DB9FF"/>
                    </a:solidFill>
                  </a:rPr>
                  <a:t>M</a:t>
                </a:r>
                <a:endParaRPr lang="ru-RU" sz="3600" b="1" dirty="0">
                  <a:solidFill>
                    <a:srgbClr val="2DB9FF"/>
                  </a:solidFill>
                </a:endParaRPr>
              </a:p>
            </p:txBody>
          </p:sp>
        </p:grpSp>
        <p:grpSp>
          <p:nvGrpSpPr>
            <p:cNvPr id="129" name="Группа 128"/>
            <p:cNvGrpSpPr/>
            <p:nvPr/>
          </p:nvGrpSpPr>
          <p:grpSpPr>
            <a:xfrm>
              <a:off x="107504" y="5066838"/>
              <a:ext cx="1209604" cy="810434"/>
              <a:chOff x="3355158" y="260648"/>
              <a:chExt cx="2126835" cy="142497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Блок-схема: документ 129"/>
              <p:cNvSpPr/>
              <p:nvPr/>
            </p:nvSpPr>
            <p:spPr>
              <a:xfrm>
                <a:off x="3355158" y="260648"/>
                <a:ext cx="2126835" cy="1424979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45418" y="302029"/>
                <a:ext cx="1945360" cy="1136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A66BD3"/>
                    </a:solidFill>
                  </a:rPr>
                  <a:t>P</a:t>
                </a:r>
                <a:endParaRPr lang="ru-RU" sz="800" b="1" dirty="0">
                  <a:solidFill>
                    <a:srgbClr val="A66BD3"/>
                  </a:solidFill>
                </a:endParaRPr>
              </a:p>
            </p:txBody>
          </p:sp>
        </p:grpSp>
        <p:grpSp>
          <p:nvGrpSpPr>
            <p:cNvPr id="132" name="Группа 131"/>
            <p:cNvGrpSpPr/>
            <p:nvPr/>
          </p:nvGrpSpPr>
          <p:grpSpPr>
            <a:xfrm>
              <a:off x="2238898" y="5047670"/>
              <a:ext cx="1684227" cy="810434"/>
              <a:chOff x="3355158" y="260646"/>
              <a:chExt cx="2126835" cy="15674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3" name="Блок-схема: документ 132"/>
              <p:cNvSpPr/>
              <p:nvPr/>
            </p:nvSpPr>
            <p:spPr>
              <a:xfrm>
                <a:off x="3355158" y="260646"/>
                <a:ext cx="2126835" cy="1567476"/>
              </a:xfrm>
              <a:prstGeom prst="flowChartDocumen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00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445968" y="260648"/>
                <a:ext cx="1944266" cy="1250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00E668"/>
                    </a:solidFill>
                  </a:rPr>
                  <a:t>M</a:t>
                </a:r>
                <a:r>
                  <a:rPr lang="en-US" sz="3600" b="1" dirty="0" smtClean="0">
                    <a:solidFill>
                      <a:srgbClr val="FDB72B"/>
                    </a:solidFill>
                  </a:rPr>
                  <a:t>V</a:t>
                </a:r>
                <a:r>
                  <a:rPr lang="en-US" sz="3600" b="1" dirty="0">
                    <a:solidFill>
                      <a:srgbClr val="2DB9FF"/>
                    </a:solidFill>
                  </a:rPr>
                  <a:t>VM</a:t>
                </a:r>
                <a:endParaRPr lang="ru-RU" sz="3600" b="1" dirty="0">
                  <a:solidFill>
                    <a:srgbClr val="A66BD3"/>
                  </a:solidFill>
                </a:endParaRPr>
              </a:p>
            </p:txBody>
          </p:sp>
        </p:grpSp>
        <p:sp>
          <p:nvSpPr>
            <p:cNvPr id="135" name="Плюс 134"/>
            <p:cNvSpPr/>
            <p:nvPr/>
          </p:nvSpPr>
          <p:spPr>
            <a:xfrm>
              <a:off x="1421547" y="5035132"/>
              <a:ext cx="709741" cy="709741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/>
            </a:p>
          </p:txBody>
        </p:sp>
        <p:sp>
          <p:nvSpPr>
            <p:cNvPr id="136" name="Равно 135"/>
            <p:cNvSpPr/>
            <p:nvPr/>
          </p:nvSpPr>
          <p:spPr>
            <a:xfrm>
              <a:off x="3984859" y="5004012"/>
              <a:ext cx="664688" cy="804273"/>
            </a:xfrm>
            <a:prstGeom prst="mathEqua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/>
            </a:p>
          </p:txBody>
        </p:sp>
      </p:grpSp>
      <p:sp>
        <p:nvSpPr>
          <p:cNvPr id="20" name="TextBox 19"/>
          <p:cNvSpPr txBox="1"/>
          <p:nvPr/>
        </p:nvSpPr>
        <p:spPr>
          <a:xfrm rot="5400000">
            <a:off x="6733162" y="3295011"/>
            <a:ext cx="339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Реактивное программирование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47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Группа 164"/>
          <p:cNvGrpSpPr/>
          <p:nvPr/>
        </p:nvGrpSpPr>
        <p:grpSpPr>
          <a:xfrm>
            <a:off x="6015226" y="1131003"/>
            <a:ext cx="2085166" cy="857837"/>
            <a:chOff x="5943218" y="1052736"/>
            <a:chExt cx="2085166" cy="857837"/>
          </a:xfrm>
        </p:grpSpPr>
        <p:sp>
          <p:nvSpPr>
            <p:cNvPr id="174" name="Скругленный прямоугольник 173"/>
            <p:cNvSpPr/>
            <p:nvPr/>
          </p:nvSpPr>
          <p:spPr>
            <a:xfrm>
              <a:off x="5943218" y="1052736"/>
              <a:ext cx="2085166" cy="857837"/>
            </a:xfrm>
            <a:prstGeom prst="roundRect">
              <a:avLst>
                <a:gd name="adj" fmla="val 27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764281" y="1091692"/>
              <a:ext cx="12282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FDFDFD"/>
                  </a:solidFill>
                </a:rPr>
                <a:t>DDD</a:t>
              </a:r>
              <a:endParaRPr lang="ru-RU" sz="3600" dirty="0">
                <a:solidFill>
                  <a:srgbClr val="FDFDFD"/>
                </a:solidFill>
              </a:endParaRPr>
            </a:p>
          </p:txBody>
        </p:sp>
        <p:sp>
          <p:nvSpPr>
            <p:cNvPr id="247" name="Скругленный прямоугольник 246"/>
            <p:cNvSpPr/>
            <p:nvPr/>
          </p:nvSpPr>
          <p:spPr>
            <a:xfrm>
              <a:off x="6055123" y="1121864"/>
              <a:ext cx="710591" cy="709095"/>
            </a:xfrm>
            <a:prstGeom prst="roundRect">
              <a:avLst>
                <a:gd name="adj" fmla="val 27711"/>
              </a:avLst>
            </a:prstGeom>
            <a:solidFill>
              <a:srgbClr val="FDFDF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2050" name="Picture 2" descr="Иконка Стрелки-оси в стиле Paste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672" y="1153938"/>
              <a:ext cx="573495" cy="57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Группа 70"/>
          <p:cNvGrpSpPr/>
          <p:nvPr/>
        </p:nvGrpSpPr>
        <p:grpSpPr>
          <a:xfrm>
            <a:off x="216024" y="5901305"/>
            <a:ext cx="4242041" cy="830997"/>
            <a:chOff x="546098" y="288465"/>
            <a:chExt cx="8955538" cy="1754352"/>
          </a:xfrm>
          <a:effectLst/>
        </p:grpSpPr>
        <p:pic>
          <p:nvPicPr>
            <p:cNvPr id="75" name="Picture 2" descr="Как объединить слои в Photosho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98" y="339202"/>
              <a:ext cx="1571084" cy="15710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2204706" y="288465"/>
              <a:ext cx="7296930" cy="1754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Слоистая</a:t>
              </a: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ru-RU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 </a:t>
              </a:r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 – </a:t>
              </a:r>
              <a:r>
                <a:rPr lang="ru-RU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уровневая</a:t>
              </a:r>
            </a:p>
            <a:p>
              <a:r>
                <a:rPr lang="ru-RU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архитектура</a:t>
              </a:r>
              <a:endPara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58912" y="3669057"/>
            <a:ext cx="3574690" cy="641697"/>
            <a:chOff x="1158861" y="430784"/>
            <a:chExt cx="4693809" cy="842590"/>
          </a:xfrm>
        </p:grpSpPr>
        <p:pic>
          <p:nvPicPr>
            <p:cNvPr id="80" name="Picture 4" descr="Tor Orbot .onion Луковая маршрутизация Android, лук, фиолетовый, логотип,  лук png | PNGW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913" b="93696" l="5870" r="94674">
                          <a14:foregroundMark x1="49348" y1="24130" x2="43043" y2="7935"/>
                          <a14:foregroundMark x1="57391" y1="17065" x2="50978" y2="24674"/>
                          <a14:foregroundMark x1="50978" y1="24457" x2="57174" y2="17065"/>
                          <a14:foregroundMark x1="20761" y1="28478" x2="28913" y2="37065"/>
                          <a14:foregroundMark x1="44239" y1="6739" x2="10543" y2="66196"/>
                          <a14:foregroundMark x1="50109" y1="4674" x2="83370" y2="20217"/>
                          <a14:foregroundMark x1="91848" y1="37065" x2="86739" y2="76304"/>
                          <a14:foregroundMark x1="10761" y1="67065" x2="39130" y2="93804"/>
                          <a14:foregroundMark x1="6087" y1="37065" x2="5870" y2="62717"/>
                          <a14:foregroundMark x1="8587" y1="53478" x2="13152" y2="24348"/>
                          <a14:foregroundMark x1="13152" y1="23478" x2="44022" y2="5435"/>
                          <a14:foregroundMark x1="60543" y1="29674" x2="89891" y2="50109"/>
                          <a14:foregroundMark x1="60543" y1="28804" x2="58804" y2="7935"/>
                          <a14:foregroundMark x1="60435" y1="18152" x2="94674" y2="48913"/>
                          <a14:foregroundMark x1="42609" y1="5217" x2="43696" y2="4348"/>
                          <a14:foregroundMark x1="60000" y1="5870" x2="44239" y2="4022"/>
                          <a14:foregroundMark x1="48804" y1="6522" x2="54457" y2="39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61" y="430784"/>
              <a:ext cx="842591" cy="8425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2034639" y="584671"/>
              <a:ext cx="3818031" cy="606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Луковая архитектура</a:t>
              </a:r>
              <a:endParaRPr lang="ru-RU" sz="2400" dirty="0"/>
            </a:p>
          </p:txBody>
        </p:sp>
      </p:grpSp>
      <p:grpSp>
        <p:nvGrpSpPr>
          <p:cNvPr id="98" name="Группа 97"/>
          <p:cNvGrpSpPr/>
          <p:nvPr/>
        </p:nvGrpSpPr>
        <p:grpSpPr>
          <a:xfrm>
            <a:off x="290666" y="1219399"/>
            <a:ext cx="4856386" cy="802802"/>
            <a:chOff x="2199796" y="103147"/>
            <a:chExt cx="4856386" cy="802802"/>
          </a:xfrm>
          <a:effectLst/>
        </p:grpSpPr>
        <p:pic>
          <p:nvPicPr>
            <p:cNvPr id="99" name="Picture 4" descr="Шестиугольник – Бесплатные иконки: поисковая оптимизация и Интернет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796" y="262075"/>
              <a:ext cx="643874" cy="64387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2808722" y="103147"/>
              <a:ext cx="42474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Гексагональная </a:t>
              </a:r>
              <a:r>
                <a:rPr lang="ru-RU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Архитектура / Архитектура портов и адаптеров</a:t>
              </a:r>
              <a:endPara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0" name="Скругленный прямоугольник 109"/>
          <p:cNvSpPr/>
          <p:nvPr/>
        </p:nvSpPr>
        <p:spPr>
          <a:xfrm>
            <a:off x="290666" y="4365104"/>
            <a:ext cx="2055852" cy="432048"/>
          </a:xfrm>
          <a:prstGeom prst="roundRect">
            <a:avLst>
              <a:gd name="adj" fmla="val 2720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Горизонтальные слои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427916" y="2276872"/>
            <a:ext cx="3496012" cy="408550"/>
          </a:xfrm>
          <a:prstGeom prst="roundRect">
            <a:avLst>
              <a:gd name="adj" fmla="val 248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Контрактные отношения между слоями</a:t>
            </a:r>
            <a:endParaRPr lang="de-DE" sz="1400" b="1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652120" y="2060848"/>
            <a:ext cx="3317663" cy="597944"/>
            <a:chOff x="5750263" y="1354566"/>
            <a:chExt cx="2463228" cy="443949"/>
          </a:xfrm>
          <a:effectLst/>
        </p:grpSpPr>
        <p:pic>
          <p:nvPicPr>
            <p:cNvPr id="137" name="Picture 9" descr="C:\Users\женя\Downloads\Circle-595b40b65ba036ed117d3900 (1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63" y="1354566"/>
              <a:ext cx="443947" cy="4439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6194212" y="1408579"/>
              <a:ext cx="2019279" cy="342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 smtClean="0"/>
                <a:t>Чистая архитектура</a:t>
              </a:r>
              <a:endParaRPr lang="ru-RU" sz="2400" dirty="0"/>
            </a:p>
          </p:txBody>
        </p:sp>
      </p:grpSp>
      <p:cxnSp>
        <p:nvCxnSpPr>
          <p:cNvPr id="30" name="Скругленная соединительная линия 29"/>
          <p:cNvCxnSpPr>
            <a:stCxn id="75" idx="3"/>
            <a:endCxn id="80" idx="1"/>
          </p:cNvCxnSpPr>
          <p:nvPr/>
        </p:nvCxnSpPr>
        <p:spPr>
          <a:xfrm flipH="1" flipV="1">
            <a:off x="258912" y="3989906"/>
            <a:ext cx="701300" cy="2307526"/>
          </a:xfrm>
          <a:prstGeom prst="curvedConnector5">
            <a:avLst>
              <a:gd name="adj1" fmla="val -14190"/>
              <a:gd name="adj2" fmla="val 50644"/>
              <a:gd name="adj3" fmla="val 118791"/>
            </a:avLst>
          </a:prstGeom>
          <a:solidFill>
            <a:srgbClr val="A66BD3">
              <a:alpha val="1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Скругленная соединительная линия 152"/>
          <p:cNvCxnSpPr>
            <a:stCxn id="80" idx="3"/>
            <a:endCxn id="99" idx="1"/>
          </p:cNvCxnSpPr>
          <p:nvPr/>
        </p:nvCxnSpPr>
        <p:spPr>
          <a:xfrm flipH="1" flipV="1">
            <a:off x="290666" y="1700264"/>
            <a:ext cx="609943" cy="2289642"/>
          </a:xfrm>
          <a:prstGeom prst="curvedConnector5">
            <a:avLst>
              <a:gd name="adj1" fmla="val -16314"/>
              <a:gd name="adj2" fmla="val 49976"/>
              <a:gd name="adj3" fmla="val 123369"/>
            </a:avLst>
          </a:prstGeom>
          <a:solidFill>
            <a:srgbClr val="A66BD3">
              <a:alpha val="1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Скругленная соединительная линия 157"/>
          <p:cNvCxnSpPr>
            <a:stCxn id="99" idx="0"/>
            <a:endCxn id="137" idx="0"/>
          </p:cNvCxnSpPr>
          <p:nvPr/>
        </p:nvCxnSpPr>
        <p:spPr>
          <a:xfrm rot="16200000" flipH="1">
            <a:off x="2940586" y="-949657"/>
            <a:ext cx="682521" cy="5338488"/>
          </a:xfrm>
          <a:prstGeom prst="curvedConnector3">
            <a:avLst>
              <a:gd name="adj1" fmla="val -58770"/>
            </a:avLst>
          </a:prstGeom>
          <a:solidFill>
            <a:srgbClr val="A66BD3">
              <a:alpha val="1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Группа 42"/>
          <p:cNvGrpSpPr/>
          <p:nvPr/>
        </p:nvGrpSpPr>
        <p:grpSpPr>
          <a:xfrm>
            <a:off x="4560140" y="4365115"/>
            <a:ext cx="2117538" cy="432907"/>
            <a:chOff x="5585959" y="5439594"/>
            <a:chExt cx="2117538" cy="4329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Скругленный прямоугольник 179"/>
            <p:cNvSpPr/>
            <p:nvPr/>
          </p:nvSpPr>
          <p:spPr>
            <a:xfrm>
              <a:off x="5585959" y="5439594"/>
              <a:ext cx="2006996" cy="432907"/>
            </a:xfrm>
            <a:prstGeom prst="roundRect">
              <a:avLst>
                <a:gd name="adj" fmla="val 3050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rgbClr val="FDFDFD"/>
                  </a:solidFill>
                </a:rPr>
                <a:t>Расширяемая среда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49770" y="5564724"/>
              <a:ext cx="135372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ru-RU" sz="1400" b="1" dirty="0">
                <a:solidFill>
                  <a:srgbClr val="FDFDFD"/>
                </a:solidFill>
              </a:endParaRPr>
            </a:p>
          </p:txBody>
        </p:sp>
      </p:grpSp>
      <p:grpSp>
        <p:nvGrpSpPr>
          <p:cNvPr id="144" name="Группа 143"/>
          <p:cNvGrpSpPr/>
          <p:nvPr/>
        </p:nvGrpSpPr>
        <p:grpSpPr>
          <a:xfrm>
            <a:off x="4560140" y="3637595"/>
            <a:ext cx="4404348" cy="673159"/>
            <a:chOff x="1451471" y="282684"/>
            <a:chExt cx="4404348" cy="673159"/>
          </a:xfrm>
          <a:effectLst/>
        </p:grpSpPr>
        <p:grpSp>
          <p:nvGrpSpPr>
            <p:cNvPr id="145" name="Группа 144"/>
            <p:cNvGrpSpPr/>
            <p:nvPr/>
          </p:nvGrpSpPr>
          <p:grpSpPr>
            <a:xfrm>
              <a:off x="1451471" y="409256"/>
              <a:ext cx="4404348" cy="546587"/>
              <a:chOff x="1022752" y="271019"/>
              <a:chExt cx="4404348" cy="546587"/>
            </a:xfrm>
          </p:grpSpPr>
          <p:pic>
            <p:nvPicPr>
              <p:cNvPr id="147" name="Picture 6" descr="Компьютерные иконки Ядерная физика Наука Исследования, наука, текст,  логотип, инженерия png | PNGWi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696" b="91304" l="10000" r="90000">
                            <a14:foregroundMark x1="40761" y1="14286" x2="38043" y2="12629"/>
                            <a14:foregroundMark x1="74022" y1="29607" x2="72609" y2="33126"/>
                            <a14:foregroundMark x1="61957" y1="85507" x2="67609" y2="91097"/>
                            <a14:foregroundMark x1="28478" y1="87164" x2="32826" y2="91511"/>
                            <a14:foregroundMark x1="29130" y1="11594" x2="32609" y2="8696"/>
                            <a14:foregroundMark x1="45870" y1="39752" x2="53478" y2="604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05" r="20042"/>
              <a:stretch/>
            </p:blipFill>
            <p:spPr bwMode="auto">
              <a:xfrm>
                <a:off x="1022752" y="271019"/>
                <a:ext cx="611685" cy="5465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1602591" y="309368"/>
                <a:ext cx="382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dirty="0" err="1" smtClean="0"/>
                  <a:t>Микроядерная</a:t>
                </a:r>
                <a:r>
                  <a:rPr lang="ru-RU" sz="2400" dirty="0" smtClean="0"/>
                  <a:t> архитектура</a:t>
                </a:r>
                <a:endParaRPr lang="ru-RU" sz="2400" dirty="0"/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460674" y="282684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ru-RU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Плагинная</a:t>
              </a:r>
              <a:r>
                <a:rPr lang="ru-RU" sz="1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ru-RU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6" name="Группа 235"/>
          <p:cNvGrpSpPr/>
          <p:nvPr/>
        </p:nvGrpSpPr>
        <p:grpSpPr>
          <a:xfrm>
            <a:off x="135330" y="44624"/>
            <a:ext cx="5516790" cy="648072"/>
            <a:chOff x="179512" y="6021288"/>
            <a:chExt cx="5516790" cy="648072"/>
          </a:xfrm>
        </p:grpSpPr>
        <p:sp>
          <p:nvSpPr>
            <p:cNvPr id="237" name="Прямоугольник 236"/>
            <p:cNvSpPr/>
            <p:nvPr/>
          </p:nvSpPr>
          <p:spPr>
            <a:xfrm>
              <a:off x="179512" y="6021288"/>
              <a:ext cx="54641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dirty="0">
                  <a:ln w="12700">
                    <a:noFill/>
                    <a:prstDash val="solid"/>
                  </a:ln>
                </a:rPr>
                <a:t>Карта монолитных архитектур</a:t>
              </a:r>
            </a:p>
          </p:txBody>
        </p:sp>
        <p:cxnSp>
          <p:nvCxnSpPr>
            <p:cNvPr id="238" name="Прямая соединительная линия 237"/>
            <p:cNvCxnSpPr/>
            <p:nvPr/>
          </p:nvCxnSpPr>
          <p:spPr>
            <a:xfrm>
              <a:off x="251520" y="6669360"/>
              <a:ext cx="5444782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Скругленный прямоугольник 245"/>
          <p:cNvSpPr/>
          <p:nvPr/>
        </p:nvSpPr>
        <p:spPr>
          <a:xfrm>
            <a:off x="4700892" y="5921560"/>
            <a:ext cx="2535404" cy="751744"/>
          </a:xfrm>
          <a:prstGeom prst="roundRect">
            <a:avLst>
              <a:gd name="adj" fmla="val 285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Однонаправленные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78" name="Полилиния 177"/>
          <p:cNvSpPr/>
          <p:nvPr/>
        </p:nvSpPr>
        <p:spPr>
          <a:xfrm>
            <a:off x="620486" y="2035629"/>
            <a:ext cx="4234543" cy="1807028"/>
          </a:xfrm>
          <a:custGeom>
            <a:avLst/>
            <a:gdLst>
              <a:gd name="connsiteX0" fmla="*/ 0 w 4234543"/>
              <a:gd name="connsiteY0" fmla="*/ 0 h 1807028"/>
              <a:gd name="connsiteX1" fmla="*/ 402771 w 4234543"/>
              <a:gd name="connsiteY1" fmla="*/ 119742 h 1807028"/>
              <a:gd name="connsiteX2" fmla="*/ 1556657 w 4234543"/>
              <a:gd name="connsiteY2" fmla="*/ 108857 h 1807028"/>
              <a:gd name="connsiteX3" fmla="*/ 3298371 w 4234543"/>
              <a:gd name="connsiteY3" fmla="*/ 87085 h 1807028"/>
              <a:gd name="connsiteX4" fmla="*/ 3842657 w 4234543"/>
              <a:gd name="connsiteY4" fmla="*/ 696685 h 1807028"/>
              <a:gd name="connsiteX5" fmla="*/ 4234543 w 4234543"/>
              <a:gd name="connsiteY5" fmla="*/ 1807028 h 180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4543" h="1807028">
                <a:moveTo>
                  <a:pt x="0" y="0"/>
                </a:moveTo>
                <a:cubicBezTo>
                  <a:pt x="71664" y="50799"/>
                  <a:pt x="143328" y="101599"/>
                  <a:pt x="402771" y="119742"/>
                </a:cubicBezTo>
                <a:cubicBezTo>
                  <a:pt x="662214" y="137885"/>
                  <a:pt x="1556657" y="108857"/>
                  <a:pt x="1556657" y="108857"/>
                </a:cubicBezTo>
                <a:cubicBezTo>
                  <a:pt x="2039257" y="103414"/>
                  <a:pt x="2917371" y="-10886"/>
                  <a:pt x="3298371" y="87085"/>
                </a:cubicBezTo>
                <a:cubicBezTo>
                  <a:pt x="3679371" y="185056"/>
                  <a:pt x="3686628" y="410028"/>
                  <a:pt x="3842657" y="696685"/>
                </a:cubicBezTo>
                <a:cubicBezTo>
                  <a:pt x="3998686" y="983342"/>
                  <a:pt x="4116614" y="1395185"/>
                  <a:pt x="4234543" y="1807028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8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388</Words>
  <Application>Microsoft Office PowerPoint</Application>
  <PresentationFormat>Экран (4:3)</PresentationFormat>
  <Paragraphs>143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</dc:creator>
  <cp:lastModifiedBy>женя</cp:lastModifiedBy>
  <cp:revision>84</cp:revision>
  <dcterms:created xsi:type="dcterms:W3CDTF">2023-05-30T12:46:00Z</dcterms:created>
  <dcterms:modified xsi:type="dcterms:W3CDTF">2023-06-07T10:45:46Z</dcterms:modified>
</cp:coreProperties>
</file>