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8"/>
  </p:notesMasterIdLst>
  <p:sldIdLst>
    <p:sldId id="298" r:id="rId2"/>
    <p:sldId id="299" r:id="rId3"/>
    <p:sldId id="301" r:id="rId4"/>
    <p:sldId id="300" r:id="rId5"/>
    <p:sldId id="302" r:id="rId6"/>
    <p:sldId id="303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B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42" autoAdjust="0"/>
  </p:normalViewPr>
  <p:slideViewPr>
    <p:cSldViewPr snapToGrid="0">
      <p:cViewPr varScale="1">
        <p:scale>
          <a:sx n="69" d="100"/>
          <a:sy n="69" d="100"/>
        </p:scale>
        <p:origin x="60" y="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2f8bc6a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42f8bc6a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96719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2f8bc6a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42f8bc6a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71321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2f8bc6a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42f8bc6a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12243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2f8bc6a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42f8bc6a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90346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2f8bc6a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42f8bc6a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2532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2f8bc6a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42f8bc6a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16495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C5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7" name="Google Shape;7;p1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542721" y="123495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B085"/>
              </a:buClr>
              <a:buSzPts val="3600"/>
              <a:buFont typeface="Century Gothic"/>
              <a:buNone/>
            </a:pPr>
            <a:r>
              <a:rPr lang="en-US" b="1" dirty="0">
                <a:solidFill>
                  <a:srgbClr val="F1B085"/>
                </a:solidFill>
                <a:latin typeface="Century Gothic" panose="020B0502020202020204" pitchFamily="34" charset="0"/>
              </a:rPr>
              <a:t>Update: orbital prediction</a:t>
            </a:r>
            <a:endParaRPr sz="3600" b="0" i="0" u="none" strike="noStrike" cap="none" dirty="0">
              <a:solidFill>
                <a:schemeClr val="lt1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77114" y="5616622"/>
            <a:ext cx="3114888" cy="124137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70;p21">
            <a:extLst>
              <a:ext uri="{FF2B5EF4-FFF2-40B4-BE49-F238E27FC236}">
                <a16:creationId xmlns:a16="http://schemas.microsoft.com/office/drawing/2014/main" id="{57EF658A-FB06-4DEF-BF70-B0C0556E7A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2575" y="1222525"/>
            <a:ext cx="10584900" cy="542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2"/>
                </a:solidFill>
                <a:latin typeface="Century Gothic" panose="020B0502020202020204" pitchFamily="34" charset="0"/>
              </a:rPr>
              <a:t>We got a reply!</a:t>
            </a:r>
          </a:p>
          <a:p>
            <a:pPr marL="800100" lvl="1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Century Gothic" panose="020B0502020202020204" pitchFamily="34" charset="0"/>
              </a:rPr>
              <a:t>Suggests altitude may be the way to go</a:t>
            </a:r>
          </a:p>
          <a:p>
            <a:pPr marL="800100" lvl="1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Century Gothic" panose="020B0502020202020204" pitchFamily="34" charset="0"/>
              </a:rPr>
              <a:t>Eccentricity prone to perturbations</a:t>
            </a:r>
          </a:p>
          <a:p>
            <a:pPr marL="406400" lvl="1" indent="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None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342900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342900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406400" lvl="1" indent="0" fontAlgn="base">
              <a:spcBef>
                <a:spcPts val="0"/>
              </a:spcBef>
              <a:buClr>
                <a:schemeClr val="lt2"/>
              </a:buClr>
              <a:buSzPts val="2400"/>
              <a:buNone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0" lvl="0" indent="0">
              <a:spcBef>
                <a:spcPts val="0"/>
              </a:spcBef>
              <a:buClr>
                <a:schemeClr val="lt2"/>
              </a:buClr>
              <a:buSzPts val="2400"/>
              <a:buNone/>
            </a:pPr>
            <a:endParaRPr sz="2400" dirty="0">
              <a:solidFill>
                <a:schemeClr val="l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542721" y="123495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B085"/>
              </a:buClr>
              <a:buSzPts val="3600"/>
              <a:buFont typeface="Century Gothic"/>
              <a:buNone/>
            </a:pPr>
            <a:r>
              <a:rPr lang="en-US" b="1" dirty="0">
                <a:solidFill>
                  <a:srgbClr val="F1B085"/>
                </a:solidFill>
                <a:latin typeface="Century Gothic" panose="020B0502020202020204" pitchFamily="34" charset="0"/>
              </a:rPr>
              <a:t>Update: orbital prediction</a:t>
            </a:r>
            <a:endParaRPr sz="3600" b="0" i="0" u="none" strike="noStrike" cap="none" dirty="0">
              <a:solidFill>
                <a:schemeClr val="lt1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77114" y="5616622"/>
            <a:ext cx="3114888" cy="124137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70;p21">
            <a:extLst>
              <a:ext uri="{FF2B5EF4-FFF2-40B4-BE49-F238E27FC236}">
                <a16:creationId xmlns:a16="http://schemas.microsoft.com/office/drawing/2014/main" id="{57EF658A-FB06-4DEF-BF70-B0C0556E7A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2575" y="1222525"/>
            <a:ext cx="10584900" cy="542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2"/>
                </a:solidFill>
                <a:latin typeface="Century Gothic" panose="020B0502020202020204" pitchFamily="34" charset="0"/>
              </a:rPr>
              <a:t>We got a reply!</a:t>
            </a:r>
          </a:p>
          <a:p>
            <a:pPr marL="800100" lvl="1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Century Gothic" panose="020B0502020202020204" pitchFamily="34" charset="0"/>
              </a:rPr>
              <a:t>Suggests altitude may be the way to go</a:t>
            </a:r>
          </a:p>
          <a:p>
            <a:pPr marL="800100" lvl="1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Century Gothic" panose="020B0502020202020204" pitchFamily="34" charset="0"/>
              </a:rPr>
              <a:t>Eccentricity prone to perturbations</a:t>
            </a: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342900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342900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406400" lvl="1" indent="0" fontAlgn="base">
              <a:spcBef>
                <a:spcPts val="0"/>
              </a:spcBef>
              <a:buClr>
                <a:schemeClr val="lt2"/>
              </a:buClr>
              <a:buSzPts val="2400"/>
              <a:buNone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0" lvl="0" indent="0">
              <a:spcBef>
                <a:spcPts val="0"/>
              </a:spcBef>
              <a:buClr>
                <a:schemeClr val="lt2"/>
              </a:buClr>
              <a:buSzPts val="2400"/>
              <a:buNone/>
            </a:pPr>
            <a:endParaRPr sz="2400" dirty="0">
              <a:solidFill>
                <a:schemeClr val="lt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85C0DB-6FAB-456E-88C3-EBBE3760A94E}"/>
              </a:ext>
            </a:extLst>
          </p:cNvPr>
          <p:cNvSpPr/>
          <p:nvPr/>
        </p:nvSpPr>
        <p:spPr>
          <a:xfrm>
            <a:off x="5961529" y="404068"/>
            <a:ext cx="268942" cy="2689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026" name="Picture 2" descr="Image result for earth png">
            <a:extLst>
              <a:ext uri="{FF2B5EF4-FFF2-40B4-BE49-F238E27FC236}">
                <a16:creationId xmlns:a16="http://schemas.microsoft.com/office/drawing/2014/main" id="{432A0356-7DE7-4F90-A165-9BB52DDA5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907" y="1263738"/>
            <a:ext cx="4318186" cy="433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B58669-E6E2-4403-B29A-5623AF83BBAE}"/>
              </a:ext>
            </a:extLst>
          </p:cNvPr>
          <p:cNvSpPr txBox="1"/>
          <p:nvPr/>
        </p:nvSpPr>
        <p:spPr>
          <a:xfrm>
            <a:off x="3657600" y="6490729"/>
            <a:ext cx="487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Prioritise altitude: thrust over two poles</a:t>
            </a:r>
          </a:p>
        </p:txBody>
      </p:sp>
    </p:spTree>
    <p:extLst>
      <p:ext uri="{BB962C8B-B14F-4D97-AF65-F5344CB8AC3E}">
        <p14:creationId xmlns:p14="http://schemas.microsoft.com/office/powerpoint/2010/main" val="200241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716 -2.22222E-6 C 0.13372 -2.22222E-6 0.24922 0.19306 0.24922 0.43125 C 0.24922 0.66922 0.13372 0.8625 -0.00716 0.8625 C -0.14896 0.8625 -0.26302 0.66922 -0.26302 0.43125 C -0.26302 0.19306 -0.14896 -2.22222E-6 -0.00716 -2.22222E-6 Z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6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16 -7.40741E-7 C 0.1125 -0.01273 0.21641 0.14653 0.22344 0.36065 C 0.23268 0.56435 0.15182 0.75579 0.03594 0.76852 C -0.07201 0.78495 -0.17188 0.6507 -0.17943 0.45926 C -0.18451 0.28403 -0.11849 0.11806 -0.01823 0.10532 C 0.07331 0.09282 0.15924 0.2044 0.16641 0.3669 C 0.17161 0.51667 0.11654 0.65671 0.03229 0.66667 C -0.04297 0.67616 -0.11667 0.58681 -0.11992 0.45324 C -0.12539 0.33195 -0.08229 0.2169 -0.01445 0.20741 C 0.04661 0.20116 0.10547 0.26782 0.10937 0.37338 C 0.1125 0.46551 0.08047 0.5581 0.02851 0.56435 C -0.01641 0.57107 -0.05912 0.52338 -0.06302 0.4463 C -0.06628 0.38287 -0.04662 0.31551 -0.01081 0.31296 C 0.01784 0.30625 0.04818 0.33195 0.05221 0.37963 C 0.05221 0.41782 0.04479 0.45602 0.025 0.4625 C 0.0125 0.46551 -0.00026 0.45926 -0.0056 0.44028 C -0.00716 0.43056 -0.00716 0.42407 -0.0056 0.41458 " pathEditMode="relative" rAng="5400000" ptsTypes="AAAAAAAAAAAAAAA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3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542721" y="123495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B085"/>
              </a:buClr>
              <a:buSzPts val="3600"/>
              <a:buFont typeface="Century Gothic"/>
              <a:buNone/>
            </a:pPr>
            <a:r>
              <a:rPr lang="en-US" b="1" dirty="0">
                <a:solidFill>
                  <a:srgbClr val="F1B085"/>
                </a:solidFill>
                <a:latin typeface="Century Gothic" panose="020B0502020202020204" pitchFamily="34" charset="0"/>
              </a:rPr>
              <a:t>Update: orbital prediction</a:t>
            </a:r>
            <a:endParaRPr sz="3600" b="0" i="0" u="none" strike="noStrike" cap="none" dirty="0">
              <a:solidFill>
                <a:schemeClr val="lt1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77114" y="5616622"/>
            <a:ext cx="3114888" cy="124137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70;p21">
            <a:extLst>
              <a:ext uri="{FF2B5EF4-FFF2-40B4-BE49-F238E27FC236}">
                <a16:creationId xmlns:a16="http://schemas.microsoft.com/office/drawing/2014/main" id="{57EF658A-FB06-4DEF-BF70-B0C0556E7A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2575" y="1222525"/>
            <a:ext cx="10584900" cy="542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2"/>
                </a:solidFill>
                <a:latin typeface="Century Gothic" panose="020B0502020202020204" pitchFamily="34" charset="0"/>
              </a:rPr>
              <a:t>We got a reply!</a:t>
            </a:r>
          </a:p>
          <a:p>
            <a:pPr marL="800100" lvl="1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Century Gothic" panose="020B0502020202020204" pitchFamily="34" charset="0"/>
              </a:rPr>
              <a:t>Suggests altitude may be the way to go</a:t>
            </a:r>
          </a:p>
          <a:p>
            <a:pPr marL="800100" lvl="1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Century Gothic" panose="020B0502020202020204" pitchFamily="34" charset="0"/>
              </a:rPr>
              <a:t>Eccentricity prone to perturbations</a:t>
            </a: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342900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342900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406400" lvl="1" indent="0" fontAlgn="base">
              <a:spcBef>
                <a:spcPts val="0"/>
              </a:spcBef>
              <a:buClr>
                <a:schemeClr val="lt2"/>
              </a:buClr>
              <a:buSzPts val="2400"/>
              <a:buNone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0" lvl="0" indent="0">
              <a:spcBef>
                <a:spcPts val="0"/>
              </a:spcBef>
              <a:buClr>
                <a:schemeClr val="lt2"/>
              </a:buClr>
              <a:buSzPts val="2400"/>
              <a:buNone/>
            </a:pPr>
            <a:endParaRPr sz="2400" dirty="0">
              <a:solidFill>
                <a:schemeClr val="lt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85C0DB-6FAB-456E-88C3-EBBE3760A94E}"/>
              </a:ext>
            </a:extLst>
          </p:cNvPr>
          <p:cNvSpPr/>
          <p:nvPr/>
        </p:nvSpPr>
        <p:spPr>
          <a:xfrm>
            <a:off x="5961529" y="404068"/>
            <a:ext cx="268942" cy="268942"/>
          </a:xfrm>
          <a:prstGeom prst="rect">
            <a:avLst/>
          </a:prstGeom>
          <a:solidFill>
            <a:srgbClr val="F1B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026" name="Picture 2" descr="Image result for earth png">
            <a:extLst>
              <a:ext uri="{FF2B5EF4-FFF2-40B4-BE49-F238E27FC236}">
                <a16:creationId xmlns:a16="http://schemas.microsoft.com/office/drawing/2014/main" id="{432A0356-7DE7-4F90-A165-9BB52DDA5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907" y="1263738"/>
            <a:ext cx="4318186" cy="433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1AE8BD-2792-48C4-B284-BA62F771E54F}"/>
              </a:ext>
            </a:extLst>
          </p:cNvPr>
          <p:cNvSpPr txBox="1"/>
          <p:nvPr/>
        </p:nvSpPr>
        <p:spPr>
          <a:xfrm>
            <a:off x="3221182" y="6490729"/>
            <a:ext cx="5749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>
                <a:solidFill>
                  <a:srgbClr val="F1B085"/>
                </a:solidFill>
                <a:latin typeface="Century Gothic" panose="020B0502020202020204" pitchFamily="34" charset="0"/>
              </a:rPr>
              <a:t>Prioritise eccentricity: thrust over one poles</a:t>
            </a:r>
          </a:p>
        </p:txBody>
      </p:sp>
    </p:spTree>
    <p:extLst>
      <p:ext uri="{BB962C8B-B14F-4D97-AF65-F5344CB8AC3E}">
        <p14:creationId xmlns:p14="http://schemas.microsoft.com/office/powerpoint/2010/main" val="260682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013 -0.00023 C 0.14831 -0.00023 0.26979 0.20185 0.26979 0.45116 C 0.26979 0.70047 0.14831 0.90347 0.00013 0.90347 C -0.14791 0.90347 -0.26705 0.70047 -0.26705 0.45116 C -0.26705 0.20185 -0.14791 -0.00023 0.00013 -0.00023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4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6" presetClass="pat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6 C 0.19935 -0.01389 0.37096 0.16458 0.3819 0.40416 C 0.39675 0.63217 0.26497 0.84699 0.07135 0.86157 C -0.10781 0.87847 -0.2737 0.72939 -0.28672 0.51458 C -0.29453 0.31875 -0.1849 0.1324 -0.01758 0.11782 C 0.13346 0.10439 0.27734 0.22963 0.28867 0.41088 C 0.2974 0.5787 0.20573 0.73588 0.0651 0.74676 C -0.05898 0.7574 -0.18164 0.65717 -0.1875 0.50764 C -0.19687 0.37245 -0.125 0.24375 -0.01185 0.2324 C 0.08984 0.22523 0.18737 0.3 0.19375 0.41875 C 0.19935 0.52176 0.14609 0.62546 0.05898 0.63217 C -0.01588 0.64004 -0.08659 0.58657 -0.09219 0.50046 C -0.09792 0.42939 -0.06575 0.35393 -0.00638 0.35069 C 0.04089 0.34305 0.09232 0.37245 0.09883 0.42569 C 0.09883 0.46805 0.08555 0.51111 0.05378 0.51851 C 0.03281 0.52176 0.01198 0.51458 0.00247 0.49328 C -4.16667E-7 0.48264 -4.16667E-7 0.47453 0.00247 0.46458 " pathEditMode="relative" rAng="5400000" ptsTypes="AAAAAAAAAAAAAAAAA">
                                      <p:cBhvr>
                                        <p:cTn id="10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5" y="4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542721" y="123495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B085"/>
              </a:buClr>
              <a:buSzPts val="3600"/>
              <a:buFont typeface="Century Gothic"/>
              <a:buNone/>
            </a:pPr>
            <a:r>
              <a:rPr lang="en-US" b="1" dirty="0">
                <a:solidFill>
                  <a:srgbClr val="F1B085"/>
                </a:solidFill>
                <a:latin typeface="Century Gothic" panose="020B0502020202020204" pitchFamily="34" charset="0"/>
              </a:rPr>
              <a:t>Update: orbital prediction</a:t>
            </a:r>
            <a:endParaRPr sz="3600" b="0" i="0" u="none" strike="noStrike" cap="none" dirty="0">
              <a:solidFill>
                <a:schemeClr val="lt1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77114" y="5616622"/>
            <a:ext cx="3114888" cy="124137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70;p21">
            <a:extLst>
              <a:ext uri="{FF2B5EF4-FFF2-40B4-BE49-F238E27FC236}">
                <a16:creationId xmlns:a16="http://schemas.microsoft.com/office/drawing/2014/main" id="{57EF658A-FB06-4DEF-BF70-B0C0556E7A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2575" y="1222525"/>
            <a:ext cx="10584900" cy="542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2"/>
                </a:solidFill>
                <a:latin typeface="Century Gothic" panose="020B0502020202020204" pitchFamily="34" charset="0"/>
              </a:rPr>
              <a:t>We got a reply!</a:t>
            </a:r>
          </a:p>
          <a:p>
            <a:pPr marL="800100" lvl="1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Century Gothic" panose="020B0502020202020204" pitchFamily="34" charset="0"/>
              </a:rPr>
              <a:t>Suggests altitude may be the way to go</a:t>
            </a:r>
          </a:p>
          <a:p>
            <a:pPr marL="800100" lvl="1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Century Gothic" panose="020B0502020202020204" pitchFamily="34" charset="0"/>
              </a:rPr>
              <a:t>Eccentricity prone to perturbations</a:t>
            </a:r>
          </a:p>
          <a:p>
            <a:pPr marL="342900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2"/>
                </a:solidFill>
                <a:latin typeface="Century Gothic" panose="020B0502020202020204" pitchFamily="34" charset="0"/>
              </a:rPr>
              <a:t>Oscillations in eccentricity is expected</a:t>
            </a:r>
          </a:p>
          <a:p>
            <a:pPr marL="342900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2"/>
                </a:solidFill>
                <a:latin typeface="Century Gothic" panose="020B0502020202020204" pitchFamily="34" charset="0"/>
              </a:rPr>
              <a:t>No uncertainties in measurements</a:t>
            </a:r>
          </a:p>
          <a:p>
            <a:pPr marL="800100" lvl="1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Century Gothic" panose="020B0502020202020204" pitchFamily="34" charset="0"/>
              </a:rPr>
              <a:t>Discuss how simulation may differ from reality</a:t>
            </a:r>
          </a:p>
          <a:p>
            <a:pPr marL="800100" lvl="1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Century Gothic" panose="020B0502020202020204" pitchFamily="34" charset="0"/>
              </a:rPr>
              <a:t>Uncertainties not quoted in orbital simulation</a:t>
            </a: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342900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342900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406400" lvl="1" indent="0" fontAlgn="base">
              <a:spcBef>
                <a:spcPts val="0"/>
              </a:spcBef>
              <a:buClr>
                <a:schemeClr val="lt2"/>
              </a:buClr>
              <a:buSzPts val="2400"/>
              <a:buNone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0" lvl="0" indent="0">
              <a:spcBef>
                <a:spcPts val="0"/>
              </a:spcBef>
              <a:buClr>
                <a:schemeClr val="lt2"/>
              </a:buClr>
              <a:buSzPts val="2400"/>
              <a:buNone/>
            </a:pPr>
            <a:endParaRPr sz="2400" dirty="0">
              <a:solidFill>
                <a:schemeClr val="l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91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542721" y="123495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B085"/>
              </a:buClr>
              <a:buSzPts val="3600"/>
              <a:buFont typeface="Century Gothic"/>
              <a:buNone/>
            </a:pPr>
            <a:r>
              <a:rPr lang="en-US" b="1" dirty="0">
                <a:solidFill>
                  <a:srgbClr val="F1B085"/>
                </a:solidFill>
                <a:latin typeface="Century Gothic" panose="020B0502020202020204" pitchFamily="34" charset="0"/>
              </a:rPr>
              <a:t>Other suggestions</a:t>
            </a:r>
            <a:endParaRPr sz="3600" b="0" i="0" u="none" strike="noStrike" cap="none" dirty="0">
              <a:solidFill>
                <a:schemeClr val="lt1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77114" y="5616622"/>
            <a:ext cx="3114888" cy="124137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70;p21">
            <a:extLst>
              <a:ext uri="{FF2B5EF4-FFF2-40B4-BE49-F238E27FC236}">
                <a16:creationId xmlns:a16="http://schemas.microsoft.com/office/drawing/2014/main" id="{57EF658A-FB06-4DEF-BF70-B0C0556E7A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2575" y="1222525"/>
            <a:ext cx="10584900" cy="542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2"/>
                </a:solidFill>
                <a:latin typeface="Century Gothic" panose="020B0502020202020204" pitchFamily="34" charset="0"/>
              </a:rPr>
              <a:t>Run simulation for longer</a:t>
            </a:r>
          </a:p>
          <a:p>
            <a:pPr marL="342900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2"/>
                </a:solidFill>
                <a:latin typeface="Century Gothic" panose="020B0502020202020204" pitchFamily="34" charset="0"/>
              </a:rPr>
              <a:t>Nonconstant thrust</a:t>
            </a:r>
          </a:p>
          <a:p>
            <a:pPr marL="800100" lvl="1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Century Gothic" panose="020B0502020202020204" pitchFamily="34" charset="0"/>
              </a:rPr>
              <a:t>Altitude change</a:t>
            </a:r>
          </a:p>
          <a:p>
            <a:pPr marL="800100" lvl="1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Century Gothic" panose="020B0502020202020204" pitchFamily="34" charset="0"/>
              </a:rPr>
              <a:t>Earth’s magnetic field</a:t>
            </a:r>
          </a:p>
          <a:p>
            <a:pPr marL="342900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2"/>
                </a:solidFill>
                <a:latin typeface="Century Gothic" panose="020B0502020202020204" pitchFamily="34" charset="0"/>
              </a:rPr>
              <a:t>TBC:</a:t>
            </a:r>
          </a:p>
          <a:p>
            <a:pPr marL="800100" lvl="1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Century Gothic" panose="020B0502020202020204" pitchFamily="34" charset="0"/>
              </a:rPr>
              <a:t>Model complex geometries i.e. ribbon</a:t>
            </a:r>
          </a:p>
          <a:p>
            <a:pPr marL="800100" lvl="1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Century Gothic" panose="020B0502020202020204" pitchFamily="34" charset="0"/>
              </a:rPr>
              <a:t>Stochasticity</a:t>
            </a:r>
          </a:p>
          <a:p>
            <a:pPr marL="800100" lvl="1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342900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342900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406400" lvl="1" indent="0" fontAlgn="base">
              <a:spcBef>
                <a:spcPts val="0"/>
              </a:spcBef>
              <a:buClr>
                <a:schemeClr val="lt2"/>
              </a:buClr>
              <a:buSzPts val="2400"/>
              <a:buNone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0" lvl="0" indent="0">
              <a:spcBef>
                <a:spcPts val="0"/>
              </a:spcBef>
              <a:buClr>
                <a:schemeClr val="lt2"/>
              </a:buClr>
              <a:buSzPts val="2400"/>
              <a:buNone/>
            </a:pPr>
            <a:endParaRPr sz="2400" dirty="0">
              <a:solidFill>
                <a:schemeClr val="l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90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542721" y="123495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B085"/>
              </a:buClr>
              <a:buSzPts val="3600"/>
              <a:buFont typeface="Century Gothic"/>
              <a:buNone/>
            </a:pPr>
            <a:r>
              <a:rPr lang="en-US" b="1" dirty="0">
                <a:solidFill>
                  <a:srgbClr val="F1B085"/>
                </a:solidFill>
                <a:latin typeface="Century Gothic" panose="020B0502020202020204" pitchFamily="34" charset="0"/>
              </a:rPr>
              <a:t>Next steps</a:t>
            </a:r>
            <a:endParaRPr sz="3600" b="0" i="0" u="none" strike="noStrike" cap="none" dirty="0">
              <a:solidFill>
                <a:schemeClr val="lt1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77114" y="5616622"/>
            <a:ext cx="3114888" cy="124137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70;p21">
            <a:extLst>
              <a:ext uri="{FF2B5EF4-FFF2-40B4-BE49-F238E27FC236}">
                <a16:creationId xmlns:a16="http://schemas.microsoft.com/office/drawing/2014/main" id="{57EF658A-FB06-4DEF-BF70-B0C0556E7A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2575" y="1222525"/>
            <a:ext cx="10584900" cy="542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2"/>
                </a:solidFill>
                <a:latin typeface="Century Gothic" panose="020B0502020202020204" pitchFamily="34" charset="0"/>
              </a:rPr>
              <a:t>More questions</a:t>
            </a:r>
          </a:p>
          <a:p>
            <a:pPr marL="342900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2"/>
                </a:solidFill>
                <a:latin typeface="Century Gothic" panose="020B0502020202020204" pitchFamily="34" charset="0"/>
              </a:rPr>
              <a:t>Wait for TBC replies</a:t>
            </a: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342900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lt2"/>
                </a:solidFill>
                <a:latin typeface="Century Gothic" panose="020B0502020202020204" pitchFamily="34" charset="0"/>
              </a:rPr>
              <a:t>Begin work </a:t>
            </a:r>
            <a:r>
              <a:rPr lang="en-US" sz="2400" dirty="0">
                <a:solidFill>
                  <a:schemeClr val="lt2"/>
                </a:solidFill>
                <a:latin typeface="Century Gothic" panose="020B0502020202020204" pitchFamily="34" charset="0"/>
              </a:rPr>
              <a:t>with </a:t>
            </a:r>
            <a:r>
              <a:rPr lang="en-US" sz="2400" dirty="0" err="1">
                <a:solidFill>
                  <a:schemeClr val="lt2"/>
                </a:solidFill>
                <a:latin typeface="Century Gothic" panose="020B0502020202020204" pitchFamily="34" charset="0"/>
              </a:rPr>
              <a:t>Lightsail</a:t>
            </a:r>
            <a:r>
              <a:rPr lang="en-US" sz="2400" dirty="0">
                <a:solidFill>
                  <a:schemeClr val="lt2"/>
                </a:solidFill>
                <a:latin typeface="Century Gothic" panose="020B0502020202020204" pitchFamily="34" charset="0"/>
              </a:rPr>
              <a:t> TLE’s</a:t>
            </a:r>
            <a:endParaRPr lang="en-US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800100" lvl="1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342900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342900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406400" lvl="1" indent="0" fontAlgn="base">
              <a:spcBef>
                <a:spcPts val="0"/>
              </a:spcBef>
              <a:buClr>
                <a:schemeClr val="lt2"/>
              </a:buClr>
              <a:buSzPts val="2400"/>
              <a:buNone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0" lvl="0" indent="0">
              <a:spcBef>
                <a:spcPts val="0"/>
              </a:spcBef>
              <a:buClr>
                <a:schemeClr val="lt2"/>
              </a:buClr>
              <a:buSzPts val="2400"/>
              <a:buNone/>
            </a:pPr>
            <a:endParaRPr sz="2400" dirty="0">
              <a:solidFill>
                <a:schemeClr val="l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5054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11">
      <a:dk1>
        <a:srgbClr val="000000"/>
      </a:dk1>
      <a:lt1>
        <a:srgbClr val="B0CBE1"/>
      </a:lt1>
      <a:dk2>
        <a:srgbClr val="00003E"/>
      </a:dk2>
      <a:lt2>
        <a:srgbClr val="FFFFFF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157</Words>
  <Application>Microsoft Office PowerPoint</Application>
  <PresentationFormat>Widescreen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Noto Sans Symbols</vt:lpstr>
      <vt:lpstr>Arial</vt:lpstr>
      <vt:lpstr>Century Gothic</vt:lpstr>
      <vt:lpstr>Slice</vt:lpstr>
      <vt:lpstr>Update: orbital prediction</vt:lpstr>
      <vt:lpstr>Update: orbital prediction</vt:lpstr>
      <vt:lpstr>Update: orbital prediction</vt:lpstr>
      <vt:lpstr>Update: orbital prediction</vt:lpstr>
      <vt:lpstr>Other suggestions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Mace</dc:creator>
  <cp:lastModifiedBy>Louis Lin</cp:lastModifiedBy>
  <cp:revision>44</cp:revision>
  <dcterms:modified xsi:type="dcterms:W3CDTF">2019-08-29T05:56:49Z</dcterms:modified>
</cp:coreProperties>
</file>