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5"/>
  </p:notesMasterIdLst>
  <p:sldIdLst>
    <p:sldId id="298" r:id="rId2"/>
    <p:sldId id="287" r:id="rId3"/>
    <p:sldId id="299"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vin Lim" initials="AL" lastIdx="1" clrIdx="0">
    <p:extLst>
      <p:ext uri="{19B8F6BF-5375-455C-9EA6-DF929625EA0E}">
        <p15:presenceInfo xmlns:p15="http://schemas.microsoft.com/office/powerpoint/2012/main" userId="Arvin L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0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85" autoAdjust="0"/>
  </p:normalViewPr>
  <p:slideViewPr>
    <p:cSldViewPr snapToGrid="0">
      <p:cViewPr varScale="1">
        <p:scale>
          <a:sx n="87" d="100"/>
          <a:sy n="87" d="100"/>
        </p:scale>
        <p:origin x="42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2f8bc6a0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48" name="Google Shape;148;g42f8bc6a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671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2f8bc6a0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rtl="0"/>
            <a:endParaRPr sz="1100" b="0" i="0" u="none" strike="noStrike" cap="none" dirty="0">
              <a:solidFill>
                <a:srgbClr val="000000"/>
              </a:solidFill>
              <a:latin typeface="Arial"/>
              <a:ea typeface="Arial"/>
              <a:cs typeface="Arial"/>
              <a:sym typeface="Arial"/>
            </a:endParaRPr>
          </a:p>
        </p:txBody>
      </p:sp>
      <p:sp>
        <p:nvSpPr>
          <p:cNvPr id="148" name="Google Shape;148;g42f8bc6a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4421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2f8bc6a0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48" name="Google Shape;148;g42f8bc6a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852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0002E"/>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400"/>
              </a:spcBef>
              <a:spcAft>
                <a:spcPts val="0"/>
              </a:spcAft>
              <a:buClr>
                <a:schemeClr val="lt1"/>
              </a:buClr>
              <a:buSzPts val="1600"/>
              <a:buFont typeface="Noto Sans Symbols"/>
              <a:buNone/>
              <a:defRPr sz="20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440"/>
              <a:buFont typeface="Noto Sans Symbols"/>
              <a:buNone/>
              <a:defRPr sz="1800" b="0" i="0" u="none" strike="noStrike" cap="none">
                <a:solidFill>
                  <a:srgbClr val="C7D9E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280"/>
              <a:buFont typeface="Noto Sans Symbols"/>
              <a:buNone/>
              <a:defRPr sz="1600" b="0" i="0" u="none" strike="noStrike" cap="none">
                <a:solidFill>
                  <a:srgbClr val="C7D9E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400"/>
              </a:spcBef>
              <a:spcAft>
                <a:spcPts val="0"/>
              </a:spcAft>
              <a:buClr>
                <a:schemeClr val="lt1"/>
              </a:buClr>
              <a:buSzPts val="1600"/>
              <a:buFont typeface="Noto Sans Symbols"/>
              <a:buNone/>
              <a:defRPr sz="20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440"/>
              <a:buFont typeface="Noto Sans Symbols"/>
              <a:buNone/>
              <a:defRPr sz="1800" b="0" i="0" u="none" strike="noStrike" cap="none">
                <a:solidFill>
                  <a:srgbClr val="00002E"/>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00002E"/>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400"/>
              </a:spcBef>
              <a:spcAft>
                <a:spcPts val="0"/>
              </a:spcAft>
              <a:buClr>
                <a:schemeClr val="lt1"/>
              </a:buClr>
              <a:buSzPts val="1600"/>
              <a:buFont typeface="Noto Sans Symbols"/>
              <a:buNone/>
              <a:defRPr sz="20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440"/>
              <a:buFont typeface="Noto Sans Symbols"/>
              <a:buNone/>
              <a:defRPr sz="1800" b="0" i="0" u="none" strike="noStrike" cap="none">
                <a:solidFill>
                  <a:srgbClr val="C7D9E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280"/>
              <a:buFont typeface="Noto Sans Symbols"/>
              <a:buNone/>
              <a:defRPr sz="1600" b="0" i="0" u="none" strike="noStrike" cap="none">
                <a:solidFill>
                  <a:srgbClr val="C7D9E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400"/>
              </a:spcBef>
              <a:spcAft>
                <a:spcPts val="0"/>
              </a:spcAft>
              <a:buClr>
                <a:schemeClr val="lt1"/>
              </a:buClr>
              <a:buSzPts val="1600"/>
              <a:buFont typeface="Noto Sans Symbols"/>
              <a:buNone/>
              <a:defRPr sz="20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440"/>
              <a:buFont typeface="Noto Sans Symbols"/>
              <a:buNone/>
              <a:defRPr sz="1800" b="0" i="0" u="none" strike="noStrike" cap="none">
                <a:solidFill>
                  <a:srgbClr val="C7D9E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280"/>
              <a:buFont typeface="Noto Sans Symbols"/>
              <a:buNone/>
              <a:defRPr sz="1600" b="0" i="0" u="none" strike="noStrike" cap="none">
                <a:solidFill>
                  <a:srgbClr val="C7D9E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lstStyle>
            <a:lvl1pPr marL="457200" marR="0" lvl="0" indent="-228600" algn="l" rtl="0">
              <a:lnSpc>
                <a:spcPct val="100000"/>
              </a:lnSpc>
              <a:spcBef>
                <a:spcPts val="480"/>
              </a:spcBef>
              <a:spcAft>
                <a:spcPts val="0"/>
              </a:spcAft>
              <a:buClr>
                <a:schemeClr val="lt1"/>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360"/>
              </a:spcBef>
              <a:spcAft>
                <a:spcPts val="0"/>
              </a:spcAft>
              <a:buClr>
                <a:schemeClr val="lt1"/>
              </a:buClr>
              <a:buSzPts val="1440"/>
              <a:buFont typeface="Noto Sans Symbols"/>
              <a:buNone/>
              <a:defRPr sz="18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440"/>
              <a:buFont typeface="Noto Sans Symbols"/>
              <a:buNone/>
              <a:defRPr sz="1800" b="0" i="0" u="none" strike="noStrike" cap="none">
                <a:solidFill>
                  <a:srgbClr val="C7D9E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280"/>
              <a:buFont typeface="Noto Sans Symbols"/>
              <a:buNone/>
              <a:defRPr sz="1600" b="0" i="0" u="none" strike="noStrike" cap="none">
                <a:solidFill>
                  <a:srgbClr val="C7D9E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lstStyle>
            <a:lvl1pPr marL="457200" marR="0" lvl="0" indent="-228600" algn="l" rtl="0">
              <a:lnSpc>
                <a:spcPct val="100000"/>
              </a:lnSpc>
              <a:spcBef>
                <a:spcPts val="480"/>
              </a:spcBef>
              <a:spcAft>
                <a:spcPts val="0"/>
              </a:spcAft>
              <a:buClr>
                <a:schemeClr val="lt1"/>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360"/>
              </a:spcBef>
              <a:spcAft>
                <a:spcPts val="0"/>
              </a:spcAft>
              <a:buClr>
                <a:schemeClr val="lt1"/>
              </a:buClr>
              <a:buSzPts val="1440"/>
              <a:buFont typeface="Noto Sans Symbols"/>
              <a:buNone/>
              <a:defRPr sz="18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440"/>
              <a:buFont typeface="Noto Sans Symbols"/>
              <a:buNone/>
              <a:defRPr sz="1800" b="0" i="0" u="none" strike="noStrike" cap="none">
                <a:solidFill>
                  <a:srgbClr val="C7D9E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280"/>
              <a:buFont typeface="Noto Sans Symbols"/>
              <a:buNone/>
              <a:defRPr sz="1600" b="0" i="0" u="none" strike="noStrike" cap="none">
                <a:solidFill>
                  <a:srgbClr val="C7D9E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0002E"/>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0002E"/>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360"/>
              </a:spcBef>
              <a:spcAft>
                <a:spcPts val="0"/>
              </a:spcAft>
              <a:buClr>
                <a:schemeClr val="lt1"/>
              </a:buClr>
              <a:buSzPts val="1440"/>
              <a:buFont typeface="Noto Sans Symbols"/>
              <a:buNone/>
              <a:defRPr sz="18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440"/>
              <a:buFont typeface="Noto Sans Symbols"/>
              <a:buNone/>
              <a:defRPr sz="1800" b="0" i="0" u="none" strike="noStrike" cap="none">
                <a:solidFill>
                  <a:srgbClr val="C7D9E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280"/>
              <a:buFont typeface="Noto Sans Symbols"/>
              <a:buNone/>
              <a:defRPr sz="1600" b="0" i="0" u="none" strike="noStrike" cap="none">
                <a:solidFill>
                  <a:srgbClr val="C7D9E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1120"/>
              <a:buFont typeface="Noto Sans Symbols"/>
              <a:buNone/>
              <a:defRPr sz="1400" b="0" i="0" u="none" strike="noStrike" cap="none">
                <a:solidFill>
                  <a:srgbClr val="C7D9E9"/>
                </a:solidFill>
                <a:latin typeface="Century Gothic"/>
                <a:ea typeface="Century Gothic"/>
                <a:cs typeface="Century Gothic"/>
                <a:sym typeface="Century Gothic"/>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0002E"/>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0002E"/>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lstStyle>
            <a:lvl1pPr marL="457200" marR="0" lvl="0" indent="-228600" algn="l" rtl="0">
              <a:lnSpc>
                <a:spcPct val="100000"/>
              </a:lnSpc>
              <a:spcBef>
                <a:spcPts val="560"/>
              </a:spcBef>
              <a:spcAft>
                <a:spcPts val="0"/>
              </a:spcAft>
              <a:buClr>
                <a:schemeClr val="lt1"/>
              </a:buClr>
              <a:buSzPts val="2240"/>
              <a:buFont typeface="Noto Sans Symbols"/>
              <a:buNone/>
              <a:defRPr sz="2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600"/>
              <a:buFont typeface="Noto Sans Symbols"/>
              <a:buNone/>
              <a:defRPr sz="2000" b="1" i="0" u="none" strike="noStrike" cap="none">
                <a:solidFill>
                  <a:srgbClr val="00002E"/>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440"/>
              <a:buFont typeface="Noto Sans Symbols"/>
              <a:buNone/>
              <a:defRPr sz="1800" b="1" i="0" u="none" strike="noStrike" cap="none">
                <a:solidFill>
                  <a:srgbClr val="00002E"/>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0002E"/>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lstStyle>
            <a:lvl1pPr marL="457200" marR="0" lvl="0" indent="-228600" algn="l" rtl="0">
              <a:lnSpc>
                <a:spcPct val="100000"/>
              </a:lnSpc>
              <a:spcBef>
                <a:spcPts val="560"/>
              </a:spcBef>
              <a:spcAft>
                <a:spcPts val="0"/>
              </a:spcAft>
              <a:buClr>
                <a:schemeClr val="lt1"/>
              </a:buClr>
              <a:buSzPts val="2240"/>
              <a:buFont typeface="Noto Sans Symbols"/>
              <a:buNone/>
              <a:defRPr sz="2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600"/>
              <a:buFont typeface="Noto Sans Symbols"/>
              <a:buNone/>
              <a:defRPr sz="2000" b="1" i="0" u="none" strike="noStrike" cap="none">
                <a:solidFill>
                  <a:srgbClr val="00002E"/>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440"/>
              <a:buFont typeface="Noto Sans Symbols"/>
              <a:buNone/>
              <a:defRPr sz="1800" b="1" i="0" u="none" strike="noStrike" cap="none">
                <a:solidFill>
                  <a:srgbClr val="00002E"/>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1280"/>
              <a:buFont typeface="Noto Sans Symbols"/>
              <a:buNone/>
              <a:defRPr sz="1600" b="1" i="0" u="none" strike="noStrike" cap="none">
                <a:solidFill>
                  <a:srgbClr val="00002E"/>
                </a:solidFill>
                <a:latin typeface="Century Gothic"/>
                <a:ea typeface="Century Gothic"/>
                <a:cs typeface="Century Gothic"/>
                <a:sym typeface="Century Gothic"/>
              </a:defRPr>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0002E"/>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0002E"/>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32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960"/>
              <a:buFont typeface="Noto Sans Symbols"/>
              <a:buNone/>
              <a:defRPr sz="1200" b="0" i="0" u="none" strike="noStrike" cap="none">
                <a:solidFill>
                  <a:srgbClr val="00002E"/>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800"/>
              <a:buFont typeface="Noto Sans Symbols"/>
              <a:buNone/>
              <a:defRPr sz="1000" b="0" i="0" u="none" strike="noStrike" cap="none">
                <a:solidFill>
                  <a:srgbClr val="00002E"/>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chemeClr val="lt1"/>
              </a:buClr>
              <a:buSzPts val="2800"/>
              <a:buFont typeface="Century Gothic"/>
              <a:buNone/>
              <a:defRPr sz="28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lstStyle>
            <a:lvl1pPr marR="0" lvl="0" algn="ctr" rtl="0">
              <a:lnSpc>
                <a:spcPct val="100000"/>
              </a:lnSpc>
              <a:spcBef>
                <a:spcPts val="32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1pPr>
            <a:lvl2pPr marR="0" lvl="1"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3pPr>
            <a:lvl4pPr marR="0" lvl="3"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5pPr>
            <a:lvl6pPr marR="0" lvl="5"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6pPr>
            <a:lvl7pPr marR="0" lvl="6"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7pPr>
            <a:lvl8pPr marR="0" lvl="7"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8pPr>
            <a:lvl9pPr marR="0" lvl="8" algn="l" rtl="0">
              <a:lnSpc>
                <a:spcPct val="100000"/>
              </a:lnSpc>
              <a:spcBef>
                <a:spcPts val="600"/>
              </a:spcBef>
              <a:spcAft>
                <a:spcPts val="60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9pPr>
          </a:lstStyle>
          <a:p>
            <a:endParaRPr/>
          </a:p>
        </p:txBody>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360"/>
              </a:spcBef>
              <a:spcAft>
                <a:spcPts val="0"/>
              </a:spcAft>
              <a:buClr>
                <a:schemeClr val="lt1"/>
              </a:buClr>
              <a:buSzPts val="1440"/>
              <a:buFont typeface="Noto Sans Symbols"/>
              <a:buNone/>
              <a:defRPr sz="18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960"/>
              <a:buFont typeface="Noto Sans Symbols"/>
              <a:buNone/>
              <a:defRPr sz="1200" b="0" i="0" u="none" strike="noStrike" cap="none">
                <a:solidFill>
                  <a:srgbClr val="00002E"/>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800"/>
              <a:buFont typeface="Noto Sans Symbols"/>
              <a:buNone/>
              <a:defRPr sz="1000" b="0" i="0" u="none" strike="noStrike" cap="none">
                <a:solidFill>
                  <a:srgbClr val="00002E"/>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5pPr>
            <a:lvl6pPr marL="2743200" marR="0" lvl="5"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6pPr>
            <a:lvl7pPr marL="3200400" marR="0" lvl="6"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7pPr>
            <a:lvl8pPr marL="3657600" marR="0" lvl="7" indent="-228600" algn="l" rtl="0">
              <a:lnSpc>
                <a:spcPct val="100000"/>
              </a:lnSpc>
              <a:spcBef>
                <a:spcPts val="600"/>
              </a:spcBef>
              <a:spcAft>
                <a:spcPts val="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8pPr>
            <a:lvl9pPr marL="4114800" marR="0" lvl="8" indent="-228600" algn="l" rtl="0">
              <a:lnSpc>
                <a:spcPct val="100000"/>
              </a:lnSpc>
              <a:spcBef>
                <a:spcPts val="600"/>
              </a:spcBef>
              <a:spcAft>
                <a:spcPts val="600"/>
              </a:spcAft>
              <a:buClr>
                <a:schemeClr val="lt1"/>
              </a:buClr>
              <a:buSzPts val="720"/>
              <a:buFont typeface="Noto Sans Symbols"/>
              <a:buNone/>
              <a:defRPr sz="900" b="0" i="0" u="none" strike="noStrike" cap="none">
                <a:solidFill>
                  <a:srgbClr val="00002E"/>
                </a:solidFill>
                <a:latin typeface="Century Gothic"/>
                <a:ea typeface="Century Gothic"/>
                <a:cs typeface="Century Gothic"/>
                <a:sym typeface="Century Gothic"/>
              </a:defRPr>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lstStyle>
            <a:lvl1pPr marR="0" lvl="0" algn="ctr" rtl="0">
              <a:lnSpc>
                <a:spcPct val="100000"/>
              </a:lnSpc>
              <a:spcBef>
                <a:spcPts val="32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1pPr>
            <a:lvl2pPr marR="0" lvl="1"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3pPr>
            <a:lvl4pPr marR="0" lvl="3"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5pPr>
            <a:lvl6pPr marR="0" lvl="5"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6pPr>
            <a:lvl7pPr marR="0" lvl="6"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7pPr>
            <a:lvl8pPr marR="0" lvl="7"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8pPr>
            <a:lvl9pPr marR="0" lvl="8" algn="l" rtl="0">
              <a:lnSpc>
                <a:spcPct val="100000"/>
              </a:lnSpc>
              <a:spcBef>
                <a:spcPts val="600"/>
              </a:spcBef>
              <a:spcAft>
                <a:spcPts val="60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9pPr>
          </a:lstStyle>
          <a:p>
            <a:endParaRPr/>
          </a:p>
        </p:txBody>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32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chemeClr val="lt1"/>
              </a:buClr>
              <a:buSzPts val="1440"/>
              <a:buFont typeface="Noto Sans Symbols"/>
              <a:buNone/>
              <a:defRPr sz="1800" b="0" i="0" u="none" strike="noStrike" cap="none">
                <a:solidFill>
                  <a:srgbClr val="00002E"/>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lt1"/>
              </a:buClr>
              <a:buSzPts val="1280"/>
              <a:buFont typeface="Noto Sans Symbols"/>
              <a:buNone/>
              <a:defRPr sz="1600" b="0" i="0" u="none" strike="noStrike" cap="none">
                <a:solidFill>
                  <a:srgbClr val="00002E"/>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00002E"/>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lt1"/>
              </a:buClr>
              <a:buSzPts val="1120"/>
              <a:buFont typeface="Noto Sans Symbols"/>
              <a:buNone/>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61C5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0002E"/>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0002E"/>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0002E"/>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0002E"/>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1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0001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542721" y="123495"/>
            <a:ext cx="8534400" cy="150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1B085"/>
              </a:buClr>
              <a:buSzPts val="3600"/>
              <a:buFont typeface="Century Gothic"/>
              <a:buNone/>
            </a:pPr>
            <a:r>
              <a:rPr lang="en-US" b="1" dirty="0">
                <a:solidFill>
                  <a:srgbClr val="F1B085"/>
                </a:solidFill>
                <a:latin typeface="Century Gothic" panose="020B0502020202020204" pitchFamily="34" charset="0"/>
              </a:rPr>
              <a:t>Orbital Modelling</a:t>
            </a:r>
            <a:endParaRPr sz="3600" b="0" i="0" u="none" strike="noStrike" cap="none" dirty="0">
              <a:solidFill>
                <a:schemeClr val="lt1"/>
              </a:solidFill>
              <a:latin typeface="Century Gothic" panose="020B0502020202020204" pitchFamily="34" charset="0"/>
              <a:sym typeface="Century Gothic"/>
            </a:endParaRPr>
          </a:p>
        </p:txBody>
      </p:sp>
      <p:pic>
        <p:nvPicPr>
          <p:cNvPr id="151" name="Google Shape;151;p20"/>
          <p:cNvPicPr preferRelativeResize="0"/>
          <p:nvPr/>
        </p:nvPicPr>
        <p:blipFill rotWithShape="1">
          <a:blip r:embed="rId3">
            <a:alphaModFix/>
          </a:blip>
          <a:srcRect/>
          <a:stretch/>
        </p:blipFill>
        <p:spPr>
          <a:xfrm>
            <a:off x="9077114" y="5616622"/>
            <a:ext cx="3114888" cy="1241379"/>
          </a:xfrm>
          <a:prstGeom prst="rect">
            <a:avLst/>
          </a:prstGeom>
          <a:noFill/>
          <a:ln>
            <a:noFill/>
          </a:ln>
        </p:spPr>
      </p:pic>
      <p:sp>
        <p:nvSpPr>
          <p:cNvPr id="18" name="Google Shape;170;p21">
            <a:extLst>
              <a:ext uri="{FF2B5EF4-FFF2-40B4-BE49-F238E27FC236}">
                <a16:creationId xmlns:a16="http://schemas.microsoft.com/office/drawing/2014/main" id="{57EF658A-FB06-4DEF-BF70-B0C0556E7A67}"/>
              </a:ext>
            </a:extLst>
          </p:cNvPr>
          <p:cNvSpPr txBox="1">
            <a:spLocks noGrp="1"/>
          </p:cNvSpPr>
          <p:nvPr>
            <p:ph type="body" idx="1"/>
          </p:nvPr>
        </p:nvSpPr>
        <p:spPr>
          <a:xfrm>
            <a:off x="432575" y="1222525"/>
            <a:ext cx="10584900" cy="4903200"/>
          </a:xfrm>
          <a:prstGeom prst="rect">
            <a:avLst/>
          </a:prstGeom>
          <a:noFill/>
          <a:ln>
            <a:noFill/>
          </a:ln>
        </p:spPr>
        <p:txBody>
          <a:bodyPr spcFirstLastPara="1" wrap="square" lIns="91425" tIns="45700" rIns="91425" bIns="45700" anchor="t" anchorCtr="0">
            <a:noAutofit/>
          </a:bodyPr>
          <a:lstStyle/>
          <a:p>
            <a:pPr marL="342900" indent="-393700" fontAlgn="base">
              <a:spcBef>
                <a:spcPts val="0"/>
              </a:spcBef>
              <a:buClr>
                <a:schemeClr val="lt2"/>
              </a:buClr>
              <a:buSzPts val="2400"/>
              <a:buFont typeface="Arial" panose="020B0604020202020204" pitchFamily="34" charset="0"/>
              <a:buChar char="•"/>
            </a:pPr>
            <a:r>
              <a:rPr lang="en-US" sz="2400" b="1" dirty="0">
                <a:solidFill>
                  <a:schemeClr val="lt2"/>
                </a:solidFill>
                <a:latin typeface="Century Gothic" panose="020B0502020202020204" pitchFamily="34" charset="0"/>
              </a:rPr>
              <a:t>GOAL</a:t>
            </a:r>
            <a:r>
              <a:rPr lang="en-US" sz="2400" dirty="0">
                <a:solidFill>
                  <a:schemeClr val="lt2"/>
                </a:solidFill>
                <a:latin typeface="Century Gothic" panose="020B0502020202020204" pitchFamily="34" charset="0"/>
              </a:rPr>
              <a:t>: To figure out how much of a deviation in orbit is required for us to conclusively say the tether has worked</a:t>
            </a:r>
          </a:p>
          <a:p>
            <a:pPr marL="342900" indent="-393700" fontAlgn="base">
              <a:spcBef>
                <a:spcPts val="0"/>
              </a:spcBef>
              <a:buClr>
                <a:schemeClr val="lt2"/>
              </a:buClr>
              <a:buSzPts val="2400"/>
              <a:buFont typeface="Arial" panose="020B0604020202020204" pitchFamily="34" charset="0"/>
              <a:buChar char="•"/>
            </a:pPr>
            <a:endParaRPr lang="en-US" sz="2400" dirty="0">
              <a:solidFill>
                <a:schemeClr val="lt2"/>
              </a:solidFill>
              <a:latin typeface="Century Gothic" panose="020B0502020202020204" pitchFamily="34" charset="0"/>
            </a:endParaRPr>
          </a:p>
          <a:p>
            <a:pPr marL="342900" indent="-393700" fontAlgn="base">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We think the best way to alter our orbit is to only turn the tether over one pole – we may be able to detect the significant deviation in eccentricity and perigee decline. </a:t>
            </a:r>
          </a:p>
          <a:p>
            <a:pPr marL="800100" lvl="1" indent="-393700" fontAlgn="base">
              <a:spcBef>
                <a:spcPts val="0"/>
              </a:spcBef>
              <a:buClr>
                <a:schemeClr val="lt2"/>
              </a:buClr>
              <a:buSzPts val="2400"/>
              <a:buFont typeface="Arial" panose="020B0604020202020204" pitchFamily="34" charset="0"/>
              <a:buChar char="•"/>
            </a:pPr>
            <a:endParaRPr lang="en-US" sz="2200" dirty="0">
              <a:solidFill>
                <a:schemeClr val="lt2"/>
              </a:solidFill>
              <a:latin typeface="Century Gothic" panose="020B0502020202020204" pitchFamily="34" charset="0"/>
            </a:endParaRPr>
          </a:p>
          <a:p>
            <a:pPr marL="342900" indent="-342900">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Currently we are using a program called GMAT to model the orbit of our CubeSat.</a:t>
            </a:r>
          </a:p>
          <a:p>
            <a:pPr marL="342900" indent="-342900">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Although the simulations make sense for a tether that produces ~1mN of drag, Kessler will only produce 5-20uN which is far less.</a:t>
            </a:r>
          </a:p>
          <a:p>
            <a:pPr marL="342900" indent="-342900">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Also, the eccentricity achieved for these small drag forces is only &gt;0.01</a:t>
            </a:r>
          </a:p>
          <a:p>
            <a:pPr marL="0" lvl="0" indent="0">
              <a:spcBef>
                <a:spcPts val="0"/>
              </a:spcBef>
              <a:buClr>
                <a:schemeClr val="lt2"/>
              </a:buClr>
              <a:buSzPts val="2400"/>
              <a:buNone/>
            </a:pPr>
            <a:endParaRPr sz="2400" dirty="0">
              <a:solidFill>
                <a:schemeClr val="lt2"/>
              </a:solidFill>
              <a:latin typeface="Century Gothic" panose="020B0502020202020204" pitchFamily="34" charset="0"/>
            </a:endParaRPr>
          </a:p>
        </p:txBody>
      </p:sp>
    </p:spTree>
    <p:extLst>
      <p:ext uri="{BB962C8B-B14F-4D97-AF65-F5344CB8AC3E}">
        <p14:creationId xmlns:p14="http://schemas.microsoft.com/office/powerpoint/2010/main" val="3046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1" name="Google Shape;151;p20"/>
          <p:cNvPicPr preferRelativeResize="0"/>
          <p:nvPr/>
        </p:nvPicPr>
        <p:blipFill rotWithShape="1">
          <a:blip r:embed="rId3">
            <a:alphaModFix/>
          </a:blip>
          <a:srcRect/>
          <a:stretch/>
        </p:blipFill>
        <p:spPr>
          <a:xfrm>
            <a:off x="9077114" y="5616622"/>
            <a:ext cx="3114888" cy="1241379"/>
          </a:xfrm>
          <a:prstGeom prst="rect">
            <a:avLst/>
          </a:prstGeom>
          <a:noFill/>
          <a:ln>
            <a:noFill/>
          </a:ln>
        </p:spPr>
      </p:pic>
      <p:pic>
        <p:nvPicPr>
          <p:cNvPr id="16" name="Picture 15">
            <a:extLst>
              <a:ext uri="{FF2B5EF4-FFF2-40B4-BE49-F238E27FC236}">
                <a16:creationId xmlns:a16="http://schemas.microsoft.com/office/drawing/2014/main" id="{685420FB-2BEC-4DA1-9CBC-481BFCC7AEA3}"/>
              </a:ext>
            </a:extLst>
          </p:cNvPr>
          <p:cNvPicPr>
            <a:picLocks noChangeAspect="1"/>
          </p:cNvPicPr>
          <p:nvPr/>
        </p:nvPicPr>
        <p:blipFill>
          <a:blip r:embed="rId4"/>
          <a:stretch>
            <a:fillRect/>
          </a:stretch>
        </p:blipFill>
        <p:spPr>
          <a:xfrm>
            <a:off x="6123521" y="473723"/>
            <a:ext cx="5864072" cy="3051673"/>
          </a:xfrm>
          <a:prstGeom prst="rect">
            <a:avLst/>
          </a:prstGeom>
        </p:spPr>
      </p:pic>
      <p:pic>
        <p:nvPicPr>
          <p:cNvPr id="21" name="Picture 20">
            <a:extLst>
              <a:ext uri="{FF2B5EF4-FFF2-40B4-BE49-F238E27FC236}">
                <a16:creationId xmlns:a16="http://schemas.microsoft.com/office/drawing/2014/main" id="{C3D951E6-CA77-42BE-B56E-47BFFE54C821}"/>
              </a:ext>
            </a:extLst>
          </p:cNvPr>
          <p:cNvPicPr>
            <a:picLocks noChangeAspect="1"/>
          </p:cNvPicPr>
          <p:nvPr/>
        </p:nvPicPr>
        <p:blipFill>
          <a:blip r:embed="rId5"/>
          <a:stretch>
            <a:fillRect/>
          </a:stretch>
        </p:blipFill>
        <p:spPr>
          <a:xfrm>
            <a:off x="90878" y="473723"/>
            <a:ext cx="5864072" cy="3066061"/>
          </a:xfrm>
          <a:prstGeom prst="rect">
            <a:avLst/>
          </a:prstGeom>
        </p:spPr>
      </p:pic>
      <p:sp>
        <p:nvSpPr>
          <p:cNvPr id="24" name="Google Shape;170;p21">
            <a:extLst>
              <a:ext uri="{FF2B5EF4-FFF2-40B4-BE49-F238E27FC236}">
                <a16:creationId xmlns:a16="http://schemas.microsoft.com/office/drawing/2014/main" id="{53795F3B-6528-48BB-81D5-DD30AAA58DBE}"/>
              </a:ext>
            </a:extLst>
          </p:cNvPr>
          <p:cNvSpPr txBox="1">
            <a:spLocks noGrp="1"/>
          </p:cNvSpPr>
          <p:nvPr>
            <p:ph type="body" idx="1"/>
          </p:nvPr>
        </p:nvSpPr>
        <p:spPr>
          <a:xfrm>
            <a:off x="454609" y="3765958"/>
            <a:ext cx="10584900" cy="2214737"/>
          </a:xfrm>
          <a:prstGeom prst="rect">
            <a:avLst/>
          </a:prstGeom>
          <a:noFill/>
          <a:ln>
            <a:noFill/>
          </a:ln>
        </p:spPr>
        <p:txBody>
          <a:bodyPr spcFirstLastPara="1" wrap="square" lIns="91425" tIns="45700" rIns="91425" bIns="45700" anchor="t" anchorCtr="0">
            <a:noAutofit/>
          </a:bodyPr>
          <a:lstStyle/>
          <a:p>
            <a:pPr marL="342900" indent="-393700" fontAlgn="base">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These diagrams show identical simulations for turning the tether on over only one pole, however the left uses a drag of 1mN and the right a drag of 0.1mN.</a:t>
            </a:r>
          </a:p>
          <a:p>
            <a:pPr marL="342900" indent="-393700" fontAlgn="base">
              <a:spcBef>
                <a:spcPts val="0"/>
              </a:spcBef>
              <a:buClr>
                <a:schemeClr val="lt2"/>
              </a:buClr>
              <a:buSzPts val="2400"/>
              <a:buFont typeface="Arial" panose="020B0604020202020204" pitchFamily="34" charset="0"/>
              <a:buChar char="•"/>
            </a:pPr>
            <a:endParaRPr lang="en-US" sz="2400" dirty="0">
              <a:solidFill>
                <a:schemeClr val="lt2"/>
              </a:solidFill>
              <a:latin typeface="Century Gothic" panose="020B0502020202020204" pitchFamily="34" charset="0"/>
            </a:endParaRPr>
          </a:p>
          <a:p>
            <a:pPr marL="342900" indent="-393700" fontAlgn="base">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Even at 0.1mN GMAT starts giving unexpected results (and takes ages to run) – our tether will produce much less than this. </a:t>
            </a:r>
          </a:p>
          <a:p>
            <a:pPr marL="0" lvl="0" indent="0">
              <a:spcBef>
                <a:spcPts val="0"/>
              </a:spcBef>
              <a:buClr>
                <a:schemeClr val="lt2"/>
              </a:buClr>
              <a:buSzPts val="2400"/>
              <a:buNone/>
            </a:pPr>
            <a:endParaRPr sz="2400" dirty="0">
              <a:solidFill>
                <a:schemeClr val="lt2"/>
              </a:solidFill>
              <a:latin typeface="Century Gothic" panose="020B0502020202020204" pitchFamily="34" charset="0"/>
            </a:endParaRPr>
          </a:p>
        </p:txBody>
      </p:sp>
    </p:spTree>
    <p:extLst>
      <p:ext uri="{BB962C8B-B14F-4D97-AF65-F5344CB8AC3E}">
        <p14:creationId xmlns:p14="http://schemas.microsoft.com/office/powerpoint/2010/main" val="38055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542721" y="123495"/>
            <a:ext cx="8534400" cy="150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1B085"/>
              </a:buClr>
              <a:buSzPts val="3600"/>
              <a:buFont typeface="Century Gothic"/>
              <a:buNone/>
            </a:pPr>
            <a:r>
              <a:rPr lang="en-US" b="1" dirty="0">
                <a:solidFill>
                  <a:srgbClr val="F1B085"/>
                </a:solidFill>
                <a:latin typeface="Century Gothic" panose="020B0502020202020204" pitchFamily="34" charset="0"/>
              </a:rPr>
              <a:t>What to do next?</a:t>
            </a:r>
            <a:endParaRPr sz="3600" b="0" i="0" u="none" strike="noStrike" cap="none" dirty="0">
              <a:solidFill>
                <a:schemeClr val="lt1"/>
              </a:solidFill>
              <a:latin typeface="Century Gothic" panose="020B0502020202020204" pitchFamily="34" charset="0"/>
              <a:sym typeface="Century Gothic"/>
            </a:endParaRPr>
          </a:p>
        </p:txBody>
      </p:sp>
      <p:pic>
        <p:nvPicPr>
          <p:cNvPr id="151" name="Google Shape;151;p20"/>
          <p:cNvPicPr preferRelativeResize="0"/>
          <p:nvPr/>
        </p:nvPicPr>
        <p:blipFill rotWithShape="1">
          <a:blip r:embed="rId3">
            <a:alphaModFix/>
          </a:blip>
          <a:srcRect/>
          <a:stretch/>
        </p:blipFill>
        <p:spPr>
          <a:xfrm>
            <a:off x="9529590" y="5849957"/>
            <a:ext cx="2662412" cy="1008044"/>
          </a:xfrm>
          <a:prstGeom prst="rect">
            <a:avLst/>
          </a:prstGeom>
          <a:noFill/>
          <a:ln>
            <a:noFill/>
          </a:ln>
        </p:spPr>
      </p:pic>
      <p:sp>
        <p:nvSpPr>
          <p:cNvPr id="18" name="Google Shape;170;p21">
            <a:extLst>
              <a:ext uri="{FF2B5EF4-FFF2-40B4-BE49-F238E27FC236}">
                <a16:creationId xmlns:a16="http://schemas.microsoft.com/office/drawing/2014/main" id="{57EF658A-FB06-4DEF-BF70-B0C0556E7A67}"/>
              </a:ext>
            </a:extLst>
          </p:cNvPr>
          <p:cNvSpPr txBox="1">
            <a:spLocks noGrp="1"/>
          </p:cNvSpPr>
          <p:nvPr>
            <p:ph type="body" idx="1"/>
          </p:nvPr>
        </p:nvSpPr>
        <p:spPr>
          <a:xfrm>
            <a:off x="432575" y="1222525"/>
            <a:ext cx="10584900" cy="4903200"/>
          </a:xfrm>
          <a:prstGeom prst="rect">
            <a:avLst/>
          </a:prstGeom>
          <a:noFill/>
          <a:ln>
            <a:noFill/>
          </a:ln>
        </p:spPr>
        <p:txBody>
          <a:bodyPr spcFirstLastPara="1" wrap="square" lIns="91425" tIns="45700" rIns="91425" bIns="45700" anchor="t" anchorCtr="0">
            <a:noAutofit/>
          </a:bodyPr>
          <a:lstStyle/>
          <a:p>
            <a:pPr marL="342900" indent="-393700" fontAlgn="base">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Figure out whether GMAT’s simulation for these small drag forces has any physical basis – or if they are wrong, figure out whether we can fix this.</a:t>
            </a:r>
          </a:p>
          <a:p>
            <a:pPr marL="342900" indent="-393700" fontAlgn="base">
              <a:spcBef>
                <a:spcPts val="0"/>
              </a:spcBef>
              <a:buClr>
                <a:schemeClr val="lt2"/>
              </a:buClr>
              <a:buSzPts val="2400"/>
              <a:buFont typeface="Arial" panose="020B0604020202020204" pitchFamily="34" charset="0"/>
              <a:buChar char="•"/>
            </a:pPr>
            <a:endParaRPr lang="en-US" sz="2400" dirty="0">
              <a:solidFill>
                <a:schemeClr val="lt2"/>
              </a:solidFill>
              <a:latin typeface="Century Gothic" panose="020B0502020202020204" pitchFamily="34" charset="0"/>
            </a:endParaRPr>
          </a:p>
          <a:p>
            <a:pPr marL="342900" indent="-393700" fontAlgn="base">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Calculate a baseline case (not turning on tether) and compare to when we do turn on the tether. </a:t>
            </a:r>
          </a:p>
          <a:p>
            <a:pPr marL="800100" lvl="1" indent="-393700" fontAlgn="base">
              <a:spcBef>
                <a:spcPts val="0"/>
              </a:spcBef>
              <a:buClr>
                <a:schemeClr val="lt2"/>
              </a:buClr>
              <a:buSzPts val="2400"/>
              <a:buFont typeface="Arial" panose="020B0604020202020204" pitchFamily="34" charset="0"/>
              <a:buChar char="•"/>
            </a:pPr>
            <a:endParaRPr lang="en-US" sz="2200" dirty="0">
              <a:solidFill>
                <a:schemeClr val="lt2"/>
              </a:solidFill>
              <a:latin typeface="Century Gothic" panose="020B0502020202020204" pitchFamily="34" charset="0"/>
            </a:endParaRPr>
          </a:p>
          <a:p>
            <a:pPr marL="342900" indent="-342900">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Find out the uncertainties involved in terms of orbital prediction (simulation) and measurement. Are they small enough that we can conclusively say that our orbit has deviated from the baseline case?</a:t>
            </a:r>
          </a:p>
          <a:p>
            <a:pPr marL="342900" indent="-342900">
              <a:spcBef>
                <a:spcPts val="0"/>
              </a:spcBef>
              <a:buClr>
                <a:schemeClr val="lt2"/>
              </a:buClr>
              <a:buSzPts val="2400"/>
              <a:buFont typeface="Arial" panose="020B0604020202020204" pitchFamily="34" charset="0"/>
              <a:buChar char="•"/>
            </a:pPr>
            <a:endParaRPr lang="en-US" sz="2400" dirty="0">
              <a:solidFill>
                <a:schemeClr val="lt2"/>
              </a:solidFill>
              <a:latin typeface="Century Gothic" panose="020B0502020202020204" pitchFamily="34" charset="0"/>
            </a:endParaRPr>
          </a:p>
          <a:p>
            <a:pPr marL="342900" indent="-342900">
              <a:spcBef>
                <a:spcPts val="0"/>
              </a:spcBef>
              <a:buClr>
                <a:schemeClr val="lt2"/>
              </a:buClr>
              <a:buSzPts val="2400"/>
              <a:buFont typeface="Arial" panose="020B0604020202020204" pitchFamily="34" charset="0"/>
              <a:buChar char="•"/>
            </a:pPr>
            <a:r>
              <a:rPr lang="en-US" sz="2400" dirty="0">
                <a:solidFill>
                  <a:schemeClr val="lt2"/>
                </a:solidFill>
                <a:latin typeface="Century Gothic" panose="020B0502020202020204" pitchFamily="34" charset="0"/>
              </a:rPr>
              <a:t>Further research into whether measuring eccentricity is the best way about this – maybe other orbital characteristics may be more suitable</a:t>
            </a:r>
          </a:p>
          <a:p>
            <a:pPr marL="0" lvl="0" indent="0">
              <a:spcBef>
                <a:spcPts val="0"/>
              </a:spcBef>
              <a:buClr>
                <a:schemeClr val="lt2"/>
              </a:buClr>
              <a:buSzPts val="2400"/>
              <a:buNone/>
            </a:pPr>
            <a:endParaRPr sz="2400" dirty="0">
              <a:solidFill>
                <a:schemeClr val="lt2"/>
              </a:solidFill>
              <a:latin typeface="Century Gothic" panose="020B0502020202020204" pitchFamily="34" charset="0"/>
            </a:endParaRPr>
          </a:p>
        </p:txBody>
      </p:sp>
    </p:spTree>
    <p:extLst>
      <p:ext uri="{BB962C8B-B14F-4D97-AF65-F5344CB8AC3E}">
        <p14:creationId xmlns:p14="http://schemas.microsoft.com/office/powerpoint/2010/main" val="4262871317"/>
      </p:ext>
    </p:extLst>
  </p:cSld>
  <p:clrMapOvr>
    <a:masterClrMapping/>
  </p:clrMapOvr>
</p:sld>
</file>

<file path=ppt/theme/theme1.xml><?xml version="1.0" encoding="utf-8"?>
<a:theme xmlns:a="http://schemas.openxmlformats.org/drawingml/2006/main" name="Slice">
  <a:themeElements>
    <a:clrScheme name="Custom 11">
      <a:dk1>
        <a:srgbClr val="000000"/>
      </a:dk1>
      <a:lt1>
        <a:srgbClr val="B0CBE1"/>
      </a:lt1>
      <a:dk2>
        <a:srgbClr val="00003E"/>
      </a:dk2>
      <a:lt2>
        <a:srgbClr val="FFFFFF"/>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1025</TotalTime>
  <Words>281</Words>
  <Application>Microsoft Office PowerPoint</Application>
  <PresentationFormat>Widescreen</PresentationFormat>
  <Paragraphs>19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Noto Sans Symbols</vt:lpstr>
      <vt:lpstr>Slice</vt:lpstr>
      <vt:lpstr>Orbital Modelling</vt:lpstr>
      <vt:lpstr>PowerPoint Presentation</vt:lpstr>
      <vt:lpstr>What to do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Mace</dc:creator>
  <cp:lastModifiedBy>Arvin Lim</cp:lastModifiedBy>
  <cp:revision>38</cp:revision>
  <dcterms:modified xsi:type="dcterms:W3CDTF">2019-08-07T12:48:24Z</dcterms:modified>
</cp:coreProperties>
</file>