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36001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D9D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1" autoAdjust="0"/>
    <p:restoredTop sz="94660"/>
  </p:normalViewPr>
  <p:slideViewPr>
    <p:cSldViewPr snapToGrid="0">
      <p:cViewPr>
        <p:scale>
          <a:sx n="100" d="100"/>
          <a:sy n="100" d="100"/>
        </p:scale>
        <p:origin x="96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9F7B-084D-49D7-B391-2A252387ACBF}" type="datetimeFigureOut">
              <a:rPr lang="en-NZ" smtClean="0"/>
              <a:t>17/03/2021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1143000"/>
            <a:ext cx="104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4B925-5C73-4D56-BD5D-874A800FDF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803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ol.gamepedia.com/Help:Leaguepedia_API#Example_5:_Save_Player_imag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6713" y="1143000"/>
            <a:ext cx="104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>
                <a:hlinkClick r:id="rId3"/>
              </a:rPr>
              <a:t>Help:Leaguepedia</a:t>
            </a:r>
            <a:r>
              <a:rPr lang="en-NZ" dirty="0">
                <a:hlinkClick r:id="rId3"/>
              </a:rPr>
              <a:t> API - </a:t>
            </a:r>
            <a:r>
              <a:rPr lang="en-NZ" dirty="0" err="1">
                <a:hlinkClick r:id="rId3"/>
              </a:rPr>
              <a:t>Leaguepedia</a:t>
            </a:r>
            <a:r>
              <a:rPr lang="en-NZ" dirty="0">
                <a:hlinkClick r:id="rId3"/>
              </a:rPr>
              <a:t> | League of Legends Esports Wiki (gamepedia.com)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4B925-5C73-4D56-BD5D-874A800FDF17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207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891886"/>
            <a:ext cx="10363200" cy="1253379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09032"/>
            <a:ext cx="9144000" cy="86919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CE5E-EE4F-43F4-A302-08D875ACE7DA}" type="datetimeFigureOut">
              <a:rPr lang="en-NZ" smtClean="0"/>
              <a:t>17/03/2021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2D73-202E-4C4A-9C4A-2CA39B31B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17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CE5E-EE4F-43F4-A302-08D875ACE7DA}" type="datetimeFigureOut">
              <a:rPr lang="en-NZ" smtClean="0"/>
              <a:t>17/03/2021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2D73-202E-4C4A-9C4A-2CA39B31B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621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16737"/>
            <a:ext cx="2628900" cy="305094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16737"/>
            <a:ext cx="7734300" cy="305094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CE5E-EE4F-43F4-A302-08D875ACE7DA}" type="datetimeFigureOut">
              <a:rPr lang="en-NZ" smtClean="0"/>
              <a:t>17/03/2021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2D73-202E-4C4A-9C4A-2CA39B31B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682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CE5E-EE4F-43F4-A302-08D875ACE7DA}" type="datetimeFigureOut">
              <a:rPr lang="en-NZ" smtClean="0"/>
              <a:t>17/03/2021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2D73-202E-4C4A-9C4A-2CA39B31B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440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975341"/>
            <a:ext cx="10515600" cy="149755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092564"/>
            <a:ext cx="10515600" cy="78752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CE5E-EE4F-43F4-A302-08D875ACE7DA}" type="datetimeFigureOut">
              <a:rPr lang="en-NZ" smtClean="0"/>
              <a:t>17/03/2021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2D73-202E-4C4A-9C4A-2CA39B31B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550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3686"/>
            <a:ext cx="5181600" cy="22842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3686"/>
            <a:ext cx="5181600" cy="22842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CE5E-EE4F-43F4-A302-08D875ACE7DA}" type="datetimeFigureOut">
              <a:rPr lang="en-NZ" smtClean="0"/>
              <a:t>17/03/2021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2D73-202E-4C4A-9C4A-2CA39B31B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405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745"/>
            <a:ext cx="10515600" cy="6958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5327"/>
            <a:ext cx="5157787" cy="432515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0484"/>
            <a:ext cx="5157787" cy="193423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825327"/>
            <a:ext cx="5183188" cy="432515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150484"/>
            <a:ext cx="5183188" cy="193423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CE5E-EE4F-43F4-A302-08D875ACE7DA}" type="datetimeFigureOut">
              <a:rPr lang="en-NZ" smtClean="0"/>
              <a:t>17/03/2021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2D73-202E-4C4A-9C4A-2CA39B31B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514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CE5E-EE4F-43F4-A302-08D875ACE7DA}" type="datetimeFigureOut">
              <a:rPr lang="en-NZ" smtClean="0"/>
              <a:t>17/03/2021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2D73-202E-4C4A-9C4A-2CA39B31B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86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CE5E-EE4F-43F4-A302-08D875ACE7DA}" type="datetimeFigureOut">
              <a:rPr lang="en-NZ" smtClean="0"/>
              <a:t>17/03/2021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2D73-202E-4C4A-9C4A-2CA39B31B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99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00088"/>
            <a:ext cx="3932237" cy="840030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532"/>
            <a:ext cx="6172200" cy="2558427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800398"/>
            <a:ext cx="3932237" cy="200090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CE5E-EE4F-43F4-A302-08D875ACE7DA}" type="datetimeFigureOut">
              <a:rPr lang="en-NZ" smtClean="0"/>
              <a:t>17/03/2021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2D73-202E-4C4A-9C4A-2CA39B31B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277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00088"/>
            <a:ext cx="3932237" cy="840030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532"/>
            <a:ext cx="6172200" cy="2558427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800398"/>
            <a:ext cx="3932237" cy="200090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CE5E-EE4F-43F4-A302-08D875ACE7DA}" type="datetimeFigureOut">
              <a:rPr lang="en-NZ" smtClean="0"/>
              <a:t>17/03/2021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2D73-202E-4C4A-9C4A-2CA39B31B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448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745"/>
            <a:ext cx="10515600" cy="695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3686"/>
            <a:ext cx="10515600" cy="22842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67903"/>
            <a:ext cx="2743200" cy="1916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CE5E-EE4F-43F4-A302-08D875ACE7DA}" type="datetimeFigureOut">
              <a:rPr lang="en-NZ" smtClean="0"/>
              <a:t>17/03/2021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67903"/>
            <a:ext cx="4114800" cy="1916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67903"/>
            <a:ext cx="2743200" cy="1916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A2D73-202E-4C4A-9C4A-2CA39B31B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147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446EA3-77E7-4C19-B92E-38B31153CE2C}"/>
              </a:ext>
            </a:extLst>
          </p:cNvPr>
          <p:cNvSpPr txBox="1"/>
          <p:nvPr/>
        </p:nvSpPr>
        <p:spPr>
          <a:xfrm>
            <a:off x="0" y="172731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5400" dirty="0"/>
              <a:t>The Legends of League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29A7A-7065-4B35-BAF8-9B62CFCE3707}"/>
              </a:ext>
            </a:extLst>
          </p:cNvPr>
          <p:cNvSpPr txBox="1"/>
          <p:nvPr/>
        </p:nvSpPr>
        <p:spPr>
          <a:xfrm>
            <a:off x="0" y="275601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An exploration of the most influential players in the history of professional League of Legends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8F664-1343-481C-BF2A-F07BE8E6B0C0}"/>
              </a:ext>
            </a:extLst>
          </p:cNvPr>
          <p:cNvSpPr/>
          <p:nvPr/>
        </p:nvSpPr>
        <p:spPr>
          <a:xfrm>
            <a:off x="1907083" y="4652289"/>
            <a:ext cx="8979993" cy="4418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65A996-EFD9-48D0-AD4C-4E28C0418256}"/>
              </a:ext>
            </a:extLst>
          </p:cNvPr>
          <p:cNvSpPr/>
          <p:nvPr/>
        </p:nvSpPr>
        <p:spPr>
          <a:xfrm>
            <a:off x="1907083" y="9071085"/>
            <a:ext cx="8979993" cy="46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5783-EC63-4DB8-8F42-9E52ADFAF319}"/>
              </a:ext>
            </a:extLst>
          </p:cNvPr>
          <p:cNvSpPr/>
          <p:nvPr/>
        </p:nvSpPr>
        <p:spPr>
          <a:xfrm>
            <a:off x="7626064" y="9071085"/>
            <a:ext cx="3261010" cy="46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12E7B-C4D7-4258-B47B-3885487334B2}"/>
              </a:ext>
            </a:extLst>
          </p:cNvPr>
          <p:cNvSpPr txBox="1"/>
          <p:nvPr/>
        </p:nvSpPr>
        <p:spPr>
          <a:xfrm>
            <a:off x="1600561" y="9631585"/>
            <a:ext cx="71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2014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DA5E9-6387-4DCE-BD1B-0A9EBB861788}"/>
              </a:ext>
            </a:extLst>
          </p:cNvPr>
          <p:cNvSpPr txBox="1"/>
          <p:nvPr/>
        </p:nvSpPr>
        <p:spPr>
          <a:xfrm>
            <a:off x="10420351" y="9663683"/>
            <a:ext cx="71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17574-6B90-4523-AFD6-077825784EC5}"/>
              </a:ext>
            </a:extLst>
          </p:cNvPr>
          <p:cNvSpPr txBox="1"/>
          <p:nvPr/>
        </p:nvSpPr>
        <p:spPr>
          <a:xfrm>
            <a:off x="4058611" y="9659380"/>
            <a:ext cx="71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2016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944542-8BD2-49E2-8958-0C04C2B27E3D}"/>
              </a:ext>
            </a:extLst>
          </p:cNvPr>
          <p:cNvSpPr txBox="1"/>
          <p:nvPr/>
        </p:nvSpPr>
        <p:spPr>
          <a:xfrm>
            <a:off x="6421521" y="9663209"/>
            <a:ext cx="71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DEE2B-EA4C-4B19-8076-15D06BA2EA0F}"/>
              </a:ext>
            </a:extLst>
          </p:cNvPr>
          <p:cNvSpPr txBox="1"/>
          <p:nvPr/>
        </p:nvSpPr>
        <p:spPr>
          <a:xfrm>
            <a:off x="8717761" y="9652017"/>
            <a:ext cx="71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2020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FB27D9-89A0-40CD-97E9-F8107BCC3F67}"/>
              </a:ext>
            </a:extLst>
          </p:cNvPr>
          <p:cNvSpPr/>
          <p:nvPr/>
        </p:nvSpPr>
        <p:spPr>
          <a:xfrm>
            <a:off x="1907083" y="5794485"/>
            <a:ext cx="8979993" cy="2724150"/>
          </a:xfrm>
          <a:custGeom>
            <a:avLst/>
            <a:gdLst>
              <a:gd name="connsiteX0" fmla="*/ 0 w 9582150"/>
              <a:gd name="connsiteY0" fmla="*/ 2724150 h 2724150"/>
              <a:gd name="connsiteX1" fmla="*/ 3381375 w 9582150"/>
              <a:gd name="connsiteY1" fmla="*/ 2400300 h 2724150"/>
              <a:gd name="connsiteX2" fmla="*/ 5505450 w 9582150"/>
              <a:gd name="connsiteY2" fmla="*/ 1724025 h 2724150"/>
              <a:gd name="connsiteX3" fmla="*/ 7229475 w 9582150"/>
              <a:gd name="connsiteY3" fmla="*/ 438150 h 2724150"/>
              <a:gd name="connsiteX4" fmla="*/ 9582150 w 9582150"/>
              <a:gd name="connsiteY4" fmla="*/ 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2150" h="2724150">
                <a:moveTo>
                  <a:pt x="0" y="2724150"/>
                </a:moveTo>
                <a:cubicBezTo>
                  <a:pt x="1231900" y="2645568"/>
                  <a:pt x="2463800" y="2566987"/>
                  <a:pt x="3381375" y="2400300"/>
                </a:cubicBezTo>
                <a:cubicBezTo>
                  <a:pt x="4298950" y="2233612"/>
                  <a:pt x="4864100" y="2051050"/>
                  <a:pt x="5505450" y="1724025"/>
                </a:cubicBezTo>
                <a:cubicBezTo>
                  <a:pt x="6146800" y="1397000"/>
                  <a:pt x="6550025" y="725487"/>
                  <a:pt x="7229475" y="438150"/>
                </a:cubicBezTo>
                <a:cubicBezTo>
                  <a:pt x="7908925" y="150812"/>
                  <a:pt x="8745537" y="75406"/>
                  <a:pt x="9582150" y="0"/>
                </a:cubicBezTo>
              </a:path>
            </a:pathLst>
          </a:cu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19D2A8-488B-4952-97D7-9AEDF20377BD}"/>
              </a:ext>
            </a:extLst>
          </p:cNvPr>
          <p:cNvSpPr/>
          <p:nvPr/>
        </p:nvSpPr>
        <p:spPr>
          <a:xfrm>
            <a:off x="1916608" y="6194536"/>
            <a:ext cx="8979993" cy="1971675"/>
          </a:xfrm>
          <a:custGeom>
            <a:avLst/>
            <a:gdLst>
              <a:gd name="connsiteX0" fmla="*/ 0 w 9582150"/>
              <a:gd name="connsiteY0" fmla="*/ 1971675 h 1971675"/>
              <a:gd name="connsiteX1" fmla="*/ 2800350 w 9582150"/>
              <a:gd name="connsiteY1" fmla="*/ 752475 h 1971675"/>
              <a:gd name="connsiteX2" fmla="*/ 9582150 w 9582150"/>
              <a:gd name="connsiteY2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2150" h="1971675">
                <a:moveTo>
                  <a:pt x="0" y="1971675"/>
                </a:moveTo>
                <a:cubicBezTo>
                  <a:pt x="601662" y="1526381"/>
                  <a:pt x="1203325" y="1081087"/>
                  <a:pt x="2800350" y="752475"/>
                </a:cubicBezTo>
                <a:cubicBezTo>
                  <a:pt x="4397375" y="423863"/>
                  <a:pt x="6989762" y="211931"/>
                  <a:pt x="9582150" y="0"/>
                </a:cubicBez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7B64E6-62DD-422E-9CC6-15C9634A4391}"/>
              </a:ext>
            </a:extLst>
          </p:cNvPr>
          <p:cNvSpPr/>
          <p:nvPr/>
        </p:nvSpPr>
        <p:spPr>
          <a:xfrm>
            <a:off x="1915410" y="6727936"/>
            <a:ext cx="8962140" cy="1666875"/>
          </a:xfrm>
          <a:custGeom>
            <a:avLst/>
            <a:gdLst>
              <a:gd name="connsiteX0" fmla="*/ 0 w 9563100"/>
              <a:gd name="connsiteY0" fmla="*/ 1666875 h 1666875"/>
              <a:gd name="connsiteX1" fmla="*/ 1990725 w 9563100"/>
              <a:gd name="connsiteY1" fmla="*/ 1295400 h 1666875"/>
              <a:gd name="connsiteX2" fmla="*/ 5619750 w 9563100"/>
              <a:gd name="connsiteY2" fmla="*/ 952500 h 1666875"/>
              <a:gd name="connsiteX3" fmla="*/ 6629400 w 9563100"/>
              <a:gd name="connsiteY3" fmla="*/ 314325 h 1666875"/>
              <a:gd name="connsiteX4" fmla="*/ 9563100 w 956310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3100" h="1666875">
                <a:moveTo>
                  <a:pt x="0" y="1666875"/>
                </a:moveTo>
                <a:cubicBezTo>
                  <a:pt x="527050" y="1540668"/>
                  <a:pt x="1054100" y="1414462"/>
                  <a:pt x="1990725" y="1295400"/>
                </a:cubicBezTo>
                <a:cubicBezTo>
                  <a:pt x="2927350" y="1176338"/>
                  <a:pt x="4846638" y="1116012"/>
                  <a:pt x="5619750" y="952500"/>
                </a:cubicBezTo>
                <a:cubicBezTo>
                  <a:pt x="6392863" y="788987"/>
                  <a:pt x="5972175" y="473075"/>
                  <a:pt x="6629400" y="314325"/>
                </a:cubicBezTo>
                <a:cubicBezTo>
                  <a:pt x="7286625" y="155575"/>
                  <a:pt x="8424862" y="77787"/>
                  <a:pt x="9563100" y="0"/>
                </a:cubicBezTo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2BF01B-D127-468C-9358-089B179C5FD4}"/>
              </a:ext>
            </a:extLst>
          </p:cNvPr>
          <p:cNvSpPr txBox="1"/>
          <p:nvPr/>
        </p:nvSpPr>
        <p:spPr>
          <a:xfrm>
            <a:off x="1367333" y="5178963"/>
            <a:ext cx="71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400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1A11AE-27A8-4389-8B5F-D3F117CB510C}"/>
              </a:ext>
            </a:extLst>
          </p:cNvPr>
          <p:cNvSpPr txBox="1"/>
          <p:nvPr/>
        </p:nvSpPr>
        <p:spPr>
          <a:xfrm>
            <a:off x="1349168" y="6680955"/>
            <a:ext cx="71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350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6424A-1B7D-44CB-873A-478E3E7A06E3}"/>
              </a:ext>
            </a:extLst>
          </p:cNvPr>
          <p:cNvSpPr txBox="1"/>
          <p:nvPr/>
        </p:nvSpPr>
        <p:spPr>
          <a:xfrm>
            <a:off x="1349167" y="8514130"/>
            <a:ext cx="71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D8AA98-E309-4065-8E6D-F7D9CED9B540}"/>
              </a:ext>
            </a:extLst>
          </p:cNvPr>
          <p:cNvSpPr txBox="1"/>
          <p:nvPr/>
        </p:nvSpPr>
        <p:spPr>
          <a:xfrm>
            <a:off x="11449054" y="4749065"/>
            <a:ext cx="7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Faker</a:t>
            </a:r>
          </a:p>
          <a:p>
            <a:pPr algn="ctr"/>
            <a:r>
              <a:rPr lang="en-NZ" sz="1200" dirty="0"/>
              <a:t>462</a:t>
            </a:r>
            <a:endParaRPr lang="en-NZ" dirty="0"/>
          </a:p>
        </p:txBody>
      </p:sp>
      <p:pic>
        <p:nvPicPr>
          <p:cNvPr id="1028" name="Picture 4" descr="person icon | EIT RawMaterials">
            <a:extLst>
              <a:ext uri="{FF2B5EF4-FFF2-40B4-BE49-F238E27FC236}">
                <a16:creationId xmlns:a16="http://schemas.microsoft.com/office/drawing/2014/main" id="{5C78C6FF-3233-4BAA-8E0D-67C86EA9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386" y="5513063"/>
            <a:ext cx="461665" cy="461665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person icon | EIT RawMaterials">
            <a:extLst>
              <a:ext uri="{FF2B5EF4-FFF2-40B4-BE49-F238E27FC236}">
                <a16:creationId xmlns:a16="http://schemas.microsoft.com/office/drawing/2014/main" id="{F0EE2756-FF61-4616-9D54-970D702D9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389" y="6011142"/>
            <a:ext cx="461665" cy="461665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person icon | EIT RawMaterials">
            <a:extLst>
              <a:ext uri="{FF2B5EF4-FFF2-40B4-BE49-F238E27FC236}">
                <a16:creationId xmlns:a16="http://schemas.microsoft.com/office/drawing/2014/main" id="{C460ECAD-2A68-4D93-B4AC-1B7A034C8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386" y="4822347"/>
            <a:ext cx="461665" cy="461665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person icon | EIT RawMaterials">
            <a:extLst>
              <a:ext uri="{FF2B5EF4-FFF2-40B4-BE49-F238E27FC236}">
                <a16:creationId xmlns:a16="http://schemas.microsoft.com/office/drawing/2014/main" id="{D0A2C5FE-F488-494F-B6CE-10EB3D80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387" y="6517812"/>
            <a:ext cx="461665" cy="461665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0FDFC31-5FB5-4FA7-A156-10CD5CC5C759}"/>
              </a:ext>
            </a:extLst>
          </p:cNvPr>
          <p:cNvSpPr txBox="1"/>
          <p:nvPr/>
        </p:nvSpPr>
        <p:spPr>
          <a:xfrm>
            <a:off x="11449051" y="5476195"/>
            <a:ext cx="7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Deft</a:t>
            </a:r>
          </a:p>
          <a:p>
            <a:pPr algn="ctr"/>
            <a:r>
              <a:rPr lang="en-NZ" sz="1200" dirty="0"/>
              <a:t>405</a:t>
            </a:r>
            <a:endParaRPr lang="en-NZ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9C2B2A-3225-42AA-B82A-F6FB29620B26}"/>
              </a:ext>
            </a:extLst>
          </p:cNvPr>
          <p:cNvSpPr txBox="1"/>
          <p:nvPr/>
        </p:nvSpPr>
        <p:spPr>
          <a:xfrm>
            <a:off x="11449050" y="5987765"/>
            <a:ext cx="7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Bang</a:t>
            </a:r>
          </a:p>
          <a:p>
            <a:pPr algn="ctr"/>
            <a:r>
              <a:rPr lang="en-NZ" sz="1200" dirty="0"/>
              <a:t>393</a:t>
            </a:r>
            <a:endParaRPr lang="en-NZ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B7D398-BFCC-4CBC-B003-BE0B81C010FA}"/>
              </a:ext>
            </a:extLst>
          </p:cNvPr>
          <p:cNvSpPr txBox="1"/>
          <p:nvPr/>
        </p:nvSpPr>
        <p:spPr>
          <a:xfrm>
            <a:off x="11449049" y="6500455"/>
            <a:ext cx="7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err="1"/>
              <a:t>Karsa</a:t>
            </a:r>
            <a:endParaRPr lang="en-NZ" sz="1200" dirty="0"/>
          </a:p>
          <a:p>
            <a:pPr algn="ctr"/>
            <a:r>
              <a:rPr lang="en-NZ" sz="1200" dirty="0"/>
              <a:t>365</a:t>
            </a:r>
            <a:endParaRPr lang="en-NZ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A8E9E1-96BE-4AE4-A065-FA4181BDD171}"/>
              </a:ext>
            </a:extLst>
          </p:cNvPr>
          <p:cNvSpPr/>
          <p:nvPr/>
        </p:nvSpPr>
        <p:spPr>
          <a:xfrm>
            <a:off x="1929308" y="5108685"/>
            <a:ext cx="8979993" cy="2490226"/>
          </a:xfrm>
          <a:custGeom>
            <a:avLst/>
            <a:gdLst>
              <a:gd name="connsiteX0" fmla="*/ 0 w 9601200"/>
              <a:gd name="connsiteY0" fmla="*/ 2794000 h 2794000"/>
              <a:gd name="connsiteX1" fmla="*/ 1117600 w 9601200"/>
              <a:gd name="connsiteY1" fmla="*/ 1943100 h 2794000"/>
              <a:gd name="connsiteX2" fmla="*/ 2794000 w 9601200"/>
              <a:gd name="connsiteY2" fmla="*/ 1422400 h 2794000"/>
              <a:gd name="connsiteX3" fmla="*/ 5562600 w 9601200"/>
              <a:gd name="connsiteY3" fmla="*/ 609600 h 2794000"/>
              <a:gd name="connsiteX4" fmla="*/ 9601200 w 9601200"/>
              <a:gd name="connsiteY4" fmla="*/ 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01200" h="2794000">
                <a:moveTo>
                  <a:pt x="0" y="2794000"/>
                </a:moveTo>
                <a:cubicBezTo>
                  <a:pt x="325966" y="2482850"/>
                  <a:pt x="651933" y="2171700"/>
                  <a:pt x="1117600" y="1943100"/>
                </a:cubicBezTo>
                <a:cubicBezTo>
                  <a:pt x="1583267" y="1714500"/>
                  <a:pt x="2794000" y="1422400"/>
                  <a:pt x="2794000" y="1422400"/>
                </a:cubicBezTo>
                <a:cubicBezTo>
                  <a:pt x="3534833" y="1200150"/>
                  <a:pt x="4428067" y="846667"/>
                  <a:pt x="5562600" y="609600"/>
                </a:cubicBezTo>
                <a:cubicBezTo>
                  <a:pt x="6697133" y="372533"/>
                  <a:pt x="8149166" y="186266"/>
                  <a:pt x="960120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061B71-51E1-431F-B403-4F2D2EFD8578}"/>
              </a:ext>
            </a:extLst>
          </p:cNvPr>
          <p:cNvGrpSpPr/>
          <p:nvPr/>
        </p:nvGrpSpPr>
        <p:grpSpPr>
          <a:xfrm>
            <a:off x="6231178" y="3611887"/>
            <a:ext cx="2819393" cy="597043"/>
            <a:chOff x="958416" y="2481071"/>
            <a:chExt cx="2819393" cy="5970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F36636-F7FE-452D-8A33-878DA21DBA45}"/>
                </a:ext>
              </a:extLst>
            </p:cNvPr>
            <p:cNvSpPr txBox="1"/>
            <p:nvPr/>
          </p:nvSpPr>
          <p:spPr>
            <a:xfrm>
              <a:off x="958416" y="2481071"/>
              <a:ext cx="28193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>
                  <a:cs typeface="Arial" panose="020B0604020202020204" pitchFamily="34" charset="0"/>
                </a:rPr>
                <a:t>Team</a:t>
              </a:r>
              <a:endParaRPr lang="en-NZ" dirty="0">
                <a:cs typeface="Arial" panose="020B060402020202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8CC7FB9-2B6F-4879-BE03-A931D079FE41}"/>
                </a:ext>
              </a:extLst>
            </p:cNvPr>
            <p:cNvGrpSpPr/>
            <p:nvPr/>
          </p:nvGrpSpPr>
          <p:grpSpPr>
            <a:xfrm>
              <a:off x="1245551" y="2805699"/>
              <a:ext cx="2245122" cy="272415"/>
              <a:chOff x="1225212" y="2895451"/>
              <a:chExt cx="2180215" cy="272415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64D26FE2-4634-408A-841F-A8A4270B5C26}"/>
                  </a:ext>
                </a:extLst>
              </p:cNvPr>
              <p:cNvSpPr/>
              <p:nvPr/>
            </p:nvSpPr>
            <p:spPr>
              <a:xfrm flipH="1">
                <a:off x="3210367" y="2968613"/>
                <a:ext cx="72347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1A8B34CA-E50D-4687-969C-0BD699CF4841}"/>
                  </a:ext>
                </a:extLst>
              </p:cNvPr>
              <p:cNvSpPr/>
              <p:nvPr/>
            </p:nvSpPr>
            <p:spPr>
              <a:xfrm rot="10800000">
                <a:off x="3210367" y="3055730"/>
                <a:ext cx="72347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E52CF5-2861-4CA5-BB8E-4DBFE57E7E41}"/>
                  </a:ext>
                </a:extLst>
              </p:cNvPr>
              <p:cNvSpPr txBox="1"/>
              <p:nvPr/>
            </p:nvSpPr>
            <p:spPr>
              <a:xfrm>
                <a:off x="1225212" y="2895451"/>
                <a:ext cx="2180215" cy="27241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000" dirty="0">
                    <a:cs typeface="Arial" panose="020B0604020202020204" pitchFamily="34" charset="0"/>
                  </a:rPr>
                  <a:t>All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2BDE0C3-8243-4DA6-BF2B-54C9D79FC97D}"/>
              </a:ext>
            </a:extLst>
          </p:cNvPr>
          <p:cNvGrpSpPr/>
          <p:nvPr/>
        </p:nvGrpSpPr>
        <p:grpSpPr>
          <a:xfrm>
            <a:off x="3847676" y="3614970"/>
            <a:ext cx="2819393" cy="597043"/>
            <a:chOff x="958416" y="2481071"/>
            <a:chExt cx="2819393" cy="59704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0D79E43-3EC7-476E-920A-45A14DD84FB4}"/>
                </a:ext>
              </a:extLst>
            </p:cNvPr>
            <p:cNvSpPr txBox="1"/>
            <p:nvPr/>
          </p:nvSpPr>
          <p:spPr>
            <a:xfrm>
              <a:off x="958416" y="2481071"/>
              <a:ext cx="28193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>
                  <a:cs typeface="Arial" panose="020B0604020202020204" pitchFamily="34" charset="0"/>
                </a:rPr>
                <a:t>Role</a:t>
              </a:r>
              <a:endParaRPr lang="en-NZ" dirty="0"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67D21F2-B754-4A04-A4A1-F209F2C45C26}"/>
                </a:ext>
              </a:extLst>
            </p:cNvPr>
            <p:cNvGrpSpPr/>
            <p:nvPr/>
          </p:nvGrpSpPr>
          <p:grpSpPr>
            <a:xfrm>
              <a:off x="1245551" y="2805699"/>
              <a:ext cx="2245122" cy="272415"/>
              <a:chOff x="1225212" y="2895451"/>
              <a:chExt cx="2180215" cy="272415"/>
            </a:xfrm>
          </p:grpSpPr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8E0987D0-C461-4ADF-87FC-A6DFE8685044}"/>
                  </a:ext>
                </a:extLst>
              </p:cNvPr>
              <p:cNvSpPr/>
              <p:nvPr/>
            </p:nvSpPr>
            <p:spPr>
              <a:xfrm flipH="1">
                <a:off x="3210367" y="2968613"/>
                <a:ext cx="72347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E62F0184-D01F-4E08-84F5-AB666C26ADC2}"/>
                  </a:ext>
                </a:extLst>
              </p:cNvPr>
              <p:cNvSpPr/>
              <p:nvPr/>
            </p:nvSpPr>
            <p:spPr>
              <a:xfrm rot="10800000">
                <a:off x="3210367" y="3055730"/>
                <a:ext cx="72347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F9271C-6F0C-481B-A2C2-A316C69ECE13}"/>
                  </a:ext>
                </a:extLst>
              </p:cNvPr>
              <p:cNvSpPr txBox="1"/>
              <p:nvPr/>
            </p:nvSpPr>
            <p:spPr>
              <a:xfrm>
                <a:off x="1225212" y="2895451"/>
                <a:ext cx="2180215" cy="27241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000" dirty="0">
                    <a:cs typeface="Arial" panose="020B0604020202020204" pitchFamily="34" charset="0"/>
                  </a:rPr>
                  <a:t>All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D4A2F6-6C73-4D07-9D0F-9D166338BB59}"/>
              </a:ext>
            </a:extLst>
          </p:cNvPr>
          <p:cNvGrpSpPr/>
          <p:nvPr/>
        </p:nvGrpSpPr>
        <p:grpSpPr>
          <a:xfrm>
            <a:off x="1445662" y="3618166"/>
            <a:ext cx="2819393" cy="597043"/>
            <a:chOff x="958416" y="2481071"/>
            <a:chExt cx="2819393" cy="59704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B83E6C-3446-4EFF-A2B2-D86D27C8F608}"/>
                </a:ext>
              </a:extLst>
            </p:cNvPr>
            <p:cNvSpPr txBox="1"/>
            <p:nvPr/>
          </p:nvSpPr>
          <p:spPr>
            <a:xfrm>
              <a:off x="958416" y="2481071"/>
              <a:ext cx="28193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>
                  <a:cs typeface="Arial" panose="020B0604020202020204" pitchFamily="34" charset="0"/>
                </a:rPr>
                <a:t>League</a:t>
              </a:r>
              <a:endParaRPr lang="en-NZ" dirty="0">
                <a:cs typeface="Arial" panose="020B060402020202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AD2D88-3BB6-47F0-B1BF-9300ACE44941}"/>
                </a:ext>
              </a:extLst>
            </p:cNvPr>
            <p:cNvGrpSpPr/>
            <p:nvPr/>
          </p:nvGrpSpPr>
          <p:grpSpPr>
            <a:xfrm>
              <a:off x="1245551" y="2805699"/>
              <a:ext cx="2245122" cy="272415"/>
              <a:chOff x="1225212" y="2895451"/>
              <a:chExt cx="2180215" cy="272415"/>
            </a:xfrm>
          </p:grpSpPr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5E1B7851-DEB4-4439-AF10-50733761BAEF}"/>
                  </a:ext>
                </a:extLst>
              </p:cNvPr>
              <p:cNvSpPr/>
              <p:nvPr/>
            </p:nvSpPr>
            <p:spPr>
              <a:xfrm flipH="1">
                <a:off x="3210367" y="2968613"/>
                <a:ext cx="72347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5BC628E7-CFC9-4ED1-8793-30A3AEB7EA5C}"/>
                  </a:ext>
                </a:extLst>
              </p:cNvPr>
              <p:cNvSpPr/>
              <p:nvPr/>
            </p:nvSpPr>
            <p:spPr>
              <a:xfrm rot="10800000">
                <a:off x="3210367" y="3055730"/>
                <a:ext cx="72347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CEE653B-38F7-4F2F-8A62-9DC119CB97B6}"/>
                  </a:ext>
                </a:extLst>
              </p:cNvPr>
              <p:cNvSpPr txBox="1"/>
              <p:nvPr/>
            </p:nvSpPr>
            <p:spPr>
              <a:xfrm>
                <a:off x="1225212" y="2895451"/>
                <a:ext cx="2180215" cy="27241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000" dirty="0">
                    <a:cs typeface="Arial" panose="020B0604020202020204" pitchFamily="34" charset="0"/>
                  </a:rPr>
                  <a:t>All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FD6CC1-1CF1-4722-BC05-C3D7613B3551}"/>
              </a:ext>
            </a:extLst>
          </p:cNvPr>
          <p:cNvGrpSpPr/>
          <p:nvPr/>
        </p:nvGrpSpPr>
        <p:grpSpPr>
          <a:xfrm>
            <a:off x="151905" y="6696590"/>
            <a:ext cx="1434863" cy="631095"/>
            <a:chOff x="958416" y="2481071"/>
            <a:chExt cx="2819393" cy="63109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03DDF2-154F-47DF-8ED1-62E5CA59B70B}"/>
                </a:ext>
              </a:extLst>
            </p:cNvPr>
            <p:cNvSpPr txBox="1"/>
            <p:nvPr/>
          </p:nvSpPr>
          <p:spPr>
            <a:xfrm>
              <a:off x="958416" y="2481071"/>
              <a:ext cx="28193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>
                  <a:cs typeface="Arial" panose="020B0604020202020204" pitchFamily="34" charset="0"/>
                </a:rPr>
                <a:t>Metric</a:t>
              </a:r>
              <a:endParaRPr lang="en-NZ" dirty="0">
                <a:cs typeface="Arial" panose="020B0604020202020204" pitchFamily="34" charset="0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36EEDC2-3AC9-4929-A1ED-DC1087530C29}"/>
                </a:ext>
              </a:extLst>
            </p:cNvPr>
            <p:cNvGrpSpPr/>
            <p:nvPr/>
          </p:nvGrpSpPr>
          <p:grpSpPr>
            <a:xfrm>
              <a:off x="1245551" y="2805699"/>
              <a:ext cx="2245122" cy="306467"/>
              <a:chOff x="1225212" y="2895451"/>
              <a:chExt cx="2180215" cy="306467"/>
            </a:xfrm>
          </p:grpSpPr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80F9B575-5F3F-405B-BE82-5A9694C85E06}"/>
                  </a:ext>
                </a:extLst>
              </p:cNvPr>
              <p:cNvSpPr/>
              <p:nvPr/>
            </p:nvSpPr>
            <p:spPr>
              <a:xfrm flipH="1">
                <a:off x="3210367" y="2968613"/>
                <a:ext cx="72347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60CE8EFF-0331-4DF4-B030-7E6ED94A87F5}"/>
                  </a:ext>
                </a:extLst>
              </p:cNvPr>
              <p:cNvSpPr/>
              <p:nvPr/>
            </p:nvSpPr>
            <p:spPr>
              <a:xfrm rot="10800000">
                <a:off x="3210367" y="3055730"/>
                <a:ext cx="72347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226820A-8BD6-42D5-B9C7-A19C03A0472F}"/>
                  </a:ext>
                </a:extLst>
              </p:cNvPr>
              <p:cNvSpPr txBox="1"/>
              <p:nvPr/>
            </p:nvSpPr>
            <p:spPr>
              <a:xfrm>
                <a:off x="1225212" y="2895451"/>
                <a:ext cx="2180215" cy="306467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cs typeface="Arial" panose="020B0604020202020204" pitchFamily="34" charset="0"/>
                  </a:rPr>
                  <a:t>Wins</a:t>
                </a:r>
                <a:endParaRPr lang="en-NZ" sz="1000" dirty="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7C0CE9BF-E476-4FC2-B44F-E1D271DD7C0F}"/>
              </a:ext>
            </a:extLst>
          </p:cNvPr>
          <p:cNvSpPr txBox="1"/>
          <p:nvPr/>
        </p:nvSpPr>
        <p:spPr>
          <a:xfrm>
            <a:off x="-1458452" y="6173522"/>
            <a:ext cx="1236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Wins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Games played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Kills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Deaths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Assists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Time in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Damage dealt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Gold earned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Total 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First bloods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Penta kills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AF3CA2-09B2-4A36-A21B-9AED9F628FAA}"/>
              </a:ext>
            </a:extLst>
          </p:cNvPr>
          <p:cNvSpPr txBox="1"/>
          <p:nvPr/>
        </p:nvSpPr>
        <p:spPr>
          <a:xfrm>
            <a:off x="12398159" y="4589733"/>
            <a:ext cx="1434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Players are clickable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BAEEA596-0909-42F6-8EF2-8887B0CA265F}"/>
              </a:ext>
            </a:extLst>
          </p:cNvPr>
          <p:cNvGrpSpPr/>
          <p:nvPr/>
        </p:nvGrpSpPr>
        <p:grpSpPr>
          <a:xfrm>
            <a:off x="8629656" y="3580296"/>
            <a:ext cx="2819393" cy="619953"/>
            <a:chOff x="958416" y="2481071"/>
            <a:chExt cx="2819393" cy="619953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B8EEDC4B-FD78-49A1-9CA2-AC0BFC90E6E2}"/>
                </a:ext>
              </a:extLst>
            </p:cNvPr>
            <p:cNvSpPr txBox="1"/>
            <p:nvPr/>
          </p:nvSpPr>
          <p:spPr>
            <a:xfrm>
              <a:off x="958416" y="2481071"/>
              <a:ext cx="28193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>
                  <a:cs typeface="Arial" panose="020B0604020202020204" pitchFamily="34" charset="0"/>
                </a:rPr>
                <a:t>Or search for a player</a:t>
              </a:r>
              <a:endParaRPr lang="en-NZ" dirty="0">
                <a:cs typeface="Arial" panose="020B0604020202020204" pitchFamily="34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B055458-C536-417A-80D0-305C6E7B9611}"/>
                </a:ext>
              </a:extLst>
            </p:cNvPr>
            <p:cNvSpPr txBox="1"/>
            <p:nvPr/>
          </p:nvSpPr>
          <p:spPr>
            <a:xfrm>
              <a:off x="1245551" y="2828609"/>
              <a:ext cx="2245122" cy="272415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NZ" sz="1000" dirty="0">
                <a:cs typeface="Arial" panose="020B0604020202020204" pitchFamily="34" charset="0"/>
              </a:endParaRPr>
            </a:p>
          </p:txBody>
        </p:sp>
      </p:grpSp>
      <p:pic>
        <p:nvPicPr>
          <p:cNvPr id="305" name="Picture 304">
            <a:extLst>
              <a:ext uri="{FF2B5EF4-FFF2-40B4-BE49-F238E27FC236}">
                <a16:creationId xmlns:a16="http://schemas.microsoft.com/office/drawing/2014/main" id="{D55D428F-C253-43C5-BF45-9BFF59836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456" y="11053632"/>
            <a:ext cx="9279166" cy="5475817"/>
          </a:xfrm>
          <a:prstGeom prst="rect">
            <a:avLst/>
          </a:prstGeom>
        </p:spPr>
      </p:pic>
      <p:sp>
        <p:nvSpPr>
          <p:cNvPr id="334" name="TextBox 333">
            <a:extLst>
              <a:ext uri="{FF2B5EF4-FFF2-40B4-BE49-F238E27FC236}">
                <a16:creationId xmlns:a16="http://schemas.microsoft.com/office/drawing/2014/main" id="{91389720-79F7-447A-90A6-8E6E165B9796}"/>
              </a:ext>
            </a:extLst>
          </p:cNvPr>
          <p:cNvSpPr txBox="1"/>
          <p:nvPr/>
        </p:nvSpPr>
        <p:spPr>
          <a:xfrm>
            <a:off x="9745627" y="11666441"/>
            <a:ext cx="2340895" cy="253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48" b="1" dirty="0">
                <a:latin typeface="Arial" panose="020B0604020202020204" pitchFamily="34" charset="0"/>
                <a:cs typeface="Arial" panose="020B0604020202020204" pitchFamily="34" charset="0"/>
              </a:rPr>
              <a:t>K+D/A</a:t>
            </a:r>
            <a:endParaRPr lang="en-NZ" sz="47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5BD14CF-8E65-4B7C-A95E-3416F402F1B6}"/>
              </a:ext>
            </a:extLst>
          </p:cNvPr>
          <p:cNvSpPr txBox="1"/>
          <p:nvPr/>
        </p:nvSpPr>
        <p:spPr>
          <a:xfrm>
            <a:off x="9781118" y="12506444"/>
            <a:ext cx="2340895" cy="253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48" b="1" dirty="0">
                <a:latin typeface="Arial" panose="020B0604020202020204" pitchFamily="34" charset="0"/>
                <a:cs typeface="Arial" panose="020B0604020202020204" pitchFamily="34" charset="0"/>
              </a:rPr>
              <a:t>Win Rate</a:t>
            </a:r>
            <a:endParaRPr lang="en-NZ" sz="47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81FD40DC-FC86-49A9-9670-8AB04B0936B1}"/>
              </a:ext>
            </a:extLst>
          </p:cNvPr>
          <p:cNvSpPr txBox="1"/>
          <p:nvPr/>
        </p:nvSpPr>
        <p:spPr>
          <a:xfrm>
            <a:off x="9760064" y="13200123"/>
            <a:ext cx="2340895" cy="253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48" b="1" dirty="0">
                <a:latin typeface="Arial" panose="020B0604020202020204" pitchFamily="34" charset="0"/>
                <a:cs typeface="Arial" panose="020B0604020202020204" pitchFamily="34" charset="0"/>
              </a:rPr>
              <a:t>DPM</a:t>
            </a:r>
            <a:endParaRPr lang="en-NZ" sz="47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B3BA0D90-50E2-48A0-8E43-92AF4AD3944D}"/>
              </a:ext>
            </a:extLst>
          </p:cNvPr>
          <p:cNvSpPr txBox="1"/>
          <p:nvPr/>
        </p:nvSpPr>
        <p:spPr>
          <a:xfrm>
            <a:off x="9821513" y="13858592"/>
            <a:ext cx="2340895" cy="253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48" b="1" dirty="0">
                <a:latin typeface="Arial" panose="020B0604020202020204" pitchFamily="34" charset="0"/>
                <a:cs typeface="Arial" panose="020B0604020202020204" pitchFamily="34" charset="0"/>
              </a:rPr>
              <a:t>Damage Share</a:t>
            </a:r>
            <a:endParaRPr lang="en-NZ" sz="47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7C81321C-6B91-4EAC-985C-617547B6C6D5}"/>
              </a:ext>
            </a:extLst>
          </p:cNvPr>
          <p:cNvSpPr txBox="1"/>
          <p:nvPr/>
        </p:nvSpPr>
        <p:spPr>
          <a:xfrm>
            <a:off x="9781118" y="14540937"/>
            <a:ext cx="2340895" cy="253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48" b="1" dirty="0">
                <a:latin typeface="Arial" panose="020B0604020202020204" pitchFamily="34" charset="0"/>
                <a:cs typeface="Arial" panose="020B0604020202020204" pitchFamily="34" charset="0"/>
              </a:rPr>
              <a:t>CSPM</a:t>
            </a:r>
            <a:endParaRPr lang="en-NZ" sz="47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0053957-EC72-44BF-9805-75C08A578C58}"/>
              </a:ext>
            </a:extLst>
          </p:cNvPr>
          <p:cNvSpPr txBox="1"/>
          <p:nvPr/>
        </p:nvSpPr>
        <p:spPr>
          <a:xfrm>
            <a:off x="9843158" y="15135938"/>
            <a:ext cx="2340895" cy="253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48" b="1" dirty="0">
                <a:latin typeface="Arial" panose="020B0604020202020204" pitchFamily="34" charset="0"/>
                <a:cs typeface="Arial" panose="020B0604020202020204" pitchFamily="34" charset="0"/>
              </a:rPr>
              <a:t>Gold Share</a:t>
            </a:r>
            <a:endParaRPr lang="en-NZ" sz="47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58C43B-50D2-4221-9C4F-FD105DFC4BE2}"/>
              </a:ext>
            </a:extLst>
          </p:cNvPr>
          <p:cNvSpPr txBox="1"/>
          <p:nvPr/>
        </p:nvSpPr>
        <p:spPr>
          <a:xfrm>
            <a:off x="9843160" y="15811771"/>
            <a:ext cx="2340895" cy="253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48" b="1" dirty="0">
                <a:latin typeface="Arial" panose="020B0604020202020204" pitchFamily="34" charset="0"/>
                <a:cs typeface="Arial" panose="020B0604020202020204" pitchFamily="34" charset="0"/>
              </a:rPr>
              <a:t>CSD @ 15</a:t>
            </a:r>
            <a:endParaRPr lang="en-NZ" sz="47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D5748E3-D2AB-4482-B843-0CEFB0B086BA}"/>
              </a:ext>
            </a:extLst>
          </p:cNvPr>
          <p:cNvSpPr txBox="1"/>
          <p:nvPr/>
        </p:nvSpPr>
        <p:spPr>
          <a:xfrm>
            <a:off x="12382086" y="13046585"/>
            <a:ext cx="3051541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These ones are averaged metrics</a:t>
            </a:r>
          </a:p>
          <a:p>
            <a:endParaRPr lang="en-NZ" sz="1200" dirty="0"/>
          </a:p>
          <a:p>
            <a:r>
              <a:rPr lang="en-NZ" sz="1200" dirty="0"/>
              <a:t>Something like this,</a:t>
            </a:r>
          </a:p>
          <a:p>
            <a:r>
              <a:rPr lang="en-NZ" sz="1200" dirty="0"/>
              <a:t>No red line,</a:t>
            </a:r>
          </a:p>
          <a:p>
            <a:r>
              <a:rPr lang="en-NZ" sz="1200" dirty="0"/>
              <a:t>Probably dots or something (like a jitter plot?)</a:t>
            </a:r>
          </a:p>
          <a:p>
            <a:r>
              <a:rPr lang="en-NZ" sz="1200" dirty="0"/>
              <a:t>Clickable.</a:t>
            </a:r>
          </a:p>
          <a:p>
            <a:endParaRPr lang="en-NZ" sz="1200" dirty="0"/>
          </a:p>
          <a:p>
            <a:r>
              <a:rPr lang="en-NZ" sz="1200" dirty="0"/>
              <a:t>Maybe a drop down to select what to view</a:t>
            </a:r>
          </a:p>
          <a:p>
            <a:endParaRPr lang="en-NZ" sz="1200" dirty="0"/>
          </a:p>
          <a:p>
            <a:r>
              <a:rPr lang="en-NZ" sz="1200" dirty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Kills per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Deaths per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Assists per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KDA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Win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DPM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Damage 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CSPM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CSD @ 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XPD @ 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GD @ 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GPM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Gold 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First blood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Wards per minute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Damage taken per minute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Kill participation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Game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Vision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Champion pool depth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dirty="0"/>
          </a:p>
        </p:txBody>
      </p:sp>
      <p:pic>
        <p:nvPicPr>
          <p:cNvPr id="1038" name="Picture 6">
            <a:extLst>
              <a:ext uri="{FF2B5EF4-FFF2-40B4-BE49-F238E27FC236}">
                <a16:creationId xmlns:a16="http://schemas.microsoft.com/office/drawing/2014/main" id="{58AD327B-3ED7-4198-A90B-5A54B0471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6" t="22592" r="1270" b="7922"/>
          <a:stretch/>
        </p:blipFill>
        <p:spPr bwMode="auto">
          <a:xfrm rot="5400000">
            <a:off x="14116050" y="13868474"/>
            <a:ext cx="7867999" cy="39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8" descr="Bubble plot with ggplot2 – the R Graph Gallery">
            <a:extLst>
              <a:ext uri="{FF2B5EF4-FFF2-40B4-BE49-F238E27FC236}">
                <a16:creationId xmlns:a16="http://schemas.microsoft.com/office/drawing/2014/main" id="{71C9617C-DA14-491B-BA9E-96E9EAC0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542" y="22236262"/>
            <a:ext cx="6643888" cy="664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>
            <a:extLst>
              <a:ext uri="{FF2B5EF4-FFF2-40B4-BE49-F238E27FC236}">
                <a16:creationId xmlns:a16="http://schemas.microsoft.com/office/drawing/2014/main" id="{14B246A5-A937-49ED-A0A1-DFF1A8CF6086}"/>
              </a:ext>
            </a:extLst>
          </p:cNvPr>
          <p:cNvSpPr txBox="1"/>
          <p:nvPr/>
        </p:nvSpPr>
        <p:spPr>
          <a:xfrm>
            <a:off x="13115246" y="29205748"/>
            <a:ext cx="1926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Maybe something like this…</a:t>
            </a:r>
          </a:p>
          <a:p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26487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16181E-80E4-4F28-8CFA-408D098C57FC}"/>
              </a:ext>
            </a:extLst>
          </p:cNvPr>
          <p:cNvSpPr txBox="1"/>
          <p:nvPr/>
        </p:nvSpPr>
        <p:spPr>
          <a:xfrm>
            <a:off x="1902662" y="683018"/>
            <a:ext cx="3780923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143" dirty="0"/>
              <a:t>Faker</a:t>
            </a:r>
          </a:p>
        </p:txBody>
      </p:sp>
      <p:pic>
        <p:nvPicPr>
          <p:cNvPr id="5" name="Picture 4" descr="person icon | EIT RawMaterials">
            <a:extLst>
              <a:ext uri="{FF2B5EF4-FFF2-40B4-BE49-F238E27FC236}">
                <a16:creationId xmlns:a16="http://schemas.microsoft.com/office/drawing/2014/main" id="{3751C304-E0DF-4269-908A-EFCD53CBF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78" y="1783024"/>
            <a:ext cx="1224368" cy="1224368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1F0C1D-00BD-4423-9315-0C6D9E30B38E}"/>
              </a:ext>
            </a:extLst>
          </p:cNvPr>
          <p:cNvCxnSpPr/>
          <p:nvPr/>
        </p:nvCxnSpPr>
        <p:spPr>
          <a:xfrm>
            <a:off x="317284" y="344403"/>
            <a:ext cx="1158465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2">
            <a:extLst>
              <a:ext uri="{FF2B5EF4-FFF2-40B4-BE49-F238E27FC236}">
                <a16:creationId xmlns:a16="http://schemas.microsoft.com/office/drawing/2014/main" id="{593C0D4D-712D-43EF-A41B-C409A26A7220}"/>
              </a:ext>
            </a:extLst>
          </p:cNvPr>
          <p:cNvGraphicFramePr>
            <a:graphicFrameLocks noGrp="1"/>
          </p:cNvGraphicFramePr>
          <p:nvPr/>
        </p:nvGraphicFramePr>
        <p:xfrm>
          <a:off x="613340" y="3414651"/>
          <a:ext cx="4464973" cy="1915956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360533">
                  <a:extLst>
                    <a:ext uri="{9D8B030D-6E8A-4147-A177-3AD203B41FA5}">
                      <a16:colId xmlns:a16="http://schemas.microsoft.com/office/drawing/2014/main" val="4114384660"/>
                    </a:ext>
                  </a:extLst>
                </a:gridCol>
                <a:gridCol w="3104440">
                  <a:extLst>
                    <a:ext uri="{9D8B030D-6E8A-4147-A177-3AD203B41FA5}">
                      <a16:colId xmlns:a16="http://schemas.microsoft.com/office/drawing/2014/main" val="2701809907"/>
                    </a:ext>
                  </a:extLst>
                </a:gridCol>
              </a:tblGrid>
              <a:tr h="319326">
                <a:tc>
                  <a:txBody>
                    <a:bodyPr/>
                    <a:lstStyle/>
                    <a:p>
                      <a:pPr algn="r"/>
                      <a:r>
                        <a:rPr lang="en-NZ" sz="1500" kern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Name</a:t>
                      </a:r>
                      <a:endParaRPr lang="en-NZ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089" marR="87089" marT="43545" marB="43545"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500" kern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Lee Sang-</a:t>
                      </a:r>
                      <a:r>
                        <a:rPr lang="en-NZ" sz="1500" kern="120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hyeok</a:t>
                      </a:r>
                      <a:r>
                        <a:rPr lang="en-NZ" sz="1500" kern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(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이상혁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7089" marR="87089" marT="43545" marB="43545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753210"/>
                  </a:ext>
                </a:extLst>
              </a:tr>
              <a:tr h="319326">
                <a:tc>
                  <a:txBody>
                    <a:bodyPr/>
                    <a:lstStyle/>
                    <a:p>
                      <a:pPr algn="r"/>
                      <a:r>
                        <a:rPr lang="en-NZ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Birthplace</a:t>
                      </a:r>
                    </a:p>
                  </a:txBody>
                  <a:tcPr marL="87089" marR="87089" marT="43545" marB="43545"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+mn-lt"/>
                        </a:rPr>
                        <a:t>South Korea</a:t>
                      </a:r>
                      <a:endParaRPr lang="en-NZ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089" marR="87089" marT="43545" marB="43545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43090"/>
                  </a:ext>
                </a:extLst>
              </a:tr>
              <a:tr h="319326">
                <a:tc>
                  <a:txBody>
                    <a:bodyPr/>
                    <a:lstStyle/>
                    <a:p>
                      <a:pPr algn="r"/>
                      <a:r>
                        <a:rPr lang="en-NZ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Birthday</a:t>
                      </a:r>
                    </a:p>
                  </a:txBody>
                  <a:tcPr marL="87089" marR="87089" marT="43545" marB="43545"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+mn-lt"/>
                        </a:rPr>
                        <a:t>May 7, 1996 (age 24)</a:t>
                      </a:r>
                    </a:p>
                  </a:txBody>
                  <a:tcPr marL="87089" marR="87089" marT="43545" marB="43545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88268"/>
                  </a:ext>
                </a:extLst>
              </a:tr>
              <a:tr h="319326">
                <a:tc>
                  <a:txBody>
                    <a:bodyPr/>
                    <a:lstStyle/>
                    <a:p>
                      <a:pPr algn="r"/>
                      <a:r>
                        <a:rPr lang="en-NZ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Residency</a:t>
                      </a:r>
                    </a:p>
                  </a:txBody>
                  <a:tcPr marL="87089" marR="87089" marT="43545" marB="43545"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+mn-lt"/>
                        </a:rPr>
                        <a:t>Korea</a:t>
                      </a:r>
                      <a:endParaRPr lang="en-NZ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089" marR="87089" marT="43545" marB="43545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0053"/>
                  </a:ext>
                </a:extLst>
              </a:tr>
              <a:tr h="319326">
                <a:tc>
                  <a:txBody>
                    <a:bodyPr/>
                    <a:lstStyle/>
                    <a:p>
                      <a:pPr algn="r"/>
                      <a:r>
                        <a:rPr lang="en-NZ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Current Team</a:t>
                      </a:r>
                    </a:p>
                  </a:txBody>
                  <a:tcPr marL="87089" marR="87089" marT="43545" marB="43545"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+mn-lt"/>
                        </a:rPr>
                        <a:t>T1</a:t>
                      </a:r>
                      <a:endParaRPr lang="en-NZ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089" marR="87089" marT="43545" marB="43545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61759"/>
                  </a:ext>
                </a:extLst>
              </a:tr>
              <a:tr h="319326">
                <a:tc>
                  <a:txBody>
                    <a:bodyPr/>
                    <a:lstStyle/>
                    <a:p>
                      <a:pPr algn="r"/>
                      <a:r>
                        <a:rPr lang="en-NZ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Current Role</a:t>
                      </a:r>
                    </a:p>
                  </a:txBody>
                  <a:tcPr marL="87089" marR="87089" marT="43545" marB="43545"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Mid</a:t>
                      </a:r>
                    </a:p>
                  </a:txBody>
                  <a:tcPr marL="87089" marR="87089" marT="43545" marB="43545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00338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4F166E-686A-4095-A9D2-152B26EF29FB}"/>
              </a:ext>
            </a:extLst>
          </p:cNvPr>
          <p:cNvSpPr/>
          <p:nvPr/>
        </p:nvSpPr>
        <p:spPr>
          <a:xfrm>
            <a:off x="5136627" y="1393697"/>
            <a:ext cx="5939059" cy="3325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2FA7A-D07C-4173-9402-628B02E017ED}"/>
              </a:ext>
            </a:extLst>
          </p:cNvPr>
          <p:cNvSpPr txBox="1"/>
          <p:nvPr/>
        </p:nvSpPr>
        <p:spPr>
          <a:xfrm>
            <a:off x="6243951" y="863188"/>
            <a:ext cx="378092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667" b="1" dirty="0"/>
              <a:t>Most Played Champions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68535-671B-4B5F-984B-18F7BD3AEB7E}"/>
              </a:ext>
            </a:extLst>
          </p:cNvPr>
          <p:cNvSpPr/>
          <p:nvPr/>
        </p:nvSpPr>
        <p:spPr>
          <a:xfrm>
            <a:off x="5385379" y="3892752"/>
            <a:ext cx="596416" cy="826115"/>
          </a:xfrm>
          <a:prstGeom prst="rect">
            <a:avLst/>
          </a:prstGeom>
          <a:solidFill>
            <a:srgbClr val="FD9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2A501-E3A2-4ED2-BA49-1584ADAF9998}"/>
              </a:ext>
            </a:extLst>
          </p:cNvPr>
          <p:cNvSpPr/>
          <p:nvPr/>
        </p:nvSpPr>
        <p:spPr>
          <a:xfrm>
            <a:off x="5385378" y="1870860"/>
            <a:ext cx="596416" cy="20218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CB2BA-3802-478A-AF70-F8F7F3985E7E}"/>
              </a:ext>
            </a:extLst>
          </p:cNvPr>
          <p:cNvSpPr txBox="1"/>
          <p:nvPr/>
        </p:nvSpPr>
        <p:spPr>
          <a:xfrm>
            <a:off x="5343394" y="4827829"/>
            <a:ext cx="680383" cy="2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43" dirty="0" err="1"/>
              <a:t>Azir</a:t>
            </a:r>
            <a:endParaRPr lang="en-NZ" sz="114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B70C59-6D92-409B-87AA-2559A4776ECE}"/>
              </a:ext>
            </a:extLst>
          </p:cNvPr>
          <p:cNvSpPr/>
          <p:nvPr/>
        </p:nvSpPr>
        <p:spPr>
          <a:xfrm>
            <a:off x="6184014" y="4024386"/>
            <a:ext cx="596416" cy="682640"/>
          </a:xfrm>
          <a:prstGeom prst="rect">
            <a:avLst/>
          </a:prstGeom>
          <a:solidFill>
            <a:srgbClr val="FD9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CE368-DC35-4013-A847-76CD535A5673}"/>
              </a:ext>
            </a:extLst>
          </p:cNvPr>
          <p:cNvSpPr/>
          <p:nvPr/>
        </p:nvSpPr>
        <p:spPr>
          <a:xfrm>
            <a:off x="6184013" y="2355317"/>
            <a:ext cx="596416" cy="16707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D5FD2-9290-40C8-BFF8-DA4BEEE43511}"/>
              </a:ext>
            </a:extLst>
          </p:cNvPr>
          <p:cNvSpPr txBox="1"/>
          <p:nvPr/>
        </p:nvSpPr>
        <p:spPr>
          <a:xfrm>
            <a:off x="6142029" y="4829810"/>
            <a:ext cx="680383" cy="2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43" dirty="0" err="1"/>
              <a:t>Ryze</a:t>
            </a:r>
            <a:endParaRPr lang="en-NZ" sz="1143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5DCF7F-C8B5-4A19-99B7-0E84A83B6523}"/>
              </a:ext>
            </a:extLst>
          </p:cNvPr>
          <p:cNvSpPr/>
          <p:nvPr/>
        </p:nvSpPr>
        <p:spPr>
          <a:xfrm>
            <a:off x="7024631" y="4077103"/>
            <a:ext cx="596416" cy="629921"/>
          </a:xfrm>
          <a:prstGeom prst="rect">
            <a:avLst/>
          </a:prstGeom>
          <a:solidFill>
            <a:srgbClr val="FD9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C96329-F75F-4C1A-952D-3A2C3B3F5988}"/>
              </a:ext>
            </a:extLst>
          </p:cNvPr>
          <p:cNvSpPr/>
          <p:nvPr/>
        </p:nvSpPr>
        <p:spPr>
          <a:xfrm>
            <a:off x="7024708" y="2539799"/>
            <a:ext cx="596416" cy="1541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CDA14D-A7F4-4ACC-A228-40E42B3CF189}"/>
              </a:ext>
            </a:extLst>
          </p:cNvPr>
          <p:cNvSpPr txBox="1"/>
          <p:nvPr/>
        </p:nvSpPr>
        <p:spPr>
          <a:xfrm>
            <a:off x="6982645" y="4829810"/>
            <a:ext cx="680383" cy="2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43" dirty="0" err="1"/>
              <a:t>Orianna</a:t>
            </a:r>
            <a:endParaRPr lang="en-NZ" sz="1143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B48FDC-3227-4F4F-A904-46A36F1F265E}"/>
              </a:ext>
            </a:extLst>
          </p:cNvPr>
          <p:cNvSpPr/>
          <p:nvPr/>
        </p:nvSpPr>
        <p:spPr>
          <a:xfrm>
            <a:off x="7841173" y="4316764"/>
            <a:ext cx="596416" cy="393326"/>
          </a:xfrm>
          <a:prstGeom prst="rect">
            <a:avLst/>
          </a:prstGeom>
          <a:solidFill>
            <a:srgbClr val="FD9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C73A94-E564-455D-A518-C05F8537EE6A}"/>
              </a:ext>
            </a:extLst>
          </p:cNvPr>
          <p:cNvSpPr/>
          <p:nvPr/>
        </p:nvSpPr>
        <p:spPr>
          <a:xfrm>
            <a:off x="7841172" y="3361160"/>
            <a:ext cx="596416" cy="962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7448CD-E154-4435-A577-14E4E0CFE483}"/>
              </a:ext>
            </a:extLst>
          </p:cNvPr>
          <p:cNvSpPr txBox="1"/>
          <p:nvPr/>
        </p:nvSpPr>
        <p:spPr>
          <a:xfrm>
            <a:off x="7799188" y="4832874"/>
            <a:ext cx="680383" cy="2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43" dirty="0" err="1"/>
              <a:t>Galio</a:t>
            </a:r>
            <a:endParaRPr lang="en-NZ" sz="1143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8B1158-27FF-4994-AF88-7275CCE3A7A9}"/>
              </a:ext>
            </a:extLst>
          </p:cNvPr>
          <p:cNvSpPr/>
          <p:nvPr/>
        </p:nvSpPr>
        <p:spPr>
          <a:xfrm>
            <a:off x="8681790" y="4502934"/>
            <a:ext cx="596416" cy="207154"/>
          </a:xfrm>
          <a:prstGeom prst="rect">
            <a:avLst/>
          </a:prstGeom>
          <a:solidFill>
            <a:srgbClr val="FD9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E3EB29-AF1D-44E2-8560-DC25B4796DD5}"/>
              </a:ext>
            </a:extLst>
          </p:cNvPr>
          <p:cNvSpPr/>
          <p:nvPr/>
        </p:nvSpPr>
        <p:spPr>
          <a:xfrm>
            <a:off x="8681905" y="3992869"/>
            <a:ext cx="596416" cy="507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6BB57-894F-4161-8757-0018BD4C91D5}"/>
              </a:ext>
            </a:extLst>
          </p:cNvPr>
          <p:cNvSpPr txBox="1"/>
          <p:nvPr/>
        </p:nvSpPr>
        <p:spPr>
          <a:xfrm>
            <a:off x="8639804" y="4832874"/>
            <a:ext cx="680383" cy="2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43" dirty="0" err="1"/>
              <a:t>Corki</a:t>
            </a:r>
            <a:endParaRPr lang="en-NZ" sz="114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08EA8-E6A4-4949-B26B-6476F895A859}"/>
              </a:ext>
            </a:extLst>
          </p:cNvPr>
          <p:cNvSpPr/>
          <p:nvPr/>
        </p:nvSpPr>
        <p:spPr>
          <a:xfrm>
            <a:off x="9450809" y="4579875"/>
            <a:ext cx="596416" cy="138992"/>
          </a:xfrm>
          <a:prstGeom prst="rect">
            <a:avLst/>
          </a:prstGeom>
          <a:solidFill>
            <a:srgbClr val="FD9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EFDCBF-1C4A-4508-9AE8-3D4A62B3BF07}"/>
              </a:ext>
            </a:extLst>
          </p:cNvPr>
          <p:cNvSpPr/>
          <p:nvPr/>
        </p:nvSpPr>
        <p:spPr>
          <a:xfrm>
            <a:off x="9450809" y="4258844"/>
            <a:ext cx="596416" cy="3401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5C57DA-3A87-4B68-8B96-17F9861AFD10}"/>
              </a:ext>
            </a:extLst>
          </p:cNvPr>
          <p:cNvSpPr txBox="1"/>
          <p:nvPr/>
        </p:nvSpPr>
        <p:spPr>
          <a:xfrm>
            <a:off x="9408824" y="4827829"/>
            <a:ext cx="680383" cy="2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43" dirty="0"/>
              <a:t>LeBlanc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14EBF7-A0CF-4643-B4B2-F8792E64CD24}"/>
              </a:ext>
            </a:extLst>
          </p:cNvPr>
          <p:cNvSpPr/>
          <p:nvPr/>
        </p:nvSpPr>
        <p:spPr>
          <a:xfrm>
            <a:off x="10291426" y="4600657"/>
            <a:ext cx="596416" cy="118211"/>
          </a:xfrm>
          <a:prstGeom prst="rect">
            <a:avLst/>
          </a:prstGeom>
          <a:solidFill>
            <a:srgbClr val="FD9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D9B3B0-B883-4C5F-B577-40F5F97BD8B5}"/>
              </a:ext>
            </a:extLst>
          </p:cNvPr>
          <p:cNvSpPr/>
          <p:nvPr/>
        </p:nvSpPr>
        <p:spPr>
          <a:xfrm>
            <a:off x="10291426" y="4317907"/>
            <a:ext cx="596416" cy="28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714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2D278-99D5-41A3-9A7D-EEF7B2C622CA}"/>
              </a:ext>
            </a:extLst>
          </p:cNvPr>
          <p:cNvSpPr txBox="1"/>
          <p:nvPr/>
        </p:nvSpPr>
        <p:spPr>
          <a:xfrm>
            <a:off x="10103574" y="4827829"/>
            <a:ext cx="972111" cy="2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43" dirty="0"/>
              <a:t>Cassiopeia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0BEC2-CBB1-44B9-A443-949DEC3C0185}"/>
              </a:ext>
            </a:extLst>
          </p:cNvPr>
          <p:cNvSpPr txBox="1"/>
          <p:nvPr/>
        </p:nvSpPr>
        <p:spPr>
          <a:xfrm>
            <a:off x="4491774" y="1429095"/>
            <a:ext cx="680383" cy="2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43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E6E1F6-5B59-47D6-A52E-FFE652D93810}"/>
              </a:ext>
            </a:extLst>
          </p:cNvPr>
          <p:cNvSpPr txBox="1"/>
          <p:nvPr/>
        </p:nvSpPr>
        <p:spPr>
          <a:xfrm>
            <a:off x="4476227" y="2816345"/>
            <a:ext cx="680383" cy="2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43" dirty="0"/>
              <a:t>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B6120E-F3E4-44D1-8246-AE1CE99B2BE8}"/>
              </a:ext>
            </a:extLst>
          </p:cNvPr>
          <p:cNvSpPr txBox="1"/>
          <p:nvPr/>
        </p:nvSpPr>
        <p:spPr>
          <a:xfrm>
            <a:off x="4522964" y="4304816"/>
            <a:ext cx="680383" cy="2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43" dirty="0"/>
              <a:t>10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9C290627-27BB-450E-A7F0-7BB9D9661F28}"/>
              </a:ext>
            </a:extLst>
          </p:cNvPr>
          <p:cNvSpPr/>
          <p:nvPr/>
        </p:nvSpPr>
        <p:spPr>
          <a:xfrm>
            <a:off x="5710650" y="1565627"/>
            <a:ext cx="680383" cy="249760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52" dirty="0">
                <a:solidFill>
                  <a:schemeClr val="tx1"/>
                </a:solidFill>
              </a:rPr>
              <a:t>W73:L32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A19A3E-9D5E-44A1-A268-E382F3F024CD}"/>
              </a:ext>
            </a:extLst>
          </p:cNvPr>
          <p:cNvGrpSpPr/>
          <p:nvPr/>
        </p:nvGrpSpPr>
        <p:grpSpPr>
          <a:xfrm>
            <a:off x="204523" y="5442534"/>
            <a:ext cx="11153185" cy="1258698"/>
            <a:chOff x="-118392" y="15527352"/>
            <a:chExt cx="11710402" cy="132158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1C28D6-CF7C-4725-A809-30F57AC7C200}"/>
                </a:ext>
              </a:extLst>
            </p:cNvPr>
            <p:cNvCxnSpPr/>
            <p:nvPr/>
          </p:nvCxnSpPr>
          <p:spPr>
            <a:xfrm>
              <a:off x="514978" y="16315636"/>
              <a:ext cx="11077032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450CA9-031A-4522-A44D-A2499B946F5B}"/>
                </a:ext>
              </a:extLst>
            </p:cNvPr>
            <p:cNvSpPr txBox="1"/>
            <p:nvPr/>
          </p:nvSpPr>
          <p:spPr>
            <a:xfrm>
              <a:off x="4035098" y="15527352"/>
              <a:ext cx="3969819" cy="404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905" b="1" dirty="0"/>
                <a:t>Team History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E74D36C-0A11-48C2-A96B-C79A0BD6D8AE}"/>
                </a:ext>
              </a:extLst>
            </p:cNvPr>
            <p:cNvSpPr/>
            <p:nvPr/>
          </p:nvSpPr>
          <p:spPr>
            <a:xfrm>
              <a:off x="440997" y="16235860"/>
              <a:ext cx="159536" cy="1595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714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251D17-C922-44FF-9741-32C4DDDF69A3}"/>
                </a:ext>
              </a:extLst>
            </p:cNvPr>
            <p:cNvSpPr txBox="1"/>
            <p:nvPr/>
          </p:nvSpPr>
          <p:spPr>
            <a:xfrm>
              <a:off x="-118392" y="16505720"/>
              <a:ext cx="2063541" cy="343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524" dirty="0"/>
                <a:t>SK Telecom T1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A8CEFE-535F-4584-8DC8-410F7FC628D3}"/>
                </a:ext>
              </a:extLst>
            </p:cNvPr>
            <p:cNvSpPr txBox="1"/>
            <p:nvPr/>
          </p:nvSpPr>
          <p:spPr>
            <a:xfrm>
              <a:off x="7278856" y="16462760"/>
              <a:ext cx="2063541" cy="343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524" dirty="0"/>
                <a:t>T1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CAB840B-5856-4436-B220-494713350335}"/>
                </a:ext>
              </a:extLst>
            </p:cNvPr>
            <p:cNvSpPr/>
            <p:nvPr/>
          </p:nvSpPr>
          <p:spPr>
            <a:xfrm>
              <a:off x="8230859" y="16235860"/>
              <a:ext cx="159536" cy="1595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714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A9AF86-2A79-4523-A822-B1582BA03957}"/>
                </a:ext>
              </a:extLst>
            </p:cNvPr>
            <p:cNvSpPr txBox="1"/>
            <p:nvPr/>
          </p:nvSpPr>
          <p:spPr>
            <a:xfrm>
              <a:off x="215418" y="15965913"/>
              <a:ext cx="714375" cy="28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143" dirty="0"/>
                <a:t>2014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35C858-78F0-43AD-8997-C6C4FFBDD5B5}"/>
                </a:ext>
              </a:extLst>
            </p:cNvPr>
            <p:cNvSpPr txBox="1"/>
            <p:nvPr/>
          </p:nvSpPr>
          <p:spPr>
            <a:xfrm>
              <a:off x="10214145" y="15965913"/>
              <a:ext cx="714375" cy="28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143" dirty="0"/>
                <a:t>2021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F4D1C3-3FCC-48F8-B994-E3E3F73AA544}"/>
                </a:ext>
              </a:extLst>
            </p:cNvPr>
            <p:cNvSpPr txBox="1"/>
            <p:nvPr/>
          </p:nvSpPr>
          <p:spPr>
            <a:xfrm>
              <a:off x="2673468" y="15993708"/>
              <a:ext cx="714375" cy="28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143" dirty="0"/>
                <a:t>2016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650528-5EC3-405F-B256-B38CF0BA16B5}"/>
                </a:ext>
              </a:extLst>
            </p:cNvPr>
            <p:cNvSpPr txBox="1"/>
            <p:nvPr/>
          </p:nvSpPr>
          <p:spPr>
            <a:xfrm>
              <a:off x="5036378" y="15997537"/>
              <a:ext cx="714375" cy="28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143" dirty="0"/>
                <a:t>2018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708CD8-1237-4FF6-96C7-531CDD92BC61}"/>
                </a:ext>
              </a:extLst>
            </p:cNvPr>
            <p:cNvSpPr txBox="1"/>
            <p:nvPr/>
          </p:nvSpPr>
          <p:spPr>
            <a:xfrm>
              <a:off x="7332618" y="15986345"/>
              <a:ext cx="714375" cy="28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143" dirty="0"/>
                <a:t>2020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D6598D-6291-460A-A5D5-6823C2B3A1AB}"/>
              </a:ext>
            </a:extLst>
          </p:cNvPr>
          <p:cNvGrpSpPr/>
          <p:nvPr/>
        </p:nvGrpSpPr>
        <p:grpSpPr>
          <a:xfrm>
            <a:off x="-1379336" y="14353738"/>
            <a:ext cx="14152837" cy="5661428"/>
            <a:chOff x="-1691712" y="18881261"/>
            <a:chExt cx="14859917" cy="59442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7C1AE2-4995-41B0-9A2A-ED4F727C5194}"/>
                </a:ext>
              </a:extLst>
            </p:cNvPr>
            <p:cNvSpPr txBox="1"/>
            <p:nvPr/>
          </p:nvSpPr>
          <p:spPr>
            <a:xfrm>
              <a:off x="-1691712" y="21559393"/>
              <a:ext cx="1284188" cy="2343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333" b="1" dirty="0"/>
                <a:t>Select Metrics:</a:t>
              </a:r>
            </a:p>
            <a:p>
              <a:pPr marL="163289" indent="-163289">
                <a:buFont typeface="Arial" panose="020B0604020202020204" pitchFamily="34" charset="0"/>
                <a:buChar char="•"/>
              </a:pPr>
              <a:r>
                <a:rPr lang="en-NZ" sz="1143" dirty="0"/>
                <a:t>Wins</a:t>
              </a:r>
            </a:p>
            <a:p>
              <a:pPr marL="163289" indent="-163289">
                <a:buFont typeface="Arial" panose="020B0604020202020204" pitchFamily="34" charset="0"/>
                <a:buChar char="•"/>
              </a:pPr>
              <a:r>
                <a:rPr lang="en-NZ" sz="1143" dirty="0"/>
                <a:t>Games played</a:t>
              </a:r>
            </a:p>
            <a:p>
              <a:pPr marL="163289" indent="-163289">
                <a:buFont typeface="Arial" panose="020B0604020202020204" pitchFamily="34" charset="0"/>
                <a:buChar char="•"/>
              </a:pPr>
              <a:r>
                <a:rPr lang="en-NZ" sz="1143" dirty="0"/>
                <a:t>Kills</a:t>
              </a:r>
            </a:p>
            <a:p>
              <a:pPr marL="163289" indent="-163289">
                <a:buFont typeface="Arial" panose="020B0604020202020204" pitchFamily="34" charset="0"/>
                <a:buChar char="•"/>
              </a:pPr>
              <a:r>
                <a:rPr lang="en-NZ" sz="1143" dirty="0"/>
                <a:t>Deaths</a:t>
              </a:r>
            </a:p>
            <a:p>
              <a:pPr marL="163289" indent="-163289">
                <a:buFont typeface="Arial" panose="020B0604020202020204" pitchFamily="34" charset="0"/>
                <a:buChar char="•"/>
              </a:pPr>
              <a:r>
                <a:rPr lang="en-NZ" sz="1143" dirty="0"/>
                <a:t>Assists</a:t>
              </a:r>
            </a:p>
            <a:p>
              <a:pPr marL="163289" indent="-163289">
                <a:buFont typeface="Arial" panose="020B0604020202020204" pitchFamily="34" charset="0"/>
                <a:buChar char="•"/>
              </a:pPr>
              <a:r>
                <a:rPr lang="en-NZ" sz="1143" dirty="0"/>
                <a:t>Time in game</a:t>
              </a:r>
            </a:p>
            <a:p>
              <a:pPr marL="163289" indent="-163289">
                <a:buFont typeface="Arial" panose="020B0604020202020204" pitchFamily="34" charset="0"/>
                <a:buChar char="•"/>
              </a:pPr>
              <a:r>
                <a:rPr lang="en-NZ" sz="1143" dirty="0"/>
                <a:t>Damage dealt</a:t>
              </a:r>
            </a:p>
            <a:p>
              <a:pPr marL="163289" indent="-163289">
                <a:buFont typeface="Arial" panose="020B0604020202020204" pitchFamily="34" charset="0"/>
                <a:buChar char="•"/>
              </a:pPr>
              <a:r>
                <a:rPr lang="en-NZ" sz="1143" dirty="0"/>
                <a:t>Gold earned</a:t>
              </a:r>
            </a:p>
            <a:p>
              <a:pPr marL="163289" indent="-163289">
                <a:buFont typeface="Arial" panose="020B0604020202020204" pitchFamily="34" charset="0"/>
                <a:buChar char="•"/>
              </a:pPr>
              <a:r>
                <a:rPr lang="en-NZ" sz="1143" dirty="0"/>
                <a:t>Total CS</a:t>
              </a:r>
            </a:p>
            <a:p>
              <a:pPr marL="163289" indent="-163289">
                <a:buFont typeface="Arial" panose="020B0604020202020204" pitchFamily="34" charset="0"/>
                <a:buChar char="•"/>
              </a:pPr>
              <a:r>
                <a:rPr lang="en-NZ" sz="1143" dirty="0"/>
                <a:t>First bloods</a:t>
              </a:r>
            </a:p>
            <a:p>
              <a:pPr marL="163289" indent="-163289">
                <a:buFont typeface="Arial" panose="020B0604020202020204" pitchFamily="34" charset="0"/>
                <a:buChar char="•"/>
              </a:pPr>
              <a:r>
                <a:rPr lang="en-NZ" sz="1143" dirty="0"/>
                <a:t>Penta kills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18A92F5-2190-45F2-A1D8-CF8FDEE0E80B}"/>
                </a:ext>
              </a:extLst>
            </p:cNvPr>
            <p:cNvGrpSpPr/>
            <p:nvPr/>
          </p:nvGrpSpPr>
          <p:grpSpPr>
            <a:xfrm>
              <a:off x="1497031" y="18881261"/>
              <a:ext cx="11671174" cy="5944275"/>
              <a:chOff x="1188932" y="19644710"/>
              <a:chExt cx="11671174" cy="5944275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88BEE19-8F1C-495D-B09F-1CAAA09FD619}"/>
                  </a:ext>
                </a:extLst>
              </p:cNvPr>
              <p:cNvGrpSpPr/>
              <p:nvPr/>
            </p:nvGrpSpPr>
            <p:grpSpPr>
              <a:xfrm>
                <a:off x="1188932" y="19644710"/>
                <a:ext cx="9785559" cy="5944275"/>
                <a:chOff x="1117946" y="20556809"/>
                <a:chExt cx="9785559" cy="5944275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77AC9DC-5377-4FE2-8DA1-5154BCC215C6}"/>
                    </a:ext>
                  </a:extLst>
                </p:cNvPr>
                <p:cNvSpPr/>
                <p:nvPr/>
              </p:nvSpPr>
              <p:spPr>
                <a:xfrm>
                  <a:off x="1675862" y="21208075"/>
                  <a:ext cx="8979993" cy="44187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1714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7A40135-254E-472C-B7CD-9632C2519269}"/>
                    </a:ext>
                  </a:extLst>
                </p:cNvPr>
                <p:cNvSpPr/>
                <p:nvPr/>
              </p:nvSpPr>
              <p:spPr>
                <a:xfrm>
                  <a:off x="1675862" y="25626871"/>
                  <a:ext cx="8979993" cy="4667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1714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C8A1BF2-5B14-460E-8A3C-9E264003EEF1}"/>
                    </a:ext>
                  </a:extLst>
                </p:cNvPr>
                <p:cNvSpPr/>
                <p:nvPr/>
              </p:nvSpPr>
              <p:spPr>
                <a:xfrm>
                  <a:off x="7394843" y="25626871"/>
                  <a:ext cx="3261010" cy="4667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1714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D444C9-C821-43AE-AEB6-CD428BC16845}"/>
                    </a:ext>
                  </a:extLst>
                </p:cNvPr>
                <p:cNvSpPr txBox="1"/>
                <p:nvPr/>
              </p:nvSpPr>
              <p:spPr>
                <a:xfrm>
                  <a:off x="1369340" y="26187371"/>
                  <a:ext cx="714375" cy="28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NZ" sz="1143" dirty="0"/>
                    <a:t>2014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FC3BABC-7AB1-4CD3-9341-00E91D16D9F1}"/>
                    </a:ext>
                  </a:extLst>
                </p:cNvPr>
                <p:cNvSpPr txBox="1"/>
                <p:nvPr/>
              </p:nvSpPr>
              <p:spPr>
                <a:xfrm>
                  <a:off x="10189130" y="26219469"/>
                  <a:ext cx="714375" cy="28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NZ" sz="1143" dirty="0"/>
                    <a:t>2021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ED49070-FBFE-4088-B111-9CBBE6F68EDB}"/>
                    </a:ext>
                  </a:extLst>
                </p:cNvPr>
                <p:cNvSpPr txBox="1"/>
                <p:nvPr/>
              </p:nvSpPr>
              <p:spPr>
                <a:xfrm>
                  <a:off x="3827390" y="26215166"/>
                  <a:ext cx="714375" cy="28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NZ" sz="1143" dirty="0"/>
                    <a:t>2016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98779E1-3426-4335-905E-88FCD5EF427F}"/>
                    </a:ext>
                  </a:extLst>
                </p:cNvPr>
                <p:cNvSpPr txBox="1"/>
                <p:nvPr/>
              </p:nvSpPr>
              <p:spPr>
                <a:xfrm>
                  <a:off x="6190300" y="26218995"/>
                  <a:ext cx="714375" cy="28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NZ" sz="1143" dirty="0"/>
                    <a:t>2018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DC8AFC4-6693-4331-B883-24078D1083F3}"/>
                    </a:ext>
                  </a:extLst>
                </p:cNvPr>
                <p:cNvSpPr txBox="1"/>
                <p:nvPr/>
              </p:nvSpPr>
              <p:spPr>
                <a:xfrm>
                  <a:off x="8486540" y="26207803"/>
                  <a:ext cx="714375" cy="28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NZ" sz="1143" dirty="0"/>
                    <a:t>2020</a:t>
                  </a: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95D57CA1-51F6-4CB5-90C2-E18C636F436E}"/>
                    </a:ext>
                  </a:extLst>
                </p:cNvPr>
                <p:cNvSpPr/>
                <p:nvPr/>
              </p:nvSpPr>
              <p:spPr>
                <a:xfrm>
                  <a:off x="1675862" y="22350271"/>
                  <a:ext cx="8979993" cy="2724150"/>
                </a:xfrm>
                <a:custGeom>
                  <a:avLst/>
                  <a:gdLst>
                    <a:gd name="connsiteX0" fmla="*/ 0 w 9582150"/>
                    <a:gd name="connsiteY0" fmla="*/ 2724150 h 2724150"/>
                    <a:gd name="connsiteX1" fmla="*/ 3381375 w 9582150"/>
                    <a:gd name="connsiteY1" fmla="*/ 2400300 h 2724150"/>
                    <a:gd name="connsiteX2" fmla="*/ 5505450 w 9582150"/>
                    <a:gd name="connsiteY2" fmla="*/ 1724025 h 2724150"/>
                    <a:gd name="connsiteX3" fmla="*/ 7229475 w 9582150"/>
                    <a:gd name="connsiteY3" fmla="*/ 438150 h 2724150"/>
                    <a:gd name="connsiteX4" fmla="*/ 9582150 w 9582150"/>
                    <a:gd name="connsiteY4" fmla="*/ 0 h 2724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82150" h="2724150">
                      <a:moveTo>
                        <a:pt x="0" y="2724150"/>
                      </a:moveTo>
                      <a:cubicBezTo>
                        <a:pt x="1231900" y="2645568"/>
                        <a:pt x="2463800" y="2566987"/>
                        <a:pt x="3381375" y="2400300"/>
                      </a:cubicBezTo>
                      <a:cubicBezTo>
                        <a:pt x="4298950" y="2233612"/>
                        <a:pt x="4864100" y="2051050"/>
                        <a:pt x="5505450" y="1724025"/>
                      </a:cubicBezTo>
                      <a:cubicBezTo>
                        <a:pt x="6146800" y="1397000"/>
                        <a:pt x="6550025" y="725487"/>
                        <a:pt x="7229475" y="438150"/>
                      </a:cubicBezTo>
                      <a:cubicBezTo>
                        <a:pt x="7908925" y="150812"/>
                        <a:pt x="8745537" y="75406"/>
                        <a:pt x="9582150" y="0"/>
                      </a:cubicBezTo>
                    </a:path>
                  </a:pathLst>
                </a:cu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Z" sz="1714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41F5FE52-3629-4C60-9881-073034503B59}"/>
                    </a:ext>
                  </a:extLst>
                </p:cNvPr>
                <p:cNvSpPr/>
                <p:nvPr/>
              </p:nvSpPr>
              <p:spPr>
                <a:xfrm>
                  <a:off x="1685387" y="22750322"/>
                  <a:ext cx="8979993" cy="1971675"/>
                </a:xfrm>
                <a:custGeom>
                  <a:avLst/>
                  <a:gdLst>
                    <a:gd name="connsiteX0" fmla="*/ 0 w 9582150"/>
                    <a:gd name="connsiteY0" fmla="*/ 1971675 h 1971675"/>
                    <a:gd name="connsiteX1" fmla="*/ 2800350 w 9582150"/>
                    <a:gd name="connsiteY1" fmla="*/ 752475 h 1971675"/>
                    <a:gd name="connsiteX2" fmla="*/ 9582150 w 9582150"/>
                    <a:gd name="connsiteY2" fmla="*/ 0 h 1971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82150" h="1971675">
                      <a:moveTo>
                        <a:pt x="0" y="1971675"/>
                      </a:moveTo>
                      <a:cubicBezTo>
                        <a:pt x="601662" y="1526381"/>
                        <a:pt x="1203325" y="1081087"/>
                        <a:pt x="2800350" y="752475"/>
                      </a:cubicBezTo>
                      <a:cubicBezTo>
                        <a:pt x="4397375" y="423863"/>
                        <a:pt x="6989762" y="211931"/>
                        <a:pt x="9582150" y="0"/>
                      </a:cubicBezTo>
                    </a:path>
                  </a:pathLst>
                </a:custGeom>
                <a:ln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Z" sz="1714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BB122A4-7781-4766-9E6A-6239DA95BEB5}"/>
                    </a:ext>
                  </a:extLst>
                </p:cNvPr>
                <p:cNvSpPr txBox="1"/>
                <p:nvPr/>
              </p:nvSpPr>
              <p:spPr>
                <a:xfrm>
                  <a:off x="1136112" y="21734749"/>
                  <a:ext cx="714375" cy="28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NZ" sz="1143" dirty="0"/>
                    <a:t>400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5F1D114-13A8-4B3B-9C55-075DD7B726B7}"/>
                    </a:ext>
                  </a:extLst>
                </p:cNvPr>
                <p:cNvSpPr txBox="1"/>
                <p:nvPr/>
              </p:nvSpPr>
              <p:spPr>
                <a:xfrm>
                  <a:off x="1117947" y="23236741"/>
                  <a:ext cx="714375" cy="28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NZ" sz="1143" dirty="0"/>
                    <a:t>350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EEA8A5-EAA7-4F63-9E75-E2483FED476A}"/>
                    </a:ext>
                  </a:extLst>
                </p:cNvPr>
                <p:cNvSpPr txBox="1"/>
                <p:nvPr/>
              </p:nvSpPr>
              <p:spPr>
                <a:xfrm>
                  <a:off x="1117946" y="25069916"/>
                  <a:ext cx="714375" cy="28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NZ" sz="1143" dirty="0"/>
                    <a:t>300</a:t>
                  </a:r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1214797F-D633-496D-8BA1-A9A8D1DC0F07}"/>
                    </a:ext>
                  </a:extLst>
                </p:cNvPr>
                <p:cNvSpPr/>
                <p:nvPr/>
              </p:nvSpPr>
              <p:spPr>
                <a:xfrm>
                  <a:off x="1698087" y="21664471"/>
                  <a:ext cx="8979993" cy="2490226"/>
                </a:xfrm>
                <a:custGeom>
                  <a:avLst/>
                  <a:gdLst>
                    <a:gd name="connsiteX0" fmla="*/ 0 w 9601200"/>
                    <a:gd name="connsiteY0" fmla="*/ 2794000 h 2794000"/>
                    <a:gd name="connsiteX1" fmla="*/ 1117600 w 9601200"/>
                    <a:gd name="connsiteY1" fmla="*/ 1943100 h 2794000"/>
                    <a:gd name="connsiteX2" fmla="*/ 2794000 w 9601200"/>
                    <a:gd name="connsiteY2" fmla="*/ 1422400 h 2794000"/>
                    <a:gd name="connsiteX3" fmla="*/ 5562600 w 9601200"/>
                    <a:gd name="connsiteY3" fmla="*/ 609600 h 2794000"/>
                    <a:gd name="connsiteX4" fmla="*/ 9601200 w 9601200"/>
                    <a:gd name="connsiteY4" fmla="*/ 0 h 27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1200" h="2794000">
                      <a:moveTo>
                        <a:pt x="0" y="2794000"/>
                      </a:moveTo>
                      <a:cubicBezTo>
                        <a:pt x="325966" y="2482850"/>
                        <a:pt x="651933" y="2171700"/>
                        <a:pt x="1117600" y="1943100"/>
                      </a:cubicBezTo>
                      <a:cubicBezTo>
                        <a:pt x="1583267" y="1714500"/>
                        <a:pt x="2794000" y="1422400"/>
                        <a:pt x="2794000" y="1422400"/>
                      </a:cubicBezTo>
                      <a:cubicBezTo>
                        <a:pt x="3534833" y="1200150"/>
                        <a:pt x="4428067" y="846667"/>
                        <a:pt x="5562600" y="609600"/>
                      </a:cubicBezTo>
                      <a:cubicBezTo>
                        <a:pt x="6697133" y="372533"/>
                        <a:pt x="8149166" y="186266"/>
                        <a:pt x="9601200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1714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FCD7572-CCD4-4B1B-9207-9C1AC3582B38}"/>
                    </a:ext>
                  </a:extLst>
                </p:cNvPr>
                <p:cNvSpPr txBox="1"/>
                <p:nvPr/>
              </p:nvSpPr>
              <p:spPr>
                <a:xfrm>
                  <a:off x="3636476" y="20556809"/>
                  <a:ext cx="3969819" cy="40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NZ" sz="1905" b="1" dirty="0"/>
                    <a:t>Cumulative Statistics</a:t>
                  </a: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CA83C72-A00F-4D5D-A8F9-37BCE8815B73}"/>
                  </a:ext>
                </a:extLst>
              </p:cNvPr>
              <p:cNvSpPr txBox="1"/>
              <p:nvPr/>
            </p:nvSpPr>
            <p:spPr>
              <a:xfrm>
                <a:off x="10807802" y="20598483"/>
                <a:ext cx="2052304" cy="312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333" dirty="0">
                    <a:solidFill>
                      <a:schemeClr val="tx2"/>
                    </a:solidFill>
                  </a:rPr>
                  <a:t>Assists: 387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A7A09CA-0C18-4DDB-A3D1-F372F48B01B5}"/>
                  </a:ext>
                </a:extLst>
              </p:cNvPr>
              <p:cNvSpPr txBox="1"/>
              <p:nvPr/>
            </p:nvSpPr>
            <p:spPr>
              <a:xfrm>
                <a:off x="10796933" y="21284283"/>
                <a:ext cx="2052304" cy="312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333" dirty="0">
                    <a:solidFill>
                      <a:schemeClr val="accent2"/>
                    </a:solidFill>
                  </a:rPr>
                  <a:t>Kills: 387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6BD8DBC-01CA-4FAA-9932-62773114E6E8}"/>
                  </a:ext>
                </a:extLst>
              </p:cNvPr>
              <p:cNvSpPr txBox="1"/>
              <p:nvPr/>
            </p:nvSpPr>
            <p:spPr>
              <a:xfrm>
                <a:off x="10785558" y="21706479"/>
                <a:ext cx="2052304" cy="312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333" dirty="0">
                    <a:solidFill>
                      <a:schemeClr val="accent6"/>
                    </a:solidFill>
                  </a:rPr>
                  <a:t>Deaths: 387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C51191C-3C18-47E0-8D1B-020EC2CB7AF9}"/>
                </a:ext>
              </a:extLst>
            </p:cNvPr>
            <p:cNvGrpSpPr/>
            <p:nvPr/>
          </p:nvGrpSpPr>
          <p:grpSpPr>
            <a:xfrm>
              <a:off x="150391" y="21530415"/>
              <a:ext cx="1434863" cy="636201"/>
              <a:chOff x="972036" y="2434760"/>
              <a:chExt cx="2819393" cy="636201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BFD571-7C7C-4FD6-8664-C0A08E9284C8}"/>
                  </a:ext>
                </a:extLst>
              </p:cNvPr>
              <p:cNvSpPr txBox="1"/>
              <p:nvPr/>
            </p:nvSpPr>
            <p:spPr>
              <a:xfrm>
                <a:off x="972036" y="2434760"/>
                <a:ext cx="2819393" cy="3123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333" dirty="0">
                    <a:cs typeface="Arial" panose="020B0604020202020204" pitchFamily="34" charset="0"/>
                  </a:rPr>
                  <a:t>Select Metrics</a:t>
                </a:r>
                <a:endParaRPr lang="en-NZ" sz="1714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E6B0557-59C5-4477-B136-5D8521A656B3}"/>
                  </a:ext>
                </a:extLst>
              </p:cNvPr>
              <p:cNvGrpSpPr/>
              <p:nvPr/>
            </p:nvGrpSpPr>
            <p:grpSpPr>
              <a:xfrm>
                <a:off x="1259175" y="2759388"/>
                <a:ext cx="2245122" cy="311573"/>
                <a:chOff x="1238442" y="2849140"/>
                <a:chExt cx="2180215" cy="311573"/>
              </a:xfrm>
            </p:grpSpPr>
            <p:sp>
              <p:nvSpPr>
                <p:cNvPr id="53" name="Isosceles Triangle 52">
                  <a:extLst>
                    <a:ext uri="{FF2B5EF4-FFF2-40B4-BE49-F238E27FC236}">
                      <a16:creationId xmlns:a16="http://schemas.microsoft.com/office/drawing/2014/main" id="{275C9801-C386-4A55-ADB0-1028D549C427}"/>
                    </a:ext>
                  </a:extLst>
                </p:cNvPr>
                <p:cNvSpPr/>
                <p:nvPr/>
              </p:nvSpPr>
              <p:spPr>
                <a:xfrm flipH="1">
                  <a:off x="3210367" y="2968613"/>
                  <a:ext cx="72347" cy="45719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1714"/>
                </a:p>
              </p:txBody>
            </p: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73974053-5FA7-4C32-BD0B-27222C68E2AF}"/>
                    </a:ext>
                  </a:extLst>
                </p:cNvPr>
                <p:cNvSpPr/>
                <p:nvPr/>
              </p:nvSpPr>
              <p:spPr>
                <a:xfrm rot="10800000">
                  <a:off x="3210367" y="3055730"/>
                  <a:ext cx="72347" cy="45719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1714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5AFC3E9-E382-46E2-A346-C7DBA061EDDA}"/>
                    </a:ext>
                  </a:extLst>
                </p:cNvPr>
                <p:cNvSpPr txBox="1"/>
                <p:nvPr/>
              </p:nvSpPr>
              <p:spPr>
                <a:xfrm>
                  <a:off x="1238442" y="2849140"/>
                  <a:ext cx="2180215" cy="311573"/>
                </a:xfrm>
                <a:prstGeom prst="flowChartAlternateProcess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143" dirty="0">
                      <a:cs typeface="Arial" panose="020B0604020202020204" pitchFamily="34" charset="0"/>
                    </a:rPr>
                    <a:t>Kills + 2 more</a:t>
                  </a:r>
                  <a:endParaRPr lang="en-NZ" sz="952" dirty="0"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C6FA3D-CFA6-4EC4-9339-70A23707945C}"/>
              </a:ext>
            </a:extLst>
          </p:cNvPr>
          <p:cNvGrpSpPr/>
          <p:nvPr/>
        </p:nvGrpSpPr>
        <p:grpSpPr>
          <a:xfrm>
            <a:off x="1516616" y="7171160"/>
            <a:ext cx="8930356" cy="6393981"/>
            <a:chOff x="1235739" y="18520288"/>
            <a:chExt cx="9376519" cy="671342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B82720-27BA-46FE-9A7F-7E93AA5F1E53}"/>
                </a:ext>
              </a:extLst>
            </p:cNvPr>
            <p:cNvSpPr txBox="1"/>
            <p:nvPr/>
          </p:nvSpPr>
          <p:spPr>
            <a:xfrm>
              <a:off x="4237856" y="18520288"/>
              <a:ext cx="3969819" cy="404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905" b="1" dirty="0"/>
                <a:t>Average Career Statistics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0363460-A7CF-4B63-8F8E-09438C81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739" y="19757897"/>
              <a:ext cx="7598341" cy="5475817"/>
            </a:xfrm>
            <a:prstGeom prst="rect">
              <a:avLst/>
            </a:prstGeom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B6EBE0A-6956-46FE-8096-1F412D0B2B21}"/>
                </a:ext>
              </a:extLst>
            </p:cNvPr>
            <p:cNvGrpSpPr/>
            <p:nvPr/>
          </p:nvGrpSpPr>
          <p:grpSpPr>
            <a:xfrm>
              <a:off x="8052006" y="20057659"/>
              <a:ext cx="2457847" cy="628134"/>
              <a:chOff x="7890512" y="27543605"/>
              <a:chExt cx="2457847" cy="62813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00664D5-3CC7-4CCC-88E6-2C4B36B601B6}"/>
                  </a:ext>
                </a:extLst>
              </p:cNvPr>
              <p:cNvSpPr txBox="1"/>
              <p:nvPr/>
            </p:nvSpPr>
            <p:spPr>
              <a:xfrm>
                <a:off x="8738317" y="27543605"/>
                <a:ext cx="762234" cy="404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905" dirty="0">
                    <a:latin typeface="Arial" panose="020B0604020202020204" pitchFamily="34" charset="0"/>
                    <a:cs typeface="Arial" panose="020B0604020202020204" pitchFamily="34" charset="0"/>
                  </a:rPr>
                  <a:t>3.6 </a:t>
                </a:r>
                <a:endParaRPr lang="en-NZ" sz="171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0E923A5-39A9-4567-916F-E1584E30835F}"/>
                  </a:ext>
                </a:extLst>
              </p:cNvPr>
              <p:cNvSpPr txBox="1"/>
              <p:nvPr/>
            </p:nvSpPr>
            <p:spPr>
              <a:xfrm>
                <a:off x="7890512" y="27905473"/>
                <a:ext cx="2457847" cy="266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4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K+D/A</a:t>
                </a:r>
                <a:endParaRPr lang="en-NZ" sz="476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C71A860-8D88-4317-99C9-EC98211942F4}"/>
                </a:ext>
              </a:extLst>
            </p:cNvPr>
            <p:cNvGrpSpPr/>
            <p:nvPr/>
          </p:nvGrpSpPr>
          <p:grpSpPr>
            <a:xfrm>
              <a:off x="8089270" y="20939629"/>
              <a:ext cx="2457847" cy="628134"/>
              <a:chOff x="7890512" y="27543605"/>
              <a:chExt cx="2457847" cy="628134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2697DD8-9E1C-44A1-88D7-617BD6CBA813}"/>
                  </a:ext>
                </a:extLst>
              </p:cNvPr>
              <p:cNvSpPr txBox="1"/>
              <p:nvPr/>
            </p:nvSpPr>
            <p:spPr>
              <a:xfrm>
                <a:off x="8738317" y="27543605"/>
                <a:ext cx="762234" cy="404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905" dirty="0">
                    <a:latin typeface="Arial" panose="020B0604020202020204" pitchFamily="34" charset="0"/>
                    <a:cs typeface="Arial" panose="020B0604020202020204" pitchFamily="34" charset="0"/>
                  </a:rPr>
                  <a:t>60%</a:t>
                </a:r>
                <a:endParaRPr lang="en-NZ" sz="171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A108AC6-43C7-4EA9-B71D-A120972C4695}"/>
                  </a:ext>
                </a:extLst>
              </p:cNvPr>
              <p:cNvSpPr txBox="1"/>
              <p:nvPr/>
            </p:nvSpPr>
            <p:spPr>
              <a:xfrm>
                <a:off x="7890512" y="27905473"/>
                <a:ext cx="2457847" cy="266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4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Win Rate</a:t>
                </a:r>
                <a:endParaRPr lang="en-NZ" sz="476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10D4C32-6C63-4F38-9DB4-54437A54CEF4}"/>
                </a:ext>
              </a:extLst>
            </p:cNvPr>
            <p:cNvGrpSpPr/>
            <p:nvPr/>
          </p:nvGrpSpPr>
          <p:grpSpPr>
            <a:xfrm>
              <a:off x="8067164" y="21667964"/>
              <a:ext cx="2457847" cy="628134"/>
              <a:chOff x="7890512" y="27543605"/>
              <a:chExt cx="2457847" cy="628134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8729DB-BBF2-4E3C-AA9F-C0739914F3CA}"/>
                  </a:ext>
                </a:extLst>
              </p:cNvPr>
              <p:cNvSpPr txBox="1"/>
              <p:nvPr/>
            </p:nvSpPr>
            <p:spPr>
              <a:xfrm>
                <a:off x="8738317" y="27543605"/>
                <a:ext cx="762234" cy="404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905" dirty="0">
                    <a:latin typeface="Arial" panose="020B0604020202020204" pitchFamily="34" charset="0"/>
                    <a:cs typeface="Arial" panose="020B0604020202020204" pitchFamily="34" charset="0"/>
                  </a:rPr>
                  <a:t>404</a:t>
                </a:r>
                <a:endParaRPr lang="en-NZ" sz="171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DDDAADD-FF7F-40AA-96BA-7825E7E51C69}"/>
                  </a:ext>
                </a:extLst>
              </p:cNvPr>
              <p:cNvSpPr txBox="1"/>
              <p:nvPr/>
            </p:nvSpPr>
            <p:spPr>
              <a:xfrm>
                <a:off x="7890512" y="27905473"/>
                <a:ext cx="2457847" cy="266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4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DPM</a:t>
                </a:r>
                <a:endParaRPr lang="en-NZ" sz="476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F79DB91-F52F-4C49-886F-43CD8F8EFEBB}"/>
                </a:ext>
              </a:extLst>
            </p:cNvPr>
            <p:cNvGrpSpPr/>
            <p:nvPr/>
          </p:nvGrpSpPr>
          <p:grpSpPr>
            <a:xfrm>
              <a:off x="8131683" y="22359330"/>
              <a:ext cx="2457847" cy="628134"/>
              <a:chOff x="7890512" y="27543605"/>
              <a:chExt cx="2457847" cy="628134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BCB2526-9ACA-4F72-924F-F814417FEF29}"/>
                  </a:ext>
                </a:extLst>
              </p:cNvPr>
              <p:cNvSpPr txBox="1"/>
              <p:nvPr/>
            </p:nvSpPr>
            <p:spPr>
              <a:xfrm>
                <a:off x="8738317" y="27543605"/>
                <a:ext cx="762234" cy="404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905" dirty="0">
                    <a:latin typeface="Arial" panose="020B0604020202020204" pitchFamily="34" charset="0"/>
                    <a:cs typeface="Arial" panose="020B0604020202020204" pitchFamily="34" charset="0"/>
                  </a:rPr>
                  <a:t>36%</a:t>
                </a:r>
                <a:endParaRPr lang="en-NZ" sz="171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A0F635A-3711-4259-A69B-334E70AB3795}"/>
                  </a:ext>
                </a:extLst>
              </p:cNvPr>
              <p:cNvSpPr txBox="1"/>
              <p:nvPr/>
            </p:nvSpPr>
            <p:spPr>
              <a:xfrm>
                <a:off x="7890512" y="27905473"/>
                <a:ext cx="2457847" cy="266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4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Damage Share</a:t>
                </a:r>
                <a:endParaRPr lang="en-NZ" sz="476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F94C080-1294-41DC-B9DC-6139BDF9444B}"/>
                </a:ext>
              </a:extLst>
            </p:cNvPr>
            <p:cNvGrpSpPr/>
            <p:nvPr/>
          </p:nvGrpSpPr>
          <p:grpSpPr>
            <a:xfrm>
              <a:off x="8089270" y="23075765"/>
              <a:ext cx="2457847" cy="628134"/>
              <a:chOff x="7890512" y="27543605"/>
              <a:chExt cx="2457847" cy="628134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BECE420-24D4-430F-9188-3F1DF22BD4ED}"/>
                  </a:ext>
                </a:extLst>
              </p:cNvPr>
              <p:cNvSpPr txBox="1"/>
              <p:nvPr/>
            </p:nvSpPr>
            <p:spPr>
              <a:xfrm>
                <a:off x="8738317" y="27543605"/>
                <a:ext cx="762234" cy="404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905" dirty="0">
                    <a:latin typeface="Arial" panose="020B0604020202020204" pitchFamily="34" charset="0"/>
                    <a:cs typeface="Arial" panose="020B0604020202020204" pitchFamily="34" charset="0"/>
                  </a:rPr>
                  <a:t>11.3</a:t>
                </a:r>
                <a:endParaRPr lang="en-NZ" sz="171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9971E5A-F9D6-428D-9256-F4E78DA41F0E}"/>
                  </a:ext>
                </a:extLst>
              </p:cNvPr>
              <p:cNvSpPr txBox="1"/>
              <p:nvPr/>
            </p:nvSpPr>
            <p:spPr>
              <a:xfrm>
                <a:off x="7890512" y="27905473"/>
                <a:ext cx="2457847" cy="266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4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CSPM</a:t>
                </a:r>
                <a:endParaRPr lang="en-NZ" sz="476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D92B3B3-F08C-4E3C-BF51-8C0FE3394459}"/>
                </a:ext>
              </a:extLst>
            </p:cNvPr>
            <p:cNvGrpSpPr/>
            <p:nvPr/>
          </p:nvGrpSpPr>
          <p:grpSpPr>
            <a:xfrm>
              <a:off x="8154409" y="23700493"/>
              <a:ext cx="2457847" cy="628134"/>
              <a:chOff x="7890512" y="27543605"/>
              <a:chExt cx="2457847" cy="62813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4F744BE-FB75-4782-999C-F9A1B9817A1B}"/>
                  </a:ext>
                </a:extLst>
              </p:cNvPr>
              <p:cNvSpPr txBox="1"/>
              <p:nvPr/>
            </p:nvSpPr>
            <p:spPr>
              <a:xfrm>
                <a:off x="8738317" y="27543605"/>
                <a:ext cx="762234" cy="404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905" dirty="0">
                    <a:latin typeface="Arial" panose="020B0604020202020204" pitchFamily="34" charset="0"/>
                    <a:cs typeface="Arial" panose="020B0604020202020204" pitchFamily="34" charset="0"/>
                  </a:rPr>
                  <a:t>30%</a:t>
                </a:r>
                <a:endParaRPr lang="en-NZ" sz="171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E00E31E-2D66-46CA-BDE0-49B40DEA74DC}"/>
                  </a:ext>
                </a:extLst>
              </p:cNvPr>
              <p:cNvSpPr txBox="1"/>
              <p:nvPr/>
            </p:nvSpPr>
            <p:spPr>
              <a:xfrm>
                <a:off x="7890512" y="27905473"/>
                <a:ext cx="2457847" cy="266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4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Gold Share</a:t>
                </a:r>
                <a:endParaRPr lang="en-NZ" sz="476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0790D7-5BB9-4089-ABAB-7928F63A478F}"/>
                </a:ext>
              </a:extLst>
            </p:cNvPr>
            <p:cNvGrpSpPr/>
            <p:nvPr/>
          </p:nvGrpSpPr>
          <p:grpSpPr>
            <a:xfrm>
              <a:off x="8154411" y="24410090"/>
              <a:ext cx="2457847" cy="628134"/>
              <a:chOff x="7890512" y="27543605"/>
              <a:chExt cx="2457847" cy="628134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514C15-0242-4186-945B-F87B2E54B9A0}"/>
                  </a:ext>
                </a:extLst>
              </p:cNvPr>
              <p:cNvSpPr txBox="1"/>
              <p:nvPr/>
            </p:nvSpPr>
            <p:spPr>
              <a:xfrm>
                <a:off x="8738317" y="27543605"/>
                <a:ext cx="762234" cy="404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905" dirty="0">
                    <a:latin typeface="Arial" panose="020B0604020202020204" pitchFamily="34" charset="0"/>
                    <a:cs typeface="Arial" panose="020B0604020202020204" pitchFamily="34" charset="0"/>
                  </a:rPr>
                  <a:t>+12</a:t>
                </a:r>
                <a:endParaRPr lang="en-NZ" sz="171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95819F9-3AB1-4E92-9696-997DCDE980DF}"/>
                  </a:ext>
                </a:extLst>
              </p:cNvPr>
              <p:cNvSpPr txBox="1"/>
              <p:nvPr/>
            </p:nvSpPr>
            <p:spPr>
              <a:xfrm>
                <a:off x="7890512" y="27905473"/>
                <a:ext cx="2457847" cy="266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4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CSD @ 15</a:t>
                </a:r>
                <a:endParaRPr lang="en-NZ" sz="476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7509260-108E-49DE-B308-C222A231AF21}"/>
                </a:ext>
              </a:extLst>
            </p:cNvPr>
            <p:cNvSpPr txBox="1"/>
            <p:nvPr/>
          </p:nvSpPr>
          <p:spPr>
            <a:xfrm>
              <a:off x="9383331" y="20179519"/>
              <a:ext cx="762235" cy="3123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(5</a:t>
              </a:r>
              <a:r>
                <a:rPr lang="en-NZ" sz="1333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en-NZ" sz="114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F87D36F-D2D3-446F-905A-0DB97C0E7489}"/>
                </a:ext>
              </a:extLst>
            </p:cNvPr>
            <p:cNvSpPr txBox="1"/>
            <p:nvPr/>
          </p:nvSpPr>
          <p:spPr>
            <a:xfrm>
              <a:off x="9473106" y="21085317"/>
              <a:ext cx="762235" cy="3123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(5</a:t>
              </a:r>
              <a:r>
                <a:rPr lang="en-NZ" sz="1333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en-NZ" sz="114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FE3FA92-A63F-4092-9066-23CAC18CC014}"/>
                </a:ext>
              </a:extLst>
            </p:cNvPr>
            <p:cNvSpPr txBox="1"/>
            <p:nvPr/>
          </p:nvSpPr>
          <p:spPr>
            <a:xfrm>
              <a:off x="9430818" y="21812688"/>
              <a:ext cx="762235" cy="3123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(5</a:t>
              </a:r>
              <a:r>
                <a:rPr lang="en-NZ" sz="1333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en-NZ" sz="114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F58D310-A80B-437E-9C37-A1FB2DE9CFD3}"/>
                </a:ext>
              </a:extLst>
            </p:cNvPr>
            <p:cNvSpPr txBox="1"/>
            <p:nvPr/>
          </p:nvSpPr>
          <p:spPr>
            <a:xfrm>
              <a:off x="9639750" y="22470326"/>
              <a:ext cx="762235" cy="3123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(5</a:t>
              </a:r>
              <a:r>
                <a:rPr lang="en-NZ" sz="1333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en-NZ" sz="114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83F61D1-49BD-42C3-9D92-FF61EB5ED92F}"/>
                </a:ext>
              </a:extLst>
            </p:cNvPr>
            <p:cNvSpPr txBox="1"/>
            <p:nvPr/>
          </p:nvSpPr>
          <p:spPr>
            <a:xfrm>
              <a:off x="9484401" y="23177041"/>
              <a:ext cx="762235" cy="3123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(5</a:t>
              </a:r>
              <a:r>
                <a:rPr lang="en-NZ" sz="1333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en-NZ" sz="114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51D0D52-DC1B-4FD8-A361-2EE1A406F639}"/>
                </a:ext>
              </a:extLst>
            </p:cNvPr>
            <p:cNvSpPr txBox="1"/>
            <p:nvPr/>
          </p:nvSpPr>
          <p:spPr>
            <a:xfrm>
              <a:off x="9624663" y="23810996"/>
              <a:ext cx="762235" cy="3123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(5</a:t>
              </a:r>
              <a:r>
                <a:rPr lang="en-NZ" sz="1333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en-NZ" sz="114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2C3929F-E5D9-4527-8FF3-1631840BFE00}"/>
                </a:ext>
              </a:extLst>
            </p:cNvPr>
            <p:cNvSpPr txBox="1"/>
            <p:nvPr/>
          </p:nvSpPr>
          <p:spPr>
            <a:xfrm>
              <a:off x="9624662" y="24537656"/>
              <a:ext cx="762235" cy="3123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(5</a:t>
              </a:r>
              <a:r>
                <a:rPr lang="en-NZ" sz="1333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NZ" sz="1333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en-NZ" sz="114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9AC00-21C4-494D-8BD3-5586DA4AC9BB}"/>
              </a:ext>
            </a:extLst>
          </p:cNvPr>
          <p:cNvSpPr txBox="1"/>
          <p:nvPr/>
        </p:nvSpPr>
        <p:spPr>
          <a:xfrm>
            <a:off x="12454658" y="8180522"/>
            <a:ext cx="284898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These ones are averaged metrics</a:t>
            </a:r>
          </a:p>
          <a:p>
            <a:endParaRPr lang="en-NZ" sz="1200" dirty="0"/>
          </a:p>
          <a:p>
            <a:r>
              <a:rPr lang="en-NZ" sz="1200" dirty="0"/>
              <a:t>Maybe a drop down to select what to view</a:t>
            </a:r>
          </a:p>
          <a:p>
            <a:endParaRPr lang="en-NZ" sz="1200" dirty="0"/>
          </a:p>
          <a:p>
            <a:r>
              <a:rPr lang="en-NZ" sz="1200" dirty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Kills per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Deaths per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Assists per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KDA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Win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DPM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Damage 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CSPM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CSD @ 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XPD @ 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GD @ 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GPM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Gold 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First blood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Wards per minute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Damage taken per minute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Kill participation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Game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Vision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Champion pool depth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B55C24-CB9B-4211-A351-5092A2B74F39}"/>
              </a:ext>
            </a:extLst>
          </p:cNvPr>
          <p:cNvSpPr txBox="1"/>
          <p:nvPr/>
        </p:nvSpPr>
        <p:spPr>
          <a:xfrm>
            <a:off x="12484204" y="14983313"/>
            <a:ext cx="194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Maybe not a graph</a:t>
            </a:r>
          </a:p>
          <a:p>
            <a:r>
              <a:rPr lang="en-NZ" sz="1200" dirty="0"/>
              <a:t>Maybe just cards</a:t>
            </a:r>
          </a:p>
          <a:p>
            <a:r>
              <a:rPr lang="en-NZ" sz="1200" dirty="0"/>
              <a:t>Or even just added to above</a:t>
            </a:r>
          </a:p>
        </p:txBody>
      </p:sp>
    </p:spTree>
    <p:extLst>
      <p:ext uri="{BB962C8B-B14F-4D97-AF65-F5344CB8AC3E}">
        <p14:creationId xmlns:p14="http://schemas.microsoft.com/office/powerpoint/2010/main" val="147775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422</Words>
  <Application>Microsoft Office PowerPoint</Application>
  <PresentationFormat>Custom</PresentationFormat>
  <Paragraphs>189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 Lim</dc:creator>
  <cp:lastModifiedBy>Arvin Lim</cp:lastModifiedBy>
  <cp:revision>13</cp:revision>
  <dcterms:created xsi:type="dcterms:W3CDTF">2021-03-17T06:05:16Z</dcterms:created>
  <dcterms:modified xsi:type="dcterms:W3CDTF">2021-03-17T09:11:54Z</dcterms:modified>
</cp:coreProperties>
</file>