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Black"/>
      <p:bold r:id="rId27"/>
      <p:boldItalic r:id="rId28"/>
    </p:embeddedFont>
    <p:embeddedFont>
      <p:font typeface="Roboto Thin"/>
      <p:regular r:id="rId29"/>
      <p:bold r:id="rId30"/>
      <p:italic r:id="rId31"/>
      <p:boldItalic r:id="rId32"/>
    </p:embeddedFont>
    <p:embeddedFont>
      <p:font typeface="Roboto"/>
      <p:regular r:id="rId33"/>
      <p:bold r:id="rId34"/>
      <p:italic r:id="rId35"/>
      <p:boldItalic r:id="rId36"/>
    </p:embeddedFont>
    <p:embeddedFont>
      <p:font typeface="Roboto Medium"/>
      <p:regular r:id="rId37"/>
      <p:bold r:id="rId38"/>
      <p:italic r:id="rId39"/>
      <p:boldItalic r:id="rId40"/>
    </p:embeddedFont>
    <p:embeddedFont>
      <p:font typeface="Didact Gothic"/>
      <p:regular r:id="rId41"/>
    </p:embeddedFont>
    <p:embeddedFont>
      <p:font typeface="Roboto Mono Thin"/>
      <p:regular r:id="rId42"/>
      <p:bold r:id="rId43"/>
      <p:italic r:id="rId44"/>
      <p:boldItalic r:id="rId45"/>
    </p:embeddedFont>
    <p:embeddedFont>
      <p:font typeface="Roboto Light"/>
      <p:regular r:id="rId46"/>
      <p:bold r:id="rId47"/>
      <p:italic r:id="rId48"/>
      <p:boldItalic r:id="rId49"/>
    </p:embeddedFont>
    <p:embeddedFont>
      <p:font typeface="Bree Serif"/>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519260-490C-42C9-B7B1-FE8E16B35229}">
  <a:tblStyle styleId="{85519260-490C-42C9-B7B1-FE8E16B352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42" Type="http://schemas.openxmlformats.org/officeDocument/2006/relationships/font" Target="fonts/RobotoMonoThin-regular.fntdata"/><Relationship Id="rId41" Type="http://schemas.openxmlformats.org/officeDocument/2006/relationships/font" Target="fonts/DidactGothic-regular.fntdata"/><Relationship Id="rId44" Type="http://schemas.openxmlformats.org/officeDocument/2006/relationships/font" Target="fonts/RobotoMonoThin-italic.fntdata"/><Relationship Id="rId43" Type="http://schemas.openxmlformats.org/officeDocument/2006/relationships/font" Target="fonts/RobotoMonoThin-bold.fntdata"/><Relationship Id="rId46" Type="http://schemas.openxmlformats.org/officeDocument/2006/relationships/font" Target="fonts/RobotoLight-regular.fntdata"/><Relationship Id="rId45" Type="http://schemas.openxmlformats.org/officeDocument/2006/relationships/font" Target="fonts/RobotoMonoTh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italic.fntdata"/><Relationship Id="rId30" Type="http://schemas.openxmlformats.org/officeDocument/2006/relationships/font" Target="fonts/RobotoThin-bold.fntdata"/><Relationship Id="rId33" Type="http://schemas.openxmlformats.org/officeDocument/2006/relationships/font" Target="fonts/Roboto-regular.fntdata"/><Relationship Id="rId32" Type="http://schemas.openxmlformats.org/officeDocument/2006/relationships/font" Target="fonts/RobotoThin-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RobotoMedium-regular.fntdata"/><Relationship Id="rId36" Type="http://schemas.openxmlformats.org/officeDocument/2006/relationships/font" Target="fonts/Roboto-boldItalic.fntdata"/><Relationship Id="rId39" Type="http://schemas.openxmlformats.org/officeDocument/2006/relationships/font" Target="fonts/RobotoMedium-italic.fntdata"/><Relationship Id="rId38" Type="http://schemas.openxmlformats.org/officeDocument/2006/relationships/font" Target="fonts/Roboto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Italic.fntdata"/><Relationship Id="rId27" Type="http://schemas.openxmlformats.org/officeDocument/2006/relationships/font" Target="fonts/RobotoBlack-bold.fntdata"/><Relationship Id="rId29" Type="http://schemas.openxmlformats.org/officeDocument/2006/relationships/font" Target="fonts/RobotoThin-regular.fntdata"/><Relationship Id="rId50" Type="http://schemas.openxmlformats.org/officeDocument/2006/relationships/font" Target="fonts/BreeSerif-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fb4242a51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fb4242a51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b4242a5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b4242a5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b4242a51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b4242a51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b4242a51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b4242a51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5c99e1ede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c99e1ede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81ea79e3f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81ea79e3f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bb3dc62f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bb3dc62f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b4242a51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b4242a51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fb4242a51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fb4242a51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5bbcd31a2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bbcd31a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bb3dc62fd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bb3dc62fd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b4242a5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b4242a5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b4242a51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b4242a5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archive.ics.uci.edu/ml/datasets/YouTube+Spam+Coll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YOUTUBE SPAM DETECTION</a:t>
            </a:r>
            <a:endParaRPr>
              <a:solidFill>
                <a:schemeClr val="accent1"/>
              </a:solidFill>
            </a:endParaRPr>
          </a:p>
        </p:txBody>
      </p:sp>
      <p:sp>
        <p:nvSpPr>
          <p:cNvPr id="102" name="Google Shape;102;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s" sz="1300">
                <a:latin typeface="Roboto"/>
                <a:ea typeface="Roboto"/>
                <a:cs typeface="Roboto"/>
                <a:sym typeface="Roboto"/>
              </a:rPr>
              <a:t>Artificial Intelligence for Cybersecurity</a:t>
            </a:r>
            <a:endParaRPr b="1" sz="1300">
              <a:latin typeface="Roboto"/>
              <a:ea typeface="Roboto"/>
              <a:cs typeface="Roboto"/>
              <a:sym typeface="Roboto"/>
            </a:endParaRPr>
          </a:p>
          <a:p>
            <a:pPr indent="0" lvl="0" marL="0" rtl="0" algn="r">
              <a:spcBef>
                <a:spcPts val="0"/>
              </a:spcBef>
              <a:spcAft>
                <a:spcPts val="0"/>
              </a:spcAft>
              <a:buNone/>
            </a:pPr>
            <a:r>
              <a:t/>
            </a:r>
            <a:endParaRPr/>
          </a:p>
          <a:p>
            <a:pPr indent="0" lvl="0" marL="0" rtl="0" algn="r">
              <a:spcBef>
                <a:spcPts val="0"/>
              </a:spcBef>
              <a:spcAft>
                <a:spcPts val="0"/>
              </a:spcAft>
              <a:buNone/>
            </a:pPr>
            <a:r>
              <a:rPr lang="es"/>
              <a:t>Antonio Osele</a:t>
            </a:r>
            <a:endParaRPr/>
          </a:p>
        </p:txBody>
      </p:sp>
      <p:sp>
        <p:nvSpPr>
          <p:cNvPr id="103" name="Google Shape;103;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18"/>
          <p:cNvPicPr preferRelativeResize="0"/>
          <p:nvPr/>
        </p:nvPicPr>
        <p:blipFill>
          <a:blip r:embed="rId3">
            <a:alphaModFix/>
          </a:blip>
          <a:stretch>
            <a:fillRect/>
          </a:stretch>
        </p:blipFill>
        <p:spPr>
          <a:xfrm>
            <a:off x="5705475" y="409912"/>
            <a:ext cx="2193400" cy="2198483"/>
          </a:xfrm>
          <a:prstGeom prst="rect">
            <a:avLst/>
          </a:prstGeom>
          <a:noFill/>
          <a:ln>
            <a:noFill/>
          </a:ln>
        </p:spPr>
      </p:pic>
      <p:sp>
        <p:nvSpPr>
          <p:cNvPr id="204" name="Google Shape;204;p18"/>
          <p:cNvSpPr/>
          <p:nvPr/>
        </p:nvSpPr>
        <p:spPr>
          <a:xfrm>
            <a:off x="3798924" y="1869410"/>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040362" y="1869410"/>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42" name="Shape 342"/>
        <p:cNvGrpSpPr/>
        <p:nvPr/>
      </p:nvGrpSpPr>
      <p:grpSpPr>
        <a:xfrm>
          <a:off x="0" y="0"/>
          <a:ext cx="0" cy="0"/>
          <a:chOff x="0" y="0"/>
          <a:chExt cx="0" cy="0"/>
        </a:xfrm>
      </p:grpSpPr>
      <p:sp>
        <p:nvSpPr>
          <p:cNvPr id="343" name="Google Shape;343;p27"/>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FEATURE DISTRIBUTION</a:t>
            </a:r>
            <a:endParaRPr/>
          </a:p>
        </p:txBody>
      </p:sp>
      <p:sp>
        <p:nvSpPr>
          <p:cNvPr id="344" name="Google Shape;344;p27"/>
          <p:cNvSpPr txBox="1"/>
          <p:nvPr>
            <p:ph type="ctrTitle"/>
          </p:nvPr>
        </p:nvSpPr>
        <p:spPr>
          <a:xfrm>
            <a:off x="5842950" y="2828400"/>
            <a:ext cx="2076000" cy="10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Something similar can be observed with the distribution of special and upper case characters, being more spread out in spam comments than in ham.</a:t>
            </a:r>
            <a:endParaRPr/>
          </a:p>
        </p:txBody>
      </p:sp>
      <p:sp>
        <p:nvSpPr>
          <p:cNvPr id="345" name="Google Shape;345;p27"/>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Other characters</a:t>
            </a:r>
            <a:endParaRPr>
              <a:solidFill>
                <a:schemeClr val="accent1"/>
              </a:solidFill>
            </a:endParaRPr>
          </a:p>
        </p:txBody>
      </p:sp>
      <p:cxnSp>
        <p:nvCxnSpPr>
          <p:cNvPr id="346" name="Google Shape;346;p27"/>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47" name="Google Shape;347;p27"/>
          <p:cNvPicPr preferRelativeResize="0"/>
          <p:nvPr/>
        </p:nvPicPr>
        <p:blipFill>
          <a:blip r:embed="rId3">
            <a:alphaModFix/>
          </a:blip>
          <a:stretch>
            <a:fillRect/>
          </a:stretch>
        </p:blipFill>
        <p:spPr>
          <a:xfrm>
            <a:off x="934250" y="1327350"/>
            <a:ext cx="3656450" cy="1828225"/>
          </a:xfrm>
          <a:prstGeom prst="rect">
            <a:avLst/>
          </a:prstGeom>
          <a:noFill/>
          <a:ln>
            <a:noFill/>
          </a:ln>
        </p:spPr>
      </p:pic>
      <p:pic>
        <p:nvPicPr>
          <p:cNvPr id="348" name="Google Shape;348;p27"/>
          <p:cNvPicPr preferRelativeResize="0"/>
          <p:nvPr/>
        </p:nvPicPr>
        <p:blipFill>
          <a:blip r:embed="rId4">
            <a:alphaModFix/>
          </a:blip>
          <a:stretch>
            <a:fillRect/>
          </a:stretch>
        </p:blipFill>
        <p:spPr>
          <a:xfrm>
            <a:off x="934250" y="3163775"/>
            <a:ext cx="3656450" cy="182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52" name="Shape 352"/>
        <p:cNvGrpSpPr/>
        <p:nvPr/>
      </p:nvGrpSpPr>
      <p:grpSpPr>
        <a:xfrm>
          <a:off x="0" y="0"/>
          <a:ext cx="0" cy="0"/>
          <a:chOff x="0" y="0"/>
          <a:chExt cx="0" cy="0"/>
        </a:xfrm>
      </p:grpSpPr>
      <p:sp>
        <p:nvSpPr>
          <p:cNvPr id="353" name="Google Shape;353;p28"/>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FEATURE DISTRIBUTION</a:t>
            </a:r>
            <a:endParaRPr/>
          </a:p>
        </p:txBody>
      </p:sp>
      <p:sp>
        <p:nvSpPr>
          <p:cNvPr id="354" name="Google Shape;354;p28"/>
          <p:cNvSpPr txBox="1"/>
          <p:nvPr>
            <p:ph type="ctrTitle"/>
          </p:nvPr>
        </p:nvSpPr>
        <p:spPr>
          <a:xfrm>
            <a:off x="5842950" y="2828400"/>
            <a:ext cx="2076000" cy="86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Here we can see how spam are more likely to contain numbers and links. At the same time they don’t have as much emojis.</a:t>
            </a:r>
            <a:endParaRPr/>
          </a:p>
        </p:txBody>
      </p:sp>
      <p:sp>
        <p:nvSpPr>
          <p:cNvPr id="355" name="Google Shape;355;p28"/>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Feature presence</a:t>
            </a:r>
            <a:endParaRPr>
              <a:solidFill>
                <a:schemeClr val="accent1"/>
              </a:solidFill>
            </a:endParaRPr>
          </a:p>
        </p:txBody>
      </p:sp>
      <p:cxnSp>
        <p:nvCxnSpPr>
          <p:cNvPr id="356" name="Google Shape;356;p28"/>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57" name="Google Shape;357;p28"/>
          <p:cNvPicPr preferRelativeResize="0"/>
          <p:nvPr/>
        </p:nvPicPr>
        <p:blipFill>
          <a:blip r:embed="rId3">
            <a:alphaModFix/>
          </a:blip>
          <a:stretch>
            <a:fillRect/>
          </a:stretch>
        </p:blipFill>
        <p:spPr>
          <a:xfrm>
            <a:off x="412725" y="1251150"/>
            <a:ext cx="2001200" cy="2001200"/>
          </a:xfrm>
          <a:prstGeom prst="rect">
            <a:avLst/>
          </a:prstGeom>
          <a:noFill/>
          <a:ln>
            <a:noFill/>
          </a:ln>
        </p:spPr>
      </p:pic>
      <p:pic>
        <p:nvPicPr>
          <p:cNvPr id="358" name="Google Shape;358;p28"/>
          <p:cNvPicPr preferRelativeResize="0"/>
          <p:nvPr/>
        </p:nvPicPr>
        <p:blipFill>
          <a:blip r:embed="rId4">
            <a:alphaModFix/>
          </a:blip>
          <a:stretch>
            <a:fillRect/>
          </a:stretch>
        </p:blipFill>
        <p:spPr>
          <a:xfrm>
            <a:off x="3251450" y="1251150"/>
            <a:ext cx="2001200" cy="2001200"/>
          </a:xfrm>
          <a:prstGeom prst="rect">
            <a:avLst/>
          </a:prstGeom>
          <a:noFill/>
          <a:ln>
            <a:noFill/>
          </a:ln>
        </p:spPr>
      </p:pic>
      <p:pic>
        <p:nvPicPr>
          <p:cNvPr id="359" name="Google Shape;359;p28"/>
          <p:cNvPicPr preferRelativeResize="0"/>
          <p:nvPr/>
        </p:nvPicPr>
        <p:blipFill>
          <a:blip r:embed="rId5">
            <a:alphaModFix/>
          </a:blip>
          <a:stretch>
            <a:fillRect/>
          </a:stretch>
        </p:blipFill>
        <p:spPr>
          <a:xfrm>
            <a:off x="1895600" y="3079949"/>
            <a:ext cx="2001200" cy="200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63" name="Shape 363"/>
        <p:cNvGrpSpPr/>
        <p:nvPr/>
      </p:nvGrpSpPr>
      <p:grpSpPr>
        <a:xfrm>
          <a:off x="0" y="0"/>
          <a:ext cx="0" cy="0"/>
          <a:chOff x="0" y="0"/>
          <a:chExt cx="0" cy="0"/>
        </a:xfrm>
      </p:grpSpPr>
      <p:sp>
        <p:nvSpPr>
          <p:cNvPr id="364" name="Google Shape;364;p29"/>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WORD FREQUENCY</a:t>
            </a:r>
            <a:endParaRPr/>
          </a:p>
        </p:txBody>
      </p:sp>
      <p:sp>
        <p:nvSpPr>
          <p:cNvPr id="365" name="Google Shape;365;p29"/>
          <p:cNvSpPr txBox="1"/>
          <p:nvPr>
            <p:ph type="ctrTitle"/>
          </p:nvPr>
        </p:nvSpPr>
        <p:spPr>
          <a:xfrm>
            <a:off x="5842950" y="2828400"/>
            <a:ext cx="2076000" cy="86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It’s easy to see that ham comments engage normally with the video while spam comment are mostly self advertisement or phishing.</a:t>
            </a:r>
            <a:endParaRPr/>
          </a:p>
        </p:txBody>
      </p:sp>
      <p:sp>
        <p:nvSpPr>
          <p:cNvPr id="366" name="Google Shape;366;p29"/>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Common words</a:t>
            </a:r>
            <a:endParaRPr>
              <a:solidFill>
                <a:schemeClr val="accent1"/>
              </a:solidFill>
            </a:endParaRPr>
          </a:p>
        </p:txBody>
      </p:sp>
      <p:cxnSp>
        <p:nvCxnSpPr>
          <p:cNvPr id="367" name="Google Shape;367;p29"/>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68" name="Google Shape;368;p29"/>
          <p:cNvPicPr preferRelativeResize="0"/>
          <p:nvPr/>
        </p:nvPicPr>
        <p:blipFill>
          <a:blip r:embed="rId3">
            <a:alphaModFix/>
          </a:blip>
          <a:stretch>
            <a:fillRect/>
          </a:stretch>
        </p:blipFill>
        <p:spPr>
          <a:xfrm>
            <a:off x="617500" y="1469175"/>
            <a:ext cx="4783400" cy="35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72" name="Shape 372"/>
        <p:cNvGrpSpPr/>
        <p:nvPr/>
      </p:nvGrpSpPr>
      <p:grpSpPr>
        <a:xfrm>
          <a:off x="0" y="0"/>
          <a:ext cx="0" cy="0"/>
          <a:chOff x="0" y="0"/>
          <a:chExt cx="0" cy="0"/>
        </a:xfrm>
      </p:grpSpPr>
      <p:sp>
        <p:nvSpPr>
          <p:cNvPr id="373" name="Google Shape;373;p30"/>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WORD CLOUD</a:t>
            </a:r>
            <a:endParaRPr/>
          </a:p>
        </p:txBody>
      </p:sp>
      <p:sp>
        <p:nvSpPr>
          <p:cNvPr id="374" name="Google Shape;374;p30"/>
          <p:cNvSpPr txBox="1"/>
          <p:nvPr>
            <p:ph type="ctrTitle"/>
          </p:nvPr>
        </p:nvSpPr>
        <p:spPr>
          <a:xfrm>
            <a:off x="5842950" y="2828400"/>
            <a:ext cx="2076000" cy="56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 word cloud to show in a different way the most used words in spam comments</a:t>
            </a:r>
            <a:endParaRPr/>
          </a:p>
        </p:txBody>
      </p:sp>
      <p:sp>
        <p:nvSpPr>
          <p:cNvPr id="375" name="Google Shape;375;p30"/>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Different view</a:t>
            </a:r>
            <a:endParaRPr>
              <a:solidFill>
                <a:schemeClr val="accent1"/>
              </a:solidFill>
            </a:endParaRPr>
          </a:p>
        </p:txBody>
      </p:sp>
      <p:cxnSp>
        <p:nvCxnSpPr>
          <p:cNvPr id="376" name="Google Shape;376;p3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77" name="Google Shape;377;p30"/>
          <p:cNvPicPr preferRelativeResize="0"/>
          <p:nvPr/>
        </p:nvPicPr>
        <p:blipFill rotWithShape="1">
          <a:blip r:embed="rId3">
            <a:alphaModFix/>
          </a:blip>
          <a:srcRect b="28602" l="13328" r="11114" t="29719"/>
          <a:stretch/>
        </p:blipFill>
        <p:spPr>
          <a:xfrm>
            <a:off x="446500" y="1639013"/>
            <a:ext cx="5058725" cy="27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3" name="Google Shape;383;p31"/>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5" name="Google Shape;385;p31"/>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7" name="Google Shape;387;p31"/>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8" name="Google Shape;388;p31"/>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9" name="Google Shape;389;p31"/>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0" name="Google Shape;390;p31"/>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1" name="Google Shape;391;p31"/>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2" name="Google Shape;392;p31"/>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3" name="Google Shape;393;p31"/>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4" name="Google Shape;394;p31"/>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5" name="Google Shape;395;p31"/>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6" name="Google Shape;396;p31"/>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7" name="Google Shape;397;p31"/>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8" name="Google Shape;398;p31"/>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txBox="1"/>
          <p:nvPr>
            <p:ph type="ctrTitle"/>
          </p:nvPr>
        </p:nvSpPr>
        <p:spPr>
          <a:xfrm>
            <a:off x="2749775" y="1857350"/>
            <a:ext cx="35304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000"/>
              <a:t>VECTORIZATION</a:t>
            </a:r>
            <a:endParaRPr sz="2000"/>
          </a:p>
        </p:txBody>
      </p:sp>
      <p:sp>
        <p:nvSpPr>
          <p:cNvPr id="400" name="Google Shape;400;p31"/>
          <p:cNvSpPr txBox="1"/>
          <p:nvPr>
            <p:ph idx="1" type="subTitle"/>
          </p:nvPr>
        </p:nvSpPr>
        <p:spPr>
          <a:xfrm>
            <a:off x="2786225" y="2250975"/>
            <a:ext cx="3457500" cy="8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rgbClr val="161234"/>
                </a:solidFill>
              </a:rPr>
              <a:t>Count Vectorizer was used to tokenize the text of the comments, remove accents, punctuation and stop words.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CLASSIFIERS</a:t>
            </a:r>
            <a:endParaRPr/>
          </a:p>
        </p:txBody>
      </p:sp>
      <p:sp>
        <p:nvSpPr>
          <p:cNvPr id="406" name="Google Shape;406;p32"/>
          <p:cNvSpPr txBox="1"/>
          <p:nvPr>
            <p:ph type="ctrTitle"/>
          </p:nvPr>
        </p:nvSpPr>
        <p:spPr>
          <a:xfrm>
            <a:off x="2434450" y="35036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GAUSSIAN WITH RBF</a:t>
            </a:r>
            <a:endParaRPr sz="1200"/>
          </a:p>
          <a:p>
            <a:pPr indent="-285750" lvl="0" marL="457200" rtl="0" algn="l">
              <a:spcBef>
                <a:spcPts val="0"/>
              </a:spcBef>
              <a:spcAft>
                <a:spcPts val="0"/>
              </a:spcAft>
              <a:buSzPts val="900"/>
              <a:buChar char="+"/>
            </a:pPr>
            <a:r>
              <a:rPr lang="es" sz="900"/>
              <a:t>versatile (different kernels)</a:t>
            </a:r>
            <a:endParaRPr sz="900"/>
          </a:p>
          <a:p>
            <a:pPr indent="-285750" lvl="0" marL="457200" rtl="0" algn="l">
              <a:spcBef>
                <a:spcPts val="0"/>
              </a:spcBef>
              <a:spcAft>
                <a:spcPts val="0"/>
              </a:spcAft>
              <a:buSzPts val="900"/>
              <a:buChar char="-"/>
            </a:pPr>
            <a:r>
              <a:rPr lang="es" sz="900"/>
              <a:t>inefficient</a:t>
            </a:r>
            <a:r>
              <a:rPr lang="es" sz="900"/>
              <a:t> if high features</a:t>
            </a:r>
            <a:endParaRPr sz="900"/>
          </a:p>
        </p:txBody>
      </p:sp>
      <p:sp>
        <p:nvSpPr>
          <p:cNvPr id="407" name="Google Shape;407;p32"/>
          <p:cNvSpPr/>
          <p:nvPr/>
        </p:nvSpPr>
        <p:spPr>
          <a:xfrm>
            <a:off x="2958130" y="1956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2755459" y="3216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3452373" y="2340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3107920" y="20888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3016613" y="2068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32"/>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13" name="Google Shape;413;p32"/>
          <p:cNvSpPr txBox="1"/>
          <p:nvPr>
            <p:ph type="ctrTitle"/>
          </p:nvPr>
        </p:nvSpPr>
        <p:spPr>
          <a:xfrm>
            <a:off x="4633550" y="35036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SVM WITH SGD</a:t>
            </a:r>
            <a:endParaRPr sz="1200"/>
          </a:p>
          <a:p>
            <a:pPr indent="-285750" lvl="0" marL="457200" rtl="0" algn="l">
              <a:spcBef>
                <a:spcPts val="0"/>
              </a:spcBef>
              <a:spcAft>
                <a:spcPts val="0"/>
              </a:spcAft>
              <a:buSzPts val="900"/>
              <a:buChar char="+"/>
            </a:pPr>
            <a:r>
              <a:rPr lang="es" sz="900"/>
              <a:t>fast, unbiased by outliers</a:t>
            </a:r>
            <a:endParaRPr sz="900"/>
          </a:p>
          <a:p>
            <a:pPr indent="-285750" lvl="0" marL="457200" rtl="0" algn="l">
              <a:spcBef>
                <a:spcPts val="0"/>
              </a:spcBef>
              <a:spcAft>
                <a:spcPts val="0"/>
              </a:spcAft>
              <a:buSzPts val="900"/>
              <a:buChar char="-"/>
            </a:pPr>
            <a:r>
              <a:rPr lang="es" sz="900"/>
              <a:t>sensitive to feature scaling</a:t>
            </a:r>
            <a:endParaRPr sz="900"/>
          </a:p>
        </p:txBody>
      </p:sp>
      <p:sp>
        <p:nvSpPr>
          <p:cNvPr id="414" name="Google Shape;414;p32"/>
          <p:cNvSpPr/>
          <p:nvPr/>
        </p:nvSpPr>
        <p:spPr>
          <a:xfrm>
            <a:off x="5157230" y="1956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4954559" y="3216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5651473" y="2340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5307020" y="20888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5215713" y="2068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txBox="1"/>
          <p:nvPr>
            <p:ph type="ctrTitle"/>
          </p:nvPr>
        </p:nvSpPr>
        <p:spPr>
          <a:xfrm>
            <a:off x="6786288" y="3503675"/>
            <a:ext cx="21687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SVC</a:t>
            </a:r>
            <a:endParaRPr sz="1200"/>
          </a:p>
          <a:p>
            <a:pPr indent="-285750" lvl="0" marL="457200" rtl="0" algn="l">
              <a:spcBef>
                <a:spcPts val="0"/>
              </a:spcBef>
              <a:spcAft>
                <a:spcPts val="0"/>
              </a:spcAft>
              <a:buSzPts val="900"/>
              <a:buChar char="+"/>
            </a:pPr>
            <a:r>
              <a:rPr lang="es" sz="900"/>
              <a:t>effective in high dimensions</a:t>
            </a:r>
            <a:endParaRPr sz="900"/>
          </a:p>
          <a:p>
            <a:pPr indent="-285750" lvl="0" marL="457200" rtl="0" algn="l">
              <a:spcBef>
                <a:spcPts val="0"/>
              </a:spcBef>
              <a:spcAft>
                <a:spcPts val="0"/>
              </a:spcAft>
              <a:buSzPts val="900"/>
              <a:buChar char="-"/>
            </a:pPr>
            <a:r>
              <a:rPr lang="es" sz="900"/>
              <a:t>sensitive to hyperparameters</a:t>
            </a:r>
            <a:endParaRPr sz="900"/>
          </a:p>
        </p:txBody>
      </p:sp>
      <p:sp>
        <p:nvSpPr>
          <p:cNvPr id="420" name="Google Shape;420;p32"/>
          <p:cNvSpPr/>
          <p:nvPr/>
        </p:nvSpPr>
        <p:spPr>
          <a:xfrm>
            <a:off x="7356330" y="1956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7153659" y="3216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7850573" y="2340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7506120" y="20888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7414813" y="2068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txBox="1"/>
          <p:nvPr>
            <p:ph type="ctrTitle"/>
          </p:nvPr>
        </p:nvSpPr>
        <p:spPr>
          <a:xfrm>
            <a:off x="235350" y="35036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K-NEIGHBORS</a:t>
            </a:r>
            <a:endParaRPr sz="1200"/>
          </a:p>
          <a:p>
            <a:pPr indent="-285750" lvl="0" marL="457200" rtl="0" algn="l">
              <a:spcBef>
                <a:spcPts val="0"/>
              </a:spcBef>
              <a:spcAft>
                <a:spcPts val="0"/>
              </a:spcAft>
              <a:buSzPts val="900"/>
              <a:buChar char="+"/>
            </a:pPr>
            <a:r>
              <a:rPr lang="es" sz="900"/>
              <a:t>simple, fast</a:t>
            </a:r>
            <a:endParaRPr sz="900"/>
          </a:p>
          <a:p>
            <a:pPr indent="-285750" lvl="0" marL="457200" rtl="0" algn="l">
              <a:spcBef>
                <a:spcPts val="0"/>
              </a:spcBef>
              <a:spcAft>
                <a:spcPts val="0"/>
              </a:spcAft>
              <a:buSzPts val="900"/>
              <a:buChar char="-"/>
            </a:pPr>
            <a:r>
              <a:rPr lang="es" sz="900"/>
              <a:t>sensitive to outliers</a:t>
            </a:r>
            <a:endParaRPr sz="900"/>
          </a:p>
        </p:txBody>
      </p:sp>
      <p:sp>
        <p:nvSpPr>
          <p:cNvPr id="426" name="Google Shape;426;p32"/>
          <p:cNvSpPr/>
          <p:nvPr/>
        </p:nvSpPr>
        <p:spPr>
          <a:xfrm>
            <a:off x="759030" y="1956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556359" y="3216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1253273" y="2340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908820" y="20888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817513" y="2068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CLASSIFIERS</a:t>
            </a:r>
            <a:endParaRPr/>
          </a:p>
        </p:txBody>
      </p:sp>
      <p:cxnSp>
        <p:nvCxnSpPr>
          <p:cNvPr id="436" name="Google Shape;436;p33"/>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37" name="Google Shape;437;p33"/>
          <p:cNvSpPr txBox="1"/>
          <p:nvPr>
            <p:ph type="ctrTitle"/>
          </p:nvPr>
        </p:nvSpPr>
        <p:spPr>
          <a:xfrm>
            <a:off x="2434450" y="35008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COMPLEMENT NB</a:t>
            </a:r>
            <a:endParaRPr sz="1200"/>
          </a:p>
          <a:p>
            <a:pPr indent="-285750" lvl="0" marL="457200" rtl="0" algn="l">
              <a:spcBef>
                <a:spcPts val="0"/>
              </a:spcBef>
              <a:spcAft>
                <a:spcPts val="0"/>
              </a:spcAft>
              <a:buSzPts val="900"/>
              <a:buChar char="+"/>
            </a:pPr>
            <a:r>
              <a:rPr lang="es" sz="900"/>
              <a:t>same as MNB but faster on text classification tasks</a:t>
            </a:r>
            <a:endParaRPr sz="900"/>
          </a:p>
        </p:txBody>
      </p:sp>
      <p:sp>
        <p:nvSpPr>
          <p:cNvPr id="438" name="Google Shape;438;p33"/>
          <p:cNvSpPr/>
          <p:nvPr/>
        </p:nvSpPr>
        <p:spPr>
          <a:xfrm>
            <a:off x="2958130" y="19536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2755459" y="32140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3452373" y="23380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107920" y="20860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3016613" y="20657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txBox="1"/>
          <p:nvPr>
            <p:ph type="ctrTitle"/>
          </p:nvPr>
        </p:nvSpPr>
        <p:spPr>
          <a:xfrm>
            <a:off x="4607988" y="3500875"/>
            <a:ext cx="21279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DECISION TREE</a:t>
            </a:r>
            <a:endParaRPr sz="1200"/>
          </a:p>
          <a:p>
            <a:pPr indent="-285750" lvl="0" marL="457200" rtl="0" algn="l">
              <a:spcBef>
                <a:spcPts val="0"/>
              </a:spcBef>
              <a:spcAft>
                <a:spcPts val="0"/>
              </a:spcAft>
              <a:buSzPts val="900"/>
              <a:buChar char="+"/>
            </a:pPr>
            <a:r>
              <a:rPr lang="es" sz="900"/>
              <a:t>easy to explain and visualize</a:t>
            </a:r>
            <a:endParaRPr sz="900"/>
          </a:p>
          <a:p>
            <a:pPr indent="-285750" lvl="0" marL="457200" rtl="0" algn="l">
              <a:spcBef>
                <a:spcPts val="0"/>
              </a:spcBef>
              <a:spcAft>
                <a:spcPts val="0"/>
              </a:spcAft>
              <a:buSzPts val="900"/>
              <a:buChar char="-"/>
            </a:pPr>
            <a:r>
              <a:rPr lang="es" sz="900"/>
              <a:t>slow, prone to overfitting</a:t>
            </a:r>
            <a:endParaRPr sz="900"/>
          </a:p>
        </p:txBody>
      </p:sp>
      <p:sp>
        <p:nvSpPr>
          <p:cNvPr id="444" name="Google Shape;444;p33"/>
          <p:cNvSpPr/>
          <p:nvPr/>
        </p:nvSpPr>
        <p:spPr>
          <a:xfrm>
            <a:off x="5157230" y="19536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4954559" y="32140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5651473" y="23380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5307020" y="20860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5215713" y="20657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txBox="1"/>
          <p:nvPr>
            <p:ph type="ctrTitle"/>
          </p:nvPr>
        </p:nvSpPr>
        <p:spPr>
          <a:xfrm>
            <a:off x="6832650" y="35008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RANDOM FOREST</a:t>
            </a:r>
            <a:endParaRPr sz="1200"/>
          </a:p>
          <a:p>
            <a:pPr indent="-285750" lvl="0" marL="457200" rtl="0" algn="l">
              <a:spcBef>
                <a:spcPts val="0"/>
              </a:spcBef>
              <a:spcAft>
                <a:spcPts val="0"/>
              </a:spcAft>
              <a:buSzPts val="900"/>
              <a:buChar char="+"/>
            </a:pPr>
            <a:r>
              <a:rPr lang="es" sz="900"/>
              <a:t>very accurate</a:t>
            </a:r>
            <a:endParaRPr sz="900"/>
          </a:p>
          <a:p>
            <a:pPr indent="-285750" lvl="0" marL="457200" rtl="0" algn="l">
              <a:spcBef>
                <a:spcPts val="0"/>
              </a:spcBef>
              <a:spcAft>
                <a:spcPts val="0"/>
              </a:spcAft>
              <a:buSzPts val="900"/>
              <a:buChar char="-"/>
            </a:pPr>
            <a:r>
              <a:rPr lang="es" sz="900"/>
              <a:t>hard to interpret, prone to overfitting</a:t>
            </a:r>
            <a:endParaRPr sz="900"/>
          </a:p>
        </p:txBody>
      </p:sp>
      <p:sp>
        <p:nvSpPr>
          <p:cNvPr id="450" name="Google Shape;450;p33"/>
          <p:cNvSpPr/>
          <p:nvPr/>
        </p:nvSpPr>
        <p:spPr>
          <a:xfrm>
            <a:off x="7356330" y="19536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7153659" y="32140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7850573" y="23380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7506120" y="20860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7414813" y="20657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txBox="1"/>
          <p:nvPr>
            <p:ph type="ctrTitle"/>
          </p:nvPr>
        </p:nvSpPr>
        <p:spPr>
          <a:xfrm>
            <a:off x="235350" y="3500875"/>
            <a:ext cx="20760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t>MULTINOMIAL NB</a:t>
            </a:r>
            <a:endParaRPr sz="1200"/>
          </a:p>
          <a:p>
            <a:pPr indent="-285750" lvl="0" marL="457200" rtl="0" algn="l">
              <a:spcBef>
                <a:spcPts val="0"/>
              </a:spcBef>
              <a:spcAft>
                <a:spcPts val="0"/>
              </a:spcAft>
              <a:buSzPts val="900"/>
              <a:buChar char="+"/>
            </a:pPr>
            <a:r>
              <a:rPr lang="es" sz="900">
                <a:solidFill>
                  <a:schemeClr val="lt1"/>
                </a:solidFill>
              </a:rPr>
              <a:t>fast, unbiased by outliers</a:t>
            </a:r>
            <a:endParaRPr sz="900">
              <a:solidFill>
                <a:schemeClr val="lt1"/>
              </a:solidFill>
            </a:endParaRPr>
          </a:p>
          <a:p>
            <a:pPr indent="-285750" lvl="0" marL="457200" rtl="0" algn="l">
              <a:spcBef>
                <a:spcPts val="0"/>
              </a:spcBef>
              <a:spcAft>
                <a:spcPts val="0"/>
              </a:spcAft>
              <a:buSzPts val="900"/>
              <a:buChar char="-"/>
            </a:pPr>
            <a:r>
              <a:rPr lang="es" sz="900"/>
              <a:t>assumes all features have the same relevance</a:t>
            </a:r>
            <a:endParaRPr sz="900"/>
          </a:p>
        </p:txBody>
      </p:sp>
      <p:sp>
        <p:nvSpPr>
          <p:cNvPr id="456" name="Google Shape;456;p33"/>
          <p:cNvSpPr/>
          <p:nvPr/>
        </p:nvSpPr>
        <p:spPr>
          <a:xfrm>
            <a:off x="759030" y="19536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556359" y="32140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253273" y="23380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908820" y="20860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817513" y="20657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4"/>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METRICS</a:t>
            </a:r>
            <a:endParaRPr/>
          </a:p>
        </p:txBody>
      </p:sp>
      <p:cxnSp>
        <p:nvCxnSpPr>
          <p:cNvPr id="466" name="Google Shape;466;p34"/>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graphicFrame>
        <p:nvGraphicFramePr>
          <p:cNvPr id="467" name="Google Shape;467;p34"/>
          <p:cNvGraphicFramePr/>
          <p:nvPr/>
        </p:nvGraphicFramePr>
        <p:xfrm>
          <a:off x="952500" y="1414525"/>
          <a:ext cx="3000000" cy="3000000"/>
        </p:xfrm>
        <a:graphic>
          <a:graphicData uri="http://schemas.openxmlformats.org/drawingml/2006/table">
            <a:tbl>
              <a:tblPr>
                <a:noFill/>
                <a:tableStyleId>{85519260-490C-42C9-B7B1-FE8E16B35229}</a:tableStyleId>
              </a:tblPr>
              <a:tblGrid>
                <a:gridCol w="1372175"/>
                <a:gridCol w="1040825"/>
                <a:gridCol w="1206500"/>
                <a:gridCol w="1206500"/>
                <a:gridCol w="1206500"/>
                <a:gridCol w="1206500"/>
              </a:tblGrid>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ACCURACY</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PRECISION</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RECALL</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F1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[282        3]</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88</a:t>
                      </a:r>
                      <a:r>
                        <a:rPr lang="es" sz="700">
                          <a:solidFill>
                            <a:schemeClr val="lt1"/>
                          </a:solidFill>
                          <a:latin typeface="Roboto Medium"/>
                          <a:ea typeface="Roboto Medium"/>
                          <a:cs typeface="Roboto Medium"/>
                          <a:sym typeface="Roboto Medium"/>
                        </a:rPr>
                        <a:t>    2</a:t>
                      </a:r>
                      <a:r>
                        <a:rPr lang="es" sz="700">
                          <a:solidFill>
                            <a:schemeClr val="lt1"/>
                          </a:solidFill>
                          <a:latin typeface="Roboto Medium"/>
                          <a:ea typeface="Roboto Medium"/>
                          <a:cs typeface="Roboto Medium"/>
                          <a:sym typeface="Roboto Medium"/>
                        </a:rPr>
                        <a:t>14]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0.844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0.986</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0.708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0.824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[277        8]</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22    280]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0.972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21    281]</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0.939</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[276        9]</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22    280]</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0.968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[239      46]</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19    283]</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0.889</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0.896</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[259      26]</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20    282]</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0.915</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0.933</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12    290]</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0.954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0.960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0.955</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[280        5]</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15    287]</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0.965</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0.982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0.966</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5"/>
          <p:cNvSpPr txBox="1"/>
          <p:nvPr>
            <p:ph idx="4" type="ctrTitle"/>
          </p:nvPr>
        </p:nvSpPr>
        <p:spPr>
          <a:xfrm>
            <a:off x="256200" y="333127"/>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ROC CURVES</a:t>
            </a:r>
            <a:endParaRPr>
              <a:solidFill>
                <a:srgbClr val="FFFFFF"/>
              </a:solidFill>
            </a:endParaRPr>
          </a:p>
        </p:txBody>
      </p:sp>
      <p:cxnSp>
        <p:nvCxnSpPr>
          <p:cNvPr id="473" name="Google Shape;473;p35"/>
          <p:cNvCxnSpPr/>
          <p:nvPr/>
        </p:nvCxnSpPr>
        <p:spPr>
          <a:xfrm>
            <a:off x="5414600" y="890525"/>
            <a:ext cx="3808800" cy="0"/>
          </a:xfrm>
          <a:prstGeom prst="straightConnector1">
            <a:avLst/>
          </a:prstGeom>
          <a:noFill/>
          <a:ln cap="flat" cmpd="sng" w="9525">
            <a:solidFill>
              <a:schemeClr val="accent1"/>
            </a:solidFill>
            <a:prstDash val="solid"/>
            <a:round/>
            <a:headEnd len="med" w="med" type="none"/>
            <a:tailEnd len="med" w="med" type="none"/>
          </a:ln>
        </p:spPr>
      </p:cxnSp>
      <p:pic>
        <p:nvPicPr>
          <p:cNvPr id="474" name="Google Shape;474;p35"/>
          <p:cNvPicPr preferRelativeResize="0"/>
          <p:nvPr/>
        </p:nvPicPr>
        <p:blipFill>
          <a:blip r:embed="rId3">
            <a:alphaModFix/>
          </a:blip>
          <a:stretch>
            <a:fillRect/>
          </a:stretch>
        </p:blipFill>
        <p:spPr>
          <a:xfrm>
            <a:off x="350250" y="939725"/>
            <a:ext cx="8443500" cy="4221750"/>
          </a:xfrm>
          <a:prstGeom prst="rect">
            <a:avLst/>
          </a:prstGeom>
          <a:noFill/>
          <a:ln>
            <a:noFill/>
          </a:ln>
        </p:spPr>
      </p:pic>
      <p:cxnSp>
        <p:nvCxnSpPr>
          <p:cNvPr id="475" name="Google Shape;475;p35"/>
          <p:cNvCxnSpPr/>
          <p:nvPr/>
        </p:nvCxnSpPr>
        <p:spPr>
          <a:xfrm>
            <a:off x="6938100" y="4872400"/>
            <a:ext cx="1787100" cy="0"/>
          </a:xfrm>
          <a:prstGeom prst="straightConnector1">
            <a:avLst/>
          </a:prstGeom>
          <a:noFill/>
          <a:ln cap="flat" cmpd="sng" w="19050">
            <a:solidFill>
              <a:srgbClr val="00FF00"/>
            </a:solidFill>
            <a:prstDash val="solid"/>
            <a:round/>
            <a:headEnd len="med" w="med" type="none"/>
            <a:tailEnd len="med" w="med" type="none"/>
          </a:ln>
        </p:spPr>
      </p:cxnSp>
      <p:cxnSp>
        <p:nvCxnSpPr>
          <p:cNvPr id="476" name="Google Shape;476;p35"/>
          <p:cNvCxnSpPr/>
          <p:nvPr/>
        </p:nvCxnSpPr>
        <p:spPr>
          <a:xfrm>
            <a:off x="6938100" y="3168000"/>
            <a:ext cx="1787100" cy="0"/>
          </a:xfrm>
          <a:prstGeom prst="straightConnector1">
            <a:avLst/>
          </a:prstGeom>
          <a:noFill/>
          <a:ln cap="flat" cmpd="sng" w="19050">
            <a:solidFill>
              <a:srgbClr val="00FF00"/>
            </a:solidFill>
            <a:prstDash val="solid"/>
            <a:round/>
            <a:headEnd len="med" w="med" type="none"/>
            <a:tailEnd len="med" w="med" type="none"/>
          </a:ln>
        </p:spPr>
      </p:cxnSp>
      <p:cxnSp>
        <p:nvCxnSpPr>
          <p:cNvPr id="477" name="Google Shape;477;p35"/>
          <p:cNvCxnSpPr/>
          <p:nvPr/>
        </p:nvCxnSpPr>
        <p:spPr>
          <a:xfrm>
            <a:off x="6937200" y="3161200"/>
            <a:ext cx="0" cy="1721100"/>
          </a:xfrm>
          <a:prstGeom prst="straightConnector1">
            <a:avLst/>
          </a:prstGeom>
          <a:noFill/>
          <a:ln cap="flat" cmpd="sng" w="19050">
            <a:solidFill>
              <a:srgbClr val="00FF00"/>
            </a:solidFill>
            <a:prstDash val="solid"/>
            <a:round/>
            <a:headEnd len="med" w="med" type="none"/>
            <a:tailEnd len="med" w="med" type="none"/>
          </a:ln>
        </p:spPr>
      </p:cxnSp>
      <p:cxnSp>
        <p:nvCxnSpPr>
          <p:cNvPr id="478" name="Google Shape;478;p35"/>
          <p:cNvCxnSpPr/>
          <p:nvPr/>
        </p:nvCxnSpPr>
        <p:spPr>
          <a:xfrm>
            <a:off x="8715600" y="3161200"/>
            <a:ext cx="0" cy="1721100"/>
          </a:xfrm>
          <a:prstGeom prst="straightConnector1">
            <a:avLst/>
          </a:prstGeom>
          <a:noFill/>
          <a:ln cap="flat" cmpd="sng" w="19050">
            <a:solidFill>
              <a:srgbClr val="00FF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6"/>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STRATIFIED K-FOLD CROSS-VALIDATOR</a:t>
            </a:r>
            <a:endParaRPr/>
          </a:p>
        </p:txBody>
      </p:sp>
      <p:cxnSp>
        <p:nvCxnSpPr>
          <p:cNvPr id="484" name="Google Shape;484;p36"/>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graphicFrame>
        <p:nvGraphicFramePr>
          <p:cNvPr id="485" name="Google Shape;485;p36"/>
          <p:cNvGraphicFramePr/>
          <p:nvPr/>
        </p:nvGraphicFramePr>
        <p:xfrm>
          <a:off x="952500" y="1414525"/>
          <a:ext cx="3000000" cy="3000000"/>
        </p:xfrm>
        <a:graphic>
          <a:graphicData uri="http://schemas.openxmlformats.org/drawingml/2006/table">
            <a:tbl>
              <a:tblPr>
                <a:noFill/>
                <a:tableStyleId>{85519260-490C-42C9-B7B1-FE8E16B35229}</a:tableStyleId>
              </a:tblPr>
              <a:tblGrid>
                <a:gridCol w="1372175"/>
                <a:gridCol w="1040825"/>
                <a:gridCol w="1206500"/>
                <a:gridCol w="1206500"/>
                <a:gridCol w="1206500"/>
                <a:gridCol w="1206500"/>
              </a:tblGrid>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AVG </a:t>
                      </a:r>
                      <a:r>
                        <a:rPr lang="es" sz="700">
                          <a:solidFill>
                            <a:schemeClr val="lt1"/>
                          </a:solidFill>
                          <a:latin typeface="Roboto Medium"/>
                          <a:ea typeface="Roboto Medium"/>
                          <a:cs typeface="Roboto Medium"/>
                          <a:sym typeface="Roboto Medium"/>
                        </a:rPr>
                        <a:t>ACCURACY</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AVG </a:t>
                      </a:r>
                      <a:r>
                        <a:rPr lang="es" sz="700">
                          <a:solidFill>
                            <a:schemeClr val="lt1"/>
                          </a:solidFill>
                          <a:latin typeface="Roboto Medium"/>
                          <a:ea typeface="Roboto Medium"/>
                          <a:cs typeface="Roboto Medium"/>
                          <a:sym typeface="Roboto Medium"/>
                        </a:rPr>
                        <a:t>PRECISION</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AVG </a:t>
                      </a:r>
                      <a:r>
                        <a:rPr lang="es" sz="700">
                          <a:solidFill>
                            <a:schemeClr val="lt1"/>
                          </a:solidFill>
                          <a:latin typeface="Roboto Medium"/>
                          <a:ea typeface="Roboto Medium"/>
                          <a:cs typeface="Roboto Medium"/>
                          <a:sym typeface="Roboto Medium"/>
                        </a:rPr>
                        <a:t>RECALL</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AVG </a:t>
                      </a:r>
                      <a:r>
                        <a:rPr lang="es" sz="700">
                          <a:solidFill>
                            <a:schemeClr val="lt1"/>
                          </a:solidFill>
                          <a:latin typeface="Roboto Medium"/>
                          <a:ea typeface="Roboto Medium"/>
                          <a:cs typeface="Roboto Medium"/>
                          <a:sym typeface="Roboto Medium"/>
                        </a:rPr>
                        <a:t>F1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[928      23]</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[308    697]</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0.831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0.835</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0.828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[910      41]</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77    928]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[889      62]</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78    927]</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0.941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[884      67]</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90    915]</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[816    135]</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97    908]</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0.884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[836    115]</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[100    905]</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0.892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[890      61]</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72    933]</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0.932</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0.934</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0.926</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0.929</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T="91425" marB="91425" marR="91425" marL="91425" anchor="ctr">
                    <a:lnL cap="flat" cmpd="sng" w="19050">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[891      60]</a:t>
                      </a:r>
                      <a:endParaRPr sz="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  67    938]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0.935</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0.936</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T="91425" marB="91425" marR="91425" marL="91425" anchor="ctr">
                    <a:lnL cap="flat" cmpd="sng" w="9525">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211" name="Google Shape;211;p19"/>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Use different algorithms</a:t>
            </a:r>
            <a:endParaRPr>
              <a:solidFill>
                <a:schemeClr val="accent1"/>
              </a:solidFill>
            </a:endParaRPr>
          </a:p>
          <a:p>
            <a:pPr indent="0" lvl="0" marL="0" rtl="0" algn="l">
              <a:spcBef>
                <a:spcPts val="0"/>
              </a:spcBef>
              <a:spcAft>
                <a:spcPts val="0"/>
              </a:spcAft>
              <a:buClr>
                <a:schemeClr val="dk1"/>
              </a:buClr>
              <a:buSzPts val="1100"/>
              <a:buFont typeface="Arial"/>
              <a:buNone/>
            </a:pPr>
            <a:r>
              <a:rPr lang="es">
                <a:solidFill>
                  <a:schemeClr val="accent1"/>
                </a:solidFill>
              </a:rPr>
              <a:t>to classify the data</a:t>
            </a:r>
            <a:endParaRPr>
              <a:solidFill>
                <a:schemeClr val="accent1"/>
              </a:solidFill>
            </a:endParaRPr>
          </a:p>
        </p:txBody>
      </p:sp>
      <p:sp>
        <p:nvSpPr>
          <p:cNvPr id="212" name="Google Shape;212;p19"/>
          <p:cNvSpPr txBox="1"/>
          <p:nvPr>
            <p:ph idx="2" type="title"/>
          </p:nvPr>
        </p:nvSpPr>
        <p:spPr>
          <a:xfrm>
            <a:off x="5167125" y="19012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04</a:t>
            </a:r>
            <a:endParaRPr>
              <a:solidFill>
                <a:schemeClr val="accent1"/>
              </a:solidFill>
            </a:endParaRPr>
          </a:p>
        </p:txBody>
      </p:sp>
      <p:sp>
        <p:nvSpPr>
          <p:cNvPr id="213" name="Google Shape;213;p19"/>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Evaluate the results with the</a:t>
            </a:r>
            <a:endParaRPr>
              <a:solidFill>
                <a:schemeClr val="accent1"/>
              </a:solidFill>
            </a:endParaRPr>
          </a:p>
          <a:p>
            <a:pPr indent="0" lvl="0" marL="0" rtl="0" algn="l">
              <a:spcBef>
                <a:spcPts val="0"/>
              </a:spcBef>
              <a:spcAft>
                <a:spcPts val="0"/>
              </a:spcAft>
              <a:buClr>
                <a:schemeClr val="dk1"/>
              </a:buClr>
              <a:buSzPts val="1100"/>
              <a:buFont typeface="Arial"/>
              <a:buNone/>
            </a:pPr>
            <a:r>
              <a:rPr lang="es">
                <a:solidFill>
                  <a:schemeClr val="accent1"/>
                </a:solidFill>
              </a:rPr>
              <a:t>Stratified </a:t>
            </a:r>
            <a:r>
              <a:rPr lang="es">
                <a:solidFill>
                  <a:schemeClr val="accent1"/>
                </a:solidFill>
              </a:rPr>
              <a:t>K-Folds cross-validator</a:t>
            </a:r>
            <a:endParaRPr>
              <a:solidFill>
                <a:schemeClr val="accent1"/>
              </a:solidFill>
            </a:endParaRPr>
          </a:p>
        </p:txBody>
      </p:sp>
      <p:sp>
        <p:nvSpPr>
          <p:cNvPr id="214" name="Google Shape;214;p19"/>
          <p:cNvSpPr txBox="1"/>
          <p:nvPr>
            <p:ph idx="4" type="title"/>
          </p:nvPr>
        </p:nvSpPr>
        <p:spPr>
          <a:xfrm>
            <a:off x="5167125" y="27979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05</a:t>
            </a:r>
            <a:endParaRPr>
              <a:solidFill>
                <a:schemeClr val="accent1"/>
              </a:solidFill>
            </a:endParaRPr>
          </a:p>
        </p:txBody>
      </p:sp>
      <p:sp>
        <p:nvSpPr>
          <p:cNvPr id="215" name="Google Shape;215;p19"/>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Project outcome and</a:t>
            </a:r>
            <a:endParaRPr>
              <a:solidFill>
                <a:schemeClr val="accent1"/>
              </a:solidFill>
            </a:endParaRPr>
          </a:p>
          <a:p>
            <a:pPr indent="0" lvl="0" marL="0" rtl="0" algn="l">
              <a:spcBef>
                <a:spcPts val="0"/>
              </a:spcBef>
              <a:spcAft>
                <a:spcPts val="0"/>
              </a:spcAft>
              <a:buClr>
                <a:schemeClr val="dk1"/>
              </a:buClr>
              <a:buSzPts val="1100"/>
              <a:buFont typeface="Arial"/>
              <a:buNone/>
            </a:pPr>
            <a:r>
              <a:rPr lang="es">
                <a:solidFill>
                  <a:schemeClr val="accent1"/>
                </a:solidFill>
              </a:rPr>
              <a:t>possible improvements</a:t>
            </a:r>
            <a:endParaRPr>
              <a:solidFill>
                <a:schemeClr val="accent1"/>
              </a:solidFill>
            </a:endParaRPr>
          </a:p>
        </p:txBody>
      </p:sp>
      <p:sp>
        <p:nvSpPr>
          <p:cNvPr id="216" name="Google Shape;216;p19"/>
          <p:cNvSpPr txBox="1"/>
          <p:nvPr>
            <p:ph idx="6" type="title"/>
          </p:nvPr>
        </p:nvSpPr>
        <p:spPr>
          <a:xfrm>
            <a:off x="5167125" y="36947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06</a:t>
            </a:r>
            <a:endParaRPr>
              <a:solidFill>
                <a:schemeClr val="accent1"/>
              </a:solidFill>
            </a:endParaRPr>
          </a:p>
        </p:txBody>
      </p:sp>
      <p:sp>
        <p:nvSpPr>
          <p:cNvPr id="217" name="Google Shape;217;p19"/>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accent1"/>
                </a:solidFill>
              </a:rPr>
              <a:t>Detecting spam messages</a:t>
            </a:r>
            <a:endParaRPr>
              <a:solidFill>
                <a:schemeClr val="accent1"/>
              </a:solidFill>
            </a:endParaRPr>
          </a:p>
          <a:p>
            <a:pPr indent="0" lvl="0" marL="0" rtl="0" algn="r">
              <a:spcBef>
                <a:spcPts val="0"/>
              </a:spcBef>
              <a:spcAft>
                <a:spcPts val="0"/>
              </a:spcAft>
              <a:buNone/>
            </a:pPr>
            <a:r>
              <a:rPr lang="es">
                <a:solidFill>
                  <a:schemeClr val="accent1"/>
                </a:solidFill>
              </a:rPr>
              <a:t>from YouTube comments</a:t>
            </a:r>
            <a:endParaRPr>
              <a:solidFill>
                <a:schemeClr val="accent1"/>
              </a:solidFill>
            </a:endParaRPr>
          </a:p>
        </p:txBody>
      </p:sp>
      <p:sp>
        <p:nvSpPr>
          <p:cNvPr id="218" name="Google Shape;218;p19"/>
          <p:cNvSpPr txBox="1"/>
          <p:nvPr>
            <p:ph idx="8" type="title"/>
          </p:nvPr>
        </p:nvSpPr>
        <p:spPr>
          <a:xfrm>
            <a:off x="2827575" y="19012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219" name="Google Shape;219;p19"/>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solidFill>
                  <a:schemeClr val="accent1"/>
                </a:solidFill>
              </a:rPr>
              <a:t>Import, clean and</a:t>
            </a:r>
            <a:endParaRPr>
              <a:solidFill>
                <a:schemeClr val="accent1"/>
              </a:solidFill>
            </a:endParaRPr>
          </a:p>
          <a:p>
            <a:pPr indent="0" lvl="0" marL="0" rtl="0" algn="r">
              <a:spcBef>
                <a:spcPts val="0"/>
              </a:spcBef>
              <a:spcAft>
                <a:spcPts val="0"/>
              </a:spcAft>
              <a:buClr>
                <a:schemeClr val="dk1"/>
              </a:buClr>
              <a:buSzPts val="1100"/>
              <a:buFont typeface="Arial"/>
              <a:buNone/>
            </a:pPr>
            <a:r>
              <a:rPr lang="es">
                <a:solidFill>
                  <a:schemeClr val="accent1"/>
                </a:solidFill>
              </a:rPr>
              <a:t>preprocess the data</a:t>
            </a:r>
            <a:endParaRPr>
              <a:solidFill>
                <a:schemeClr val="accent1"/>
              </a:solidFill>
            </a:endParaRPr>
          </a:p>
          <a:p>
            <a:pPr indent="0" lvl="0" marL="0" rtl="0" algn="r">
              <a:spcBef>
                <a:spcPts val="0"/>
              </a:spcBef>
              <a:spcAft>
                <a:spcPts val="0"/>
              </a:spcAft>
              <a:buClr>
                <a:schemeClr val="dk1"/>
              </a:buClr>
              <a:buSzPts val="1100"/>
              <a:buFont typeface="Arial"/>
              <a:buNone/>
            </a:pPr>
            <a:r>
              <a:t/>
            </a:r>
            <a:endParaRPr>
              <a:solidFill>
                <a:schemeClr val="accent1"/>
              </a:solidFill>
            </a:endParaRPr>
          </a:p>
        </p:txBody>
      </p:sp>
      <p:sp>
        <p:nvSpPr>
          <p:cNvPr id="220" name="Google Shape;220;p19"/>
          <p:cNvSpPr txBox="1"/>
          <p:nvPr>
            <p:ph idx="13" type="title"/>
          </p:nvPr>
        </p:nvSpPr>
        <p:spPr>
          <a:xfrm>
            <a:off x="2827575" y="27979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221" name="Google Shape;221;p19"/>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solidFill>
                  <a:schemeClr val="accent1"/>
                </a:solidFill>
              </a:rPr>
              <a:t>Analyze the data to</a:t>
            </a:r>
            <a:endParaRPr>
              <a:solidFill>
                <a:schemeClr val="accent1"/>
              </a:solidFill>
            </a:endParaRPr>
          </a:p>
          <a:p>
            <a:pPr indent="0" lvl="0" marL="0" rtl="0" algn="r">
              <a:spcBef>
                <a:spcPts val="0"/>
              </a:spcBef>
              <a:spcAft>
                <a:spcPts val="0"/>
              </a:spcAft>
              <a:buClr>
                <a:schemeClr val="dk1"/>
              </a:buClr>
              <a:buSzPts val="1100"/>
              <a:buFont typeface="Arial"/>
              <a:buNone/>
            </a:pPr>
            <a:r>
              <a:rPr lang="es">
                <a:solidFill>
                  <a:schemeClr val="accent1"/>
                </a:solidFill>
              </a:rPr>
              <a:t>understand it better</a:t>
            </a:r>
            <a:endParaRPr>
              <a:solidFill>
                <a:schemeClr val="accent1"/>
              </a:solidFill>
            </a:endParaRPr>
          </a:p>
        </p:txBody>
      </p:sp>
      <p:sp>
        <p:nvSpPr>
          <p:cNvPr id="222" name="Google Shape;222;p19"/>
          <p:cNvSpPr txBox="1"/>
          <p:nvPr>
            <p:ph idx="15" type="title"/>
          </p:nvPr>
        </p:nvSpPr>
        <p:spPr>
          <a:xfrm>
            <a:off x="2827575" y="36947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223" name="Google Shape;223;p19"/>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Goal of the project</a:t>
            </a:r>
            <a:endParaRPr/>
          </a:p>
        </p:txBody>
      </p:sp>
      <p:sp>
        <p:nvSpPr>
          <p:cNvPr id="224" name="Google Shape;224;p19"/>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Data cleaning</a:t>
            </a:r>
            <a:endParaRPr/>
          </a:p>
        </p:txBody>
      </p:sp>
      <p:sp>
        <p:nvSpPr>
          <p:cNvPr id="225" name="Google Shape;225;p19"/>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Data analysis</a:t>
            </a:r>
            <a:endParaRPr/>
          </a:p>
        </p:txBody>
      </p:sp>
      <p:sp>
        <p:nvSpPr>
          <p:cNvPr id="226" name="Google Shape;226;p19"/>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Classification</a:t>
            </a:r>
            <a:endParaRPr/>
          </a:p>
        </p:txBody>
      </p:sp>
      <p:sp>
        <p:nvSpPr>
          <p:cNvPr id="227" name="Google Shape;227;p19"/>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Validation</a:t>
            </a:r>
            <a:endParaRPr/>
          </a:p>
        </p:txBody>
      </p:sp>
      <p:sp>
        <p:nvSpPr>
          <p:cNvPr id="228" name="Google Shape;228;p19"/>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Conclusions</a:t>
            </a:r>
            <a:endParaRPr/>
          </a:p>
        </p:txBody>
      </p:sp>
      <p:sp>
        <p:nvSpPr>
          <p:cNvPr id="229" name="Google Shape;229;p19"/>
          <p:cNvSpPr/>
          <p:nvPr/>
        </p:nvSpPr>
        <p:spPr>
          <a:xfrm>
            <a:off x="3597855" y="20063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5121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3563875" y="39166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233" name="Google Shape;233;p19"/>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pic>
        <p:nvPicPr>
          <p:cNvPr id="234" name="Google Shape;234;p19"/>
          <p:cNvPicPr preferRelativeResize="0"/>
          <p:nvPr/>
        </p:nvPicPr>
        <p:blipFill>
          <a:blip r:embed="rId3">
            <a:alphaModFix/>
          </a:blip>
          <a:stretch>
            <a:fillRect/>
          </a:stretch>
        </p:blipFill>
        <p:spPr>
          <a:xfrm>
            <a:off x="3597850" y="2922800"/>
            <a:ext cx="428925" cy="428925"/>
          </a:xfrm>
          <a:prstGeom prst="rect">
            <a:avLst/>
          </a:prstGeom>
          <a:noFill/>
          <a:ln>
            <a:noFill/>
          </a:ln>
        </p:spPr>
      </p:pic>
      <p:pic>
        <p:nvPicPr>
          <p:cNvPr id="235" name="Google Shape;235;p19"/>
          <p:cNvPicPr preferRelativeResize="0"/>
          <p:nvPr/>
        </p:nvPicPr>
        <p:blipFill>
          <a:blip r:embed="rId4">
            <a:alphaModFix/>
          </a:blip>
          <a:stretch>
            <a:fillRect/>
          </a:stretch>
        </p:blipFill>
        <p:spPr>
          <a:xfrm>
            <a:off x="5111500" y="1990099"/>
            <a:ext cx="428925" cy="4289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CONCLUSIONS</a:t>
            </a:r>
            <a:endParaRPr>
              <a:solidFill>
                <a:srgbClr val="FFFFFF"/>
              </a:solidFill>
            </a:endParaRPr>
          </a:p>
        </p:txBody>
      </p:sp>
      <p:sp>
        <p:nvSpPr>
          <p:cNvPr id="491" name="Google Shape;491;p37"/>
          <p:cNvSpPr/>
          <p:nvPr/>
        </p:nvSpPr>
        <p:spPr>
          <a:xfrm rot="5400000">
            <a:off x="1069500" y="530400"/>
            <a:ext cx="15813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txBox="1"/>
          <p:nvPr>
            <p:ph idx="4" type="ctrTitle"/>
          </p:nvPr>
        </p:nvSpPr>
        <p:spPr>
          <a:xfrm>
            <a:off x="822150" y="1811675"/>
            <a:ext cx="2076000" cy="3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500">
                <a:solidFill>
                  <a:srgbClr val="0E2A47"/>
                </a:solidFill>
              </a:rPr>
              <a:t>RESULTS</a:t>
            </a:r>
            <a:endParaRPr sz="1500">
              <a:solidFill>
                <a:srgbClr val="0E2A47"/>
              </a:solidFill>
            </a:endParaRPr>
          </a:p>
        </p:txBody>
      </p:sp>
      <p:cxnSp>
        <p:nvCxnSpPr>
          <p:cNvPr id="493" name="Google Shape;493;p37"/>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94" name="Google Shape;494;p37"/>
          <p:cNvSpPr/>
          <p:nvPr/>
        </p:nvSpPr>
        <p:spPr>
          <a:xfrm rot="5400000">
            <a:off x="6493200" y="2111700"/>
            <a:ext cx="15813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txBox="1"/>
          <p:nvPr>
            <p:ph idx="2" type="subTitle"/>
          </p:nvPr>
        </p:nvSpPr>
        <p:spPr>
          <a:xfrm>
            <a:off x="5822150" y="3726600"/>
            <a:ext cx="2982300" cy="845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E2A47"/>
              </a:buClr>
              <a:buSzPts val="1000"/>
              <a:buChar char="-"/>
            </a:pPr>
            <a:r>
              <a:rPr lang="es" sz="1000">
                <a:solidFill>
                  <a:srgbClr val="0E2A47"/>
                </a:solidFill>
              </a:rPr>
              <a:t>Collect more data to expand the data set</a:t>
            </a:r>
            <a:endParaRPr sz="1000">
              <a:solidFill>
                <a:srgbClr val="0E2A47"/>
              </a:solidFill>
            </a:endParaRPr>
          </a:p>
          <a:p>
            <a:pPr indent="-292100" lvl="0" marL="457200" rtl="0" algn="l">
              <a:spcBef>
                <a:spcPts val="0"/>
              </a:spcBef>
              <a:spcAft>
                <a:spcPts val="0"/>
              </a:spcAft>
              <a:buClr>
                <a:srgbClr val="0E2A47"/>
              </a:buClr>
              <a:buSzPts val="1000"/>
              <a:buChar char="-"/>
            </a:pPr>
            <a:r>
              <a:rPr lang="es" sz="1000">
                <a:solidFill>
                  <a:srgbClr val="0E2A47"/>
                </a:solidFill>
              </a:rPr>
              <a:t>Optimize with Grid/Random search</a:t>
            </a:r>
            <a:endParaRPr sz="1000">
              <a:solidFill>
                <a:srgbClr val="0E2A47"/>
              </a:solidFill>
            </a:endParaRPr>
          </a:p>
          <a:p>
            <a:pPr indent="-292100" lvl="0" marL="457200" rtl="0" algn="l">
              <a:spcBef>
                <a:spcPts val="0"/>
              </a:spcBef>
              <a:spcAft>
                <a:spcPts val="0"/>
              </a:spcAft>
              <a:buClr>
                <a:srgbClr val="0E2A47"/>
              </a:buClr>
              <a:buSzPts val="1000"/>
              <a:buChar char="-"/>
            </a:pPr>
            <a:r>
              <a:rPr lang="es" sz="1000">
                <a:solidFill>
                  <a:srgbClr val="0E2A47"/>
                </a:solidFill>
              </a:rPr>
              <a:t>Discriminate benign links </a:t>
            </a:r>
            <a:endParaRPr sz="1000">
              <a:solidFill>
                <a:srgbClr val="0E2A47"/>
              </a:solidFill>
            </a:endParaRPr>
          </a:p>
          <a:p>
            <a:pPr indent="-292100" lvl="0" marL="457200" rtl="0" algn="l">
              <a:spcBef>
                <a:spcPts val="0"/>
              </a:spcBef>
              <a:spcAft>
                <a:spcPts val="0"/>
              </a:spcAft>
              <a:buClr>
                <a:srgbClr val="0E2A47"/>
              </a:buClr>
              <a:buSzPts val="1000"/>
              <a:buChar char="-"/>
            </a:pPr>
            <a:r>
              <a:rPr lang="es" sz="1000">
                <a:solidFill>
                  <a:srgbClr val="0E2A47"/>
                </a:solidFill>
              </a:rPr>
              <a:t>Test with comments from other videos</a:t>
            </a:r>
            <a:endParaRPr sz="1000">
              <a:solidFill>
                <a:srgbClr val="0E2A47"/>
              </a:solidFill>
            </a:endParaRPr>
          </a:p>
          <a:p>
            <a:pPr indent="0" lvl="0" marL="0" rtl="0" algn="l">
              <a:spcBef>
                <a:spcPts val="0"/>
              </a:spcBef>
              <a:spcAft>
                <a:spcPts val="0"/>
              </a:spcAft>
              <a:buNone/>
            </a:pPr>
            <a:r>
              <a:t/>
            </a:r>
            <a:endParaRPr sz="1000">
              <a:solidFill>
                <a:srgbClr val="0E2A47"/>
              </a:solidFill>
            </a:endParaRPr>
          </a:p>
        </p:txBody>
      </p:sp>
      <p:sp>
        <p:nvSpPr>
          <p:cNvPr id="496" name="Google Shape;496;p37"/>
          <p:cNvSpPr txBox="1"/>
          <p:nvPr>
            <p:ph idx="4" type="ctrTitle"/>
          </p:nvPr>
        </p:nvSpPr>
        <p:spPr>
          <a:xfrm>
            <a:off x="5974350" y="3392975"/>
            <a:ext cx="2619000" cy="3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500">
                <a:solidFill>
                  <a:srgbClr val="0E2A47"/>
                </a:solidFill>
              </a:rPr>
              <a:t>POSSIBLE IMPROVEMENTS</a:t>
            </a:r>
            <a:endParaRPr sz="1500">
              <a:solidFill>
                <a:srgbClr val="0E2A47"/>
              </a:solidFill>
            </a:endParaRPr>
          </a:p>
        </p:txBody>
      </p:sp>
      <p:sp>
        <p:nvSpPr>
          <p:cNvPr id="497" name="Google Shape;497;p37"/>
          <p:cNvSpPr txBox="1"/>
          <p:nvPr>
            <p:ph idx="2" type="subTitle"/>
          </p:nvPr>
        </p:nvSpPr>
        <p:spPr>
          <a:xfrm>
            <a:off x="550650" y="2052150"/>
            <a:ext cx="2619000" cy="9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000">
                <a:solidFill>
                  <a:srgbClr val="0E2A47"/>
                </a:solidFill>
              </a:rPr>
              <a:t>Even if the dataset wasn’t very big it achieved acceptable results and the model is able to correctly classify most comments. Overall the initial goals of the project were reached.</a:t>
            </a:r>
            <a:endParaRPr sz="1000">
              <a:solidFill>
                <a:srgbClr val="0E2A47"/>
              </a:solidFill>
            </a:endParaRPr>
          </a:p>
        </p:txBody>
      </p:sp>
      <p:sp>
        <p:nvSpPr>
          <p:cNvPr id="498" name="Google Shape;498;p37"/>
          <p:cNvSpPr/>
          <p:nvPr/>
        </p:nvSpPr>
        <p:spPr>
          <a:xfrm>
            <a:off x="-76200" y="3439951"/>
            <a:ext cx="2132520" cy="2130129"/>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99" name="Google Shape;499;p37"/>
          <p:cNvSpPr/>
          <p:nvPr/>
        </p:nvSpPr>
        <p:spPr>
          <a:xfrm>
            <a:off x="8483945" y="1379002"/>
            <a:ext cx="764271" cy="762624"/>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7869199" y="1511929"/>
            <a:ext cx="564888" cy="563241"/>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8023719" y="2045264"/>
            <a:ext cx="832379" cy="830732"/>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05" name="Shape 505"/>
        <p:cNvGrpSpPr/>
        <p:nvPr/>
      </p:nvGrpSpPr>
      <p:grpSpPr>
        <a:xfrm>
          <a:off x="0" y="0"/>
          <a:ext cx="0" cy="0"/>
          <a:chOff x="0" y="0"/>
          <a:chExt cx="0" cy="0"/>
        </a:xfrm>
      </p:grpSpPr>
      <p:sp>
        <p:nvSpPr>
          <p:cNvPr id="506" name="Google Shape;506;p38"/>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THANKS!</a:t>
            </a:r>
            <a:endParaRPr/>
          </a:p>
        </p:txBody>
      </p:sp>
      <p:sp>
        <p:nvSpPr>
          <p:cNvPr id="507" name="Google Shape;507;p38"/>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Antonio Osele</a:t>
            </a:r>
            <a:endParaRPr/>
          </a:p>
          <a:p>
            <a:pPr indent="0" lvl="0" marL="0" rtl="0" algn="l">
              <a:spcBef>
                <a:spcPts val="0"/>
              </a:spcBef>
              <a:spcAft>
                <a:spcPts val="0"/>
              </a:spcAft>
              <a:buNone/>
            </a:pPr>
            <a:r>
              <a:rPr lang="es"/>
              <a:t>647926</a:t>
            </a:r>
            <a:endParaRPr/>
          </a:p>
          <a:p>
            <a:pPr indent="0" lvl="0" marL="0" rtl="0" algn="l">
              <a:spcBef>
                <a:spcPts val="0"/>
              </a:spcBef>
              <a:spcAft>
                <a:spcPts val="0"/>
              </a:spcAft>
              <a:buNone/>
            </a:pPr>
            <a:r>
              <a:rPr lang="es"/>
              <a:t>antonio.osele@studenti.unipi.it</a:t>
            </a:r>
            <a:endParaRPr/>
          </a:p>
        </p:txBody>
      </p:sp>
      <p:grpSp>
        <p:nvGrpSpPr>
          <p:cNvPr id="508" name="Google Shape;508;p38"/>
          <p:cNvGrpSpPr/>
          <p:nvPr/>
        </p:nvGrpSpPr>
        <p:grpSpPr>
          <a:xfrm flipH="1">
            <a:off x="-4531426" y="-117297"/>
            <a:ext cx="7324051" cy="5378088"/>
            <a:chOff x="238125" y="262775"/>
            <a:chExt cx="7092825" cy="5151425"/>
          </a:xfrm>
        </p:grpSpPr>
        <p:sp>
          <p:nvSpPr>
            <p:cNvPr id="509" name="Google Shape;509;p38"/>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flipH="1">
              <a:off x="1217514"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flipH="1">
              <a:off x="1088726"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YOUTUBE SPAM</a:t>
            </a:r>
            <a:endParaRPr sz="3000"/>
          </a:p>
        </p:txBody>
      </p:sp>
      <p:sp>
        <p:nvSpPr>
          <p:cNvPr id="241" name="Google Shape;241;p20"/>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YouTube comments are known for having lots of spam, ranging from self advertisement or irrelevant messages to straight up phishing and scam attempts. The goal of the project is to train a model able to detect such comments.</a:t>
            </a:r>
            <a:endParaRPr/>
          </a:p>
        </p:txBody>
      </p:sp>
      <p:cxnSp>
        <p:nvCxnSpPr>
          <p:cNvPr id="242" name="Google Shape;242;p20"/>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43" name="Google Shape;243;p20"/>
          <p:cNvPicPr preferRelativeResize="0"/>
          <p:nvPr/>
        </p:nvPicPr>
        <p:blipFill>
          <a:blip r:embed="rId3">
            <a:alphaModFix/>
          </a:blip>
          <a:stretch>
            <a:fillRect/>
          </a:stretch>
        </p:blipFill>
        <p:spPr>
          <a:xfrm>
            <a:off x="1557076" y="1419588"/>
            <a:ext cx="2185725" cy="21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ABOUT THE </a:t>
            </a:r>
            <a:r>
              <a:rPr lang="es"/>
              <a:t>DATASET</a:t>
            </a:r>
            <a:endParaRPr>
              <a:solidFill>
                <a:srgbClr val="FFFFFF"/>
              </a:solidFill>
            </a:endParaRPr>
          </a:p>
        </p:txBody>
      </p:sp>
      <p:sp>
        <p:nvSpPr>
          <p:cNvPr id="249" name="Google Shape;249;p21"/>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dataset</a:t>
            </a:r>
            <a:r>
              <a:rPr baseline="30000" lang="es"/>
              <a:t>[1]</a:t>
            </a:r>
            <a:r>
              <a:rPr lang="es"/>
              <a:t> contained 1956 instances of real comments extracted from five of the most viewed videos on YouTube. Each instance was labeled as spam or ham. Other attributes are: comment ID,  author, date. </a:t>
            </a:r>
            <a:endParaRPr>
              <a:solidFill>
                <a:srgbClr val="FFFFFF"/>
              </a:solidFill>
            </a:endParaRPr>
          </a:p>
        </p:txBody>
      </p:sp>
      <p:cxnSp>
        <p:nvCxnSpPr>
          <p:cNvPr id="250" name="Google Shape;250;p21"/>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51" name="Google Shape;251;p21"/>
          <p:cNvPicPr preferRelativeResize="0"/>
          <p:nvPr/>
        </p:nvPicPr>
        <p:blipFill>
          <a:blip r:embed="rId3">
            <a:alphaModFix/>
          </a:blip>
          <a:stretch>
            <a:fillRect/>
          </a:stretch>
        </p:blipFill>
        <p:spPr>
          <a:xfrm>
            <a:off x="933825" y="1115326"/>
            <a:ext cx="2912850" cy="2912850"/>
          </a:xfrm>
          <a:prstGeom prst="rect">
            <a:avLst/>
          </a:prstGeom>
          <a:noFill/>
          <a:ln>
            <a:noFill/>
          </a:ln>
        </p:spPr>
      </p:pic>
      <p:sp>
        <p:nvSpPr>
          <p:cNvPr id="252" name="Google Shape;252;p21"/>
          <p:cNvSpPr txBox="1"/>
          <p:nvPr>
            <p:ph idx="1" type="subTitle"/>
          </p:nvPr>
        </p:nvSpPr>
        <p:spPr>
          <a:xfrm>
            <a:off x="4979350" y="4721775"/>
            <a:ext cx="4038900" cy="2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s"/>
              <a:t>[1] </a:t>
            </a:r>
            <a:r>
              <a:rPr lang="es" sz="1000" u="sng">
                <a:solidFill>
                  <a:schemeClr val="hlink"/>
                </a:solidFill>
                <a:hlinkClick r:id="rId4"/>
              </a:rPr>
              <a:t>https://archive.ics.uci.edu/ml/datasets/YouTube+Spam+Collection</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CLEANING</a:t>
            </a:r>
            <a:endParaRPr/>
          </a:p>
        </p:txBody>
      </p:sp>
      <p:sp>
        <p:nvSpPr>
          <p:cNvPr id="258" name="Google Shape;258;p22"/>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Import and concatenate</a:t>
            </a:r>
            <a:endParaRPr/>
          </a:p>
          <a:p>
            <a:pPr indent="0" lvl="0" marL="0" rtl="0" algn="ctr">
              <a:spcBef>
                <a:spcPts val="0"/>
              </a:spcBef>
              <a:spcAft>
                <a:spcPts val="0"/>
              </a:spcAft>
              <a:buNone/>
            </a:pPr>
            <a:r>
              <a:rPr lang="es"/>
              <a:t>the datasets</a:t>
            </a:r>
            <a:endParaRPr/>
          </a:p>
        </p:txBody>
      </p:sp>
      <p:sp>
        <p:nvSpPr>
          <p:cNvPr id="259" name="Google Shape;259;p22"/>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Add more useful</a:t>
            </a:r>
            <a:endParaRPr/>
          </a:p>
          <a:p>
            <a:pPr indent="0" lvl="0" marL="0" rtl="0" algn="ctr">
              <a:spcBef>
                <a:spcPts val="0"/>
              </a:spcBef>
              <a:spcAft>
                <a:spcPts val="0"/>
              </a:spcAft>
              <a:buNone/>
            </a:pPr>
            <a:r>
              <a:rPr lang="es"/>
              <a:t>features</a:t>
            </a:r>
            <a:endParaRPr/>
          </a:p>
        </p:txBody>
      </p:sp>
      <p:sp>
        <p:nvSpPr>
          <p:cNvPr id="260" name="Google Shape;260;p22"/>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Remove unnecessary</a:t>
            </a:r>
            <a:endParaRPr/>
          </a:p>
          <a:p>
            <a:pPr indent="0" lvl="0" marL="0" rtl="0" algn="ctr">
              <a:spcBef>
                <a:spcPts val="0"/>
              </a:spcBef>
              <a:spcAft>
                <a:spcPts val="0"/>
              </a:spcAft>
              <a:buNone/>
            </a:pPr>
            <a:r>
              <a:rPr lang="es"/>
              <a:t>features</a:t>
            </a:r>
            <a:endParaRPr/>
          </a:p>
        </p:txBody>
      </p:sp>
      <p:sp>
        <p:nvSpPr>
          <p:cNvPr id="261" name="Google Shape;261;p22"/>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IMPORT</a:t>
            </a:r>
            <a:endParaRPr/>
          </a:p>
        </p:txBody>
      </p:sp>
      <p:sp>
        <p:nvSpPr>
          <p:cNvPr id="262" name="Google Shape;262;p22"/>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PREPROCESS</a:t>
            </a:r>
            <a:endParaRPr/>
          </a:p>
        </p:txBody>
      </p:sp>
      <p:sp>
        <p:nvSpPr>
          <p:cNvPr id="263" name="Google Shape;263;p22"/>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CLEAN</a:t>
            </a:r>
            <a:endParaRPr/>
          </a:p>
        </p:txBody>
      </p:sp>
      <p:sp>
        <p:nvSpPr>
          <p:cNvPr id="264" name="Google Shape;264;p22"/>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4081142" y="2083606"/>
            <a:ext cx="994978" cy="83044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 name="Google Shape;266;p22"/>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267" name="Google Shape;267;p22"/>
          <p:cNvSpPr/>
          <p:nvPr/>
        </p:nvSpPr>
        <p:spPr>
          <a:xfrm>
            <a:off x="6877940" y="207704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2"/>
          <p:cNvPicPr preferRelativeResize="0"/>
          <p:nvPr/>
        </p:nvPicPr>
        <p:blipFill>
          <a:blip r:embed="rId3">
            <a:alphaModFix/>
          </a:blip>
          <a:stretch>
            <a:fillRect/>
          </a:stretch>
        </p:blipFill>
        <p:spPr>
          <a:xfrm>
            <a:off x="1540713" y="2206518"/>
            <a:ext cx="447825" cy="447850"/>
          </a:xfrm>
          <a:prstGeom prst="rect">
            <a:avLst/>
          </a:prstGeom>
          <a:noFill/>
          <a:ln>
            <a:noFill/>
          </a:ln>
        </p:spPr>
      </p:pic>
      <p:pic>
        <p:nvPicPr>
          <p:cNvPr id="269" name="Google Shape;269;p22"/>
          <p:cNvPicPr preferRelativeResize="0"/>
          <p:nvPr/>
        </p:nvPicPr>
        <p:blipFill>
          <a:blip r:embed="rId4">
            <a:alphaModFix/>
          </a:blip>
          <a:stretch>
            <a:fillRect/>
          </a:stretch>
        </p:blipFill>
        <p:spPr>
          <a:xfrm>
            <a:off x="7155450" y="2206550"/>
            <a:ext cx="447800" cy="447800"/>
          </a:xfrm>
          <a:prstGeom prst="rect">
            <a:avLst/>
          </a:prstGeom>
          <a:noFill/>
          <a:ln>
            <a:noFill/>
          </a:ln>
        </p:spPr>
      </p:pic>
      <p:pic>
        <p:nvPicPr>
          <p:cNvPr id="270" name="Google Shape;270;p22"/>
          <p:cNvPicPr preferRelativeResize="0"/>
          <p:nvPr/>
        </p:nvPicPr>
        <p:blipFill>
          <a:blip r:embed="rId5">
            <a:alphaModFix/>
          </a:blip>
          <a:stretch>
            <a:fillRect/>
          </a:stretch>
        </p:blipFill>
        <p:spPr>
          <a:xfrm>
            <a:off x="4355575" y="2215988"/>
            <a:ext cx="428925" cy="42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74" name="Shape 274"/>
        <p:cNvGrpSpPr/>
        <p:nvPr/>
      </p:nvGrpSpPr>
      <p:grpSpPr>
        <a:xfrm>
          <a:off x="0" y="0"/>
          <a:ext cx="0" cy="0"/>
          <a:chOff x="0" y="0"/>
          <a:chExt cx="0" cy="0"/>
        </a:xfrm>
      </p:grpSpPr>
      <p:sp>
        <p:nvSpPr>
          <p:cNvPr id="275" name="Google Shape;275;p23"/>
          <p:cNvSpPr/>
          <p:nvPr/>
        </p:nvSpPr>
        <p:spPr>
          <a:xfrm>
            <a:off x="1336225" y="3304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76" name="Google Shape;276;p23"/>
          <p:cNvSpPr/>
          <p:nvPr/>
        </p:nvSpPr>
        <p:spPr>
          <a:xfrm>
            <a:off x="1336225" y="2603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77" name="Google Shape;277;p23"/>
          <p:cNvSpPr/>
          <p:nvPr/>
        </p:nvSpPr>
        <p:spPr>
          <a:xfrm>
            <a:off x="1336225" y="19021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78" name="Google Shape;278;p23"/>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DATA ANALYSIS</a:t>
            </a:r>
            <a:endParaRPr>
              <a:solidFill>
                <a:srgbClr val="FFFFFF"/>
              </a:solidFill>
            </a:endParaRPr>
          </a:p>
        </p:txBody>
      </p:sp>
      <p:sp>
        <p:nvSpPr>
          <p:cNvPr id="279" name="Google Shape;279;p23"/>
          <p:cNvSpPr txBox="1"/>
          <p:nvPr>
            <p:ph type="ctrTitle"/>
          </p:nvPr>
        </p:nvSpPr>
        <p:spPr>
          <a:xfrm>
            <a:off x="1557931" y="2087899"/>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HISTOGRAMS</a:t>
            </a:r>
            <a:endParaRPr>
              <a:solidFill>
                <a:schemeClr val="dk1"/>
              </a:solidFill>
            </a:endParaRPr>
          </a:p>
        </p:txBody>
      </p:sp>
      <p:sp>
        <p:nvSpPr>
          <p:cNvPr id="280" name="Google Shape;280;p23"/>
          <p:cNvSpPr txBox="1"/>
          <p:nvPr>
            <p:ph idx="2" type="ctrTitle"/>
          </p:nvPr>
        </p:nvSpPr>
        <p:spPr>
          <a:xfrm>
            <a:off x="1557931" y="3490586"/>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WORD CLOUD</a:t>
            </a:r>
            <a:endParaRPr>
              <a:solidFill>
                <a:schemeClr val="dk1"/>
              </a:solidFill>
            </a:endParaRPr>
          </a:p>
        </p:txBody>
      </p:sp>
      <p:sp>
        <p:nvSpPr>
          <p:cNvPr id="281" name="Google Shape;281;p23"/>
          <p:cNvSpPr txBox="1"/>
          <p:nvPr>
            <p:ph idx="3" type="ctrTitle"/>
          </p:nvPr>
        </p:nvSpPr>
        <p:spPr>
          <a:xfrm>
            <a:off x="1557931" y="2789242"/>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HEATMAP</a:t>
            </a:r>
            <a:endParaRPr>
              <a:solidFill>
                <a:schemeClr val="dk1"/>
              </a:solidFill>
            </a:endParaRPr>
          </a:p>
        </p:txBody>
      </p:sp>
      <p:cxnSp>
        <p:nvCxnSpPr>
          <p:cNvPr id="282" name="Google Shape;282;p23"/>
          <p:cNvCxnSpPr/>
          <p:nvPr/>
        </p:nvCxnSpPr>
        <p:spPr>
          <a:xfrm>
            <a:off x="0" y="1197575"/>
            <a:ext cx="4209600" cy="0"/>
          </a:xfrm>
          <a:prstGeom prst="straightConnector1">
            <a:avLst/>
          </a:prstGeom>
          <a:noFill/>
          <a:ln cap="flat" cmpd="sng" w="9525">
            <a:solidFill>
              <a:schemeClr val="accent1"/>
            </a:solidFill>
            <a:prstDash val="solid"/>
            <a:round/>
            <a:headEnd len="med" w="med" type="none"/>
            <a:tailEnd len="med" w="med" type="none"/>
          </a:ln>
        </p:spPr>
      </p:cxnSp>
      <p:sp>
        <p:nvSpPr>
          <p:cNvPr id="283" name="Google Shape;283;p23"/>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4" name="Google Shape;284;p23"/>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5" name="Google Shape;285;p23"/>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6" name="Google Shape;286;p23"/>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1A51"/>
              </a:solidFill>
            </a:endParaRPr>
          </a:p>
        </p:txBody>
      </p:sp>
      <p:sp>
        <p:nvSpPr>
          <p:cNvPr id="288" name="Google Shape;288;p23"/>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9" name="Google Shape;289;p23"/>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294" name="Google Shape;294;p23"/>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295" name="Google Shape;295;p23"/>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02" name="Google Shape;302;p23"/>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03" name="Google Shape;303;p23"/>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23"/>
          <p:cNvPicPr preferRelativeResize="0"/>
          <p:nvPr/>
        </p:nvPicPr>
        <p:blipFill>
          <a:blip r:embed="rId3">
            <a:alphaModFix/>
          </a:blip>
          <a:stretch>
            <a:fillRect/>
          </a:stretch>
        </p:blipFill>
        <p:spPr>
          <a:xfrm>
            <a:off x="898989" y="1959812"/>
            <a:ext cx="265775" cy="265775"/>
          </a:xfrm>
          <a:prstGeom prst="rect">
            <a:avLst/>
          </a:prstGeom>
          <a:noFill/>
          <a:ln>
            <a:noFill/>
          </a:ln>
        </p:spPr>
      </p:pic>
      <p:pic>
        <p:nvPicPr>
          <p:cNvPr id="310" name="Google Shape;310;p23"/>
          <p:cNvPicPr preferRelativeResize="0"/>
          <p:nvPr/>
        </p:nvPicPr>
        <p:blipFill>
          <a:blip r:embed="rId4">
            <a:alphaModFix/>
          </a:blip>
          <a:stretch>
            <a:fillRect/>
          </a:stretch>
        </p:blipFill>
        <p:spPr>
          <a:xfrm>
            <a:off x="899000" y="2661163"/>
            <a:ext cx="265775" cy="265775"/>
          </a:xfrm>
          <a:prstGeom prst="rect">
            <a:avLst/>
          </a:prstGeom>
          <a:noFill/>
          <a:ln>
            <a:noFill/>
          </a:ln>
        </p:spPr>
      </p:pic>
      <p:pic>
        <p:nvPicPr>
          <p:cNvPr id="311" name="Google Shape;311;p23"/>
          <p:cNvPicPr preferRelativeResize="0"/>
          <p:nvPr/>
        </p:nvPicPr>
        <p:blipFill>
          <a:blip r:embed="rId5">
            <a:alphaModFix/>
          </a:blip>
          <a:stretch>
            <a:fillRect/>
          </a:stretch>
        </p:blipFill>
        <p:spPr>
          <a:xfrm flipH="1">
            <a:off x="898987" y="3362500"/>
            <a:ext cx="265775" cy="26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15" name="Shape 315"/>
        <p:cNvGrpSpPr/>
        <p:nvPr/>
      </p:nvGrpSpPr>
      <p:grpSpPr>
        <a:xfrm>
          <a:off x="0" y="0"/>
          <a:ext cx="0" cy="0"/>
          <a:chOff x="0" y="0"/>
          <a:chExt cx="0" cy="0"/>
        </a:xfrm>
      </p:grpSpPr>
      <p:sp>
        <p:nvSpPr>
          <p:cNvPr id="316" name="Google Shape;316;p24"/>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DATASET DISTRIBUTION</a:t>
            </a:r>
            <a:endParaRPr/>
          </a:p>
        </p:txBody>
      </p:sp>
      <p:sp>
        <p:nvSpPr>
          <p:cNvPr id="317" name="Google Shape;317;p24"/>
          <p:cNvSpPr txBox="1"/>
          <p:nvPr>
            <p:ph type="ctrTitle"/>
          </p:nvPr>
        </p:nvSpPr>
        <p:spPr>
          <a:xfrm>
            <a:off x="5842950" y="2828401"/>
            <a:ext cx="20760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The raw dataset was already balanced. After the 70/30 split of training and testing data, the ratio between spam and ham is unchanged.</a:t>
            </a:r>
            <a:endParaRPr/>
          </a:p>
        </p:txBody>
      </p:sp>
      <p:sp>
        <p:nvSpPr>
          <p:cNvPr id="318" name="Google Shape;318;p24"/>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Balanced data</a:t>
            </a:r>
            <a:endParaRPr>
              <a:solidFill>
                <a:schemeClr val="accent1"/>
              </a:solidFill>
            </a:endParaRPr>
          </a:p>
        </p:txBody>
      </p:sp>
      <p:cxnSp>
        <p:nvCxnSpPr>
          <p:cNvPr id="319" name="Google Shape;319;p24"/>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20" name="Google Shape;320;p24"/>
          <p:cNvPicPr preferRelativeResize="0"/>
          <p:nvPr/>
        </p:nvPicPr>
        <p:blipFill>
          <a:blip r:embed="rId3">
            <a:alphaModFix/>
          </a:blip>
          <a:stretch>
            <a:fillRect/>
          </a:stretch>
        </p:blipFill>
        <p:spPr>
          <a:xfrm>
            <a:off x="816350" y="1652350"/>
            <a:ext cx="4134501" cy="3100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24" name="Shape 324"/>
        <p:cNvGrpSpPr/>
        <p:nvPr/>
      </p:nvGrpSpPr>
      <p:grpSpPr>
        <a:xfrm>
          <a:off x="0" y="0"/>
          <a:ext cx="0" cy="0"/>
          <a:chOff x="0" y="0"/>
          <a:chExt cx="0" cy="0"/>
        </a:xfrm>
      </p:grpSpPr>
      <p:sp>
        <p:nvSpPr>
          <p:cNvPr id="325" name="Google Shape;325;p25"/>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FEATURE CORRELATION</a:t>
            </a:r>
            <a:endParaRPr/>
          </a:p>
        </p:txBody>
      </p:sp>
      <p:sp>
        <p:nvSpPr>
          <p:cNvPr id="326" name="Google Shape;326;p25"/>
          <p:cNvSpPr txBox="1"/>
          <p:nvPr>
            <p:ph type="ctrTitle"/>
          </p:nvPr>
        </p:nvSpPr>
        <p:spPr>
          <a:xfrm>
            <a:off x="5842950" y="2828400"/>
            <a:ext cx="2076000" cy="7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Character count and links are more prevalent in spam, whereas emojis are slightly less present.</a:t>
            </a:r>
            <a:endParaRPr/>
          </a:p>
        </p:txBody>
      </p:sp>
      <p:sp>
        <p:nvSpPr>
          <p:cNvPr id="327" name="Google Shape;327;p25"/>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Links and emojis</a:t>
            </a:r>
            <a:endParaRPr>
              <a:solidFill>
                <a:schemeClr val="accent1"/>
              </a:solidFill>
            </a:endParaRPr>
          </a:p>
        </p:txBody>
      </p:sp>
      <p:cxnSp>
        <p:nvCxnSpPr>
          <p:cNvPr id="328" name="Google Shape;328;p25"/>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29" name="Google Shape;329;p25"/>
          <p:cNvPicPr preferRelativeResize="0"/>
          <p:nvPr/>
        </p:nvPicPr>
        <p:blipFill>
          <a:blip r:embed="rId3">
            <a:alphaModFix/>
          </a:blip>
          <a:stretch>
            <a:fillRect/>
          </a:stretch>
        </p:blipFill>
        <p:spPr>
          <a:xfrm>
            <a:off x="979000" y="806350"/>
            <a:ext cx="4463050" cy="44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33" name="Shape 333"/>
        <p:cNvGrpSpPr/>
        <p:nvPr/>
      </p:nvGrpSpPr>
      <p:grpSpPr>
        <a:xfrm>
          <a:off x="0" y="0"/>
          <a:ext cx="0" cy="0"/>
          <a:chOff x="0" y="0"/>
          <a:chExt cx="0" cy="0"/>
        </a:xfrm>
      </p:grpSpPr>
      <p:sp>
        <p:nvSpPr>
          <p:cNvPr id="334" name="Google Shape;334;p26"/>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FEATURE DISTRIBUTION</a:t>
            </a:r>
            <a:endParaRPr/>
          </a:p>
        </p:txBody>
      </p:sp>
      <p:sp>
        <p:nvSpPr>
          <p:cNvPr id="335" name="Google Shape;335;p26"/>
          <p:cNvSpPr txBox="1"/>
          <p:nvPr>
            <p:ph type="ctrTitle"/>
          </p:nvPr>
        </p:nvSpPr>
        <p:spPr>
          <a:xfrm>
            <a:off x="5842950" y="2828400"/>
            <a:ext cx="2076000" cy="10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Ham comments are on average 200 characters or less. Spam comments instead tend to be longer, with a secondary peak at around 500 characters.</a:t>
            </a:r>
            <a:endParaRPr/>
          </a:p>
        </p:txBody>
      </p:sp>
      <p:sp>
        <p:nvSpPr>
          <p:cNvPr id="336" name="Google Shape;336;p26"/>
          <p:cNvSpPr txBox="1"/>
          <p:nvPr>
            <p:ph idx="4" type="title"/>
          </p:nvPr>
        </p:nvSpPr>
        <p:spPr>
          <a:xfrm>
            <a:off x="5842942" y="2227475"/>
            <a:ext cx="2606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Long comments</a:t>
            </a:r>
            <a:endParaRPr>
              <a:solidFill>
                <a:schemeClr val="accent1"/>
              </a:solidFill>
            </a:endParaRPr>
          </a:p>
        </p:txBody>
      </p:sp>
      <p:cxnSp>
        <p:nvCxnSpPr>
          <p:cNvPr id="337" name="Google Shape;337;p26"/>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338" name="Google Shape;338;p26"/>
          <p:cNvPicPr preferRelativeResize="0"/>
          <p:nvPr/>
        </p:nvPicPr>
        <p:blipFill>
          <a:blip r:embed="rId3">
            <a:alphaModFix/>
          </a:blip>
          <a:stretch>
            <a:fillRect/>
          </a:stretch>
        </p:blipFill>
        <p:spPr>
          <a:xfrm>
            <a:off x="197575" y="1795613"/>
            <a:ext cx="5538150" cy="276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