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1" r:id="rId4"/>
    <p:sldId id="412" r:id="rId5"/>
    <p:sldId id="414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40" y="96"/>
      </p:cViewPr>
      <p:guideLst>
        <p:guide orient="horz" pos="2155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2416810"/>
            <a:ext cx="9799320" cy="106807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RNA modification identification using nanopore direct RNA sequencing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文本框 1"/>
          <p:cNvSpPr txBox="1"/>
          <p:nvPr/>
        </p:nvSpPr>
        <p:spPr>
          <a:xfrm>
            <a:off x="102235" y="231775"/>
            <a:ext cx="173672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biorxiv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, </a:t>
            </a:r>
            <a:r>
              <a:rPr lang="zh-CN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April 2017 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35" y="3061335"/>
            <a:ext cx="5574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no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need for prior external or additional training data</a:t>
            </a:r>
          </a:p>
          <a:p>
            <a:pPr marL="342900" lvl="0" indent="-342900" fontAlgn="base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effective visualization of raw nanopore signal in genomic contexts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6210" y="3926840"/>
            <a:ext cx="5662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modification type depends on the non-modified control data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aligner not splice-aware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235" y="1660525"/>
            <a:ext cx="57353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Tombo/nanoraw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https://nanoporetech.github.io/tombo/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resquiggle the genome to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associate raw nanopore signal with genomic positions and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unsupervised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statistical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testing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nomalized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raw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signal</a:t>
            </a:r>
          </a:p>
        </p:txBody>
      </p:sp>
      <p:pic>
        <p:nvPicPr>
          <p:cNvPr id="1331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556260"/>
            <a:ext cx="5111750" cy="1180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文本框 1"/>
          <p:cNvSpPr txBox="1"/>
          <p:nvPr/>
        </p:nvSpPr>
        <p:spPr>
          <a:xfrm>
            <a:off x="5676583" y="153035"/>
            <a:ext cx="3100387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Nature Communication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 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2019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Sep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1225" y="1660525"/>
            <a:ext cx="57061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EpiNano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github.com/enovoa/EpiNano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SVM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model trained on IVT comprised all possible 5-mers using canonical A or m6A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base-called “errors” information: base quality, deletion frequency and mismatch frequency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0" y="3106420"/>
            <a:ext cx="62490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fontAlgn="base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reasonable accuracy at more than 25% of methylation ratio</a:t>
            </a:r>
          </a:p>
          <a:p>
            <a:pPr marL="342900" lvl="0" indent="-342900" fontAlgn="base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linear regression to estimate the stoichiometry</a:t>
            </a:r>
          </a:p>
          <a:p>
            <a:pPr marL="342900" lvl="0" indent="-342900" fontAlgn="base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of polyA(+) from </a:t>
            </a:r>
            <a:r>
              <a:rPr lang="en-US" altLang="zh-CN" i="1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S. cerevisiae </a:t>
            </a:r>
            <a:r>
              <a:rPr lang="en-US" altLang="zh-CN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wt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and </a:t>
            </a:r>
            <a:r>
              <a:rPr lang="en-US" altLang="zh-CN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ime4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00750" y="3961130"/>
            <a:ext cx="6083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limited to m6A modification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not used to DRACH k-mer with more than one A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631825"/>
            <a:ext cx="5144135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" y="5382895"/>
            <a:ext cx="4462780" cy="1369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180" y="4644390"/>
            <a:ext cx="1666875" cy="1885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4531360"/>
            <a:ext cx="3771265" cy="211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0" grpId="1"/>
      <p:bldP spid="2" grpId="0"/>
      <p:bldP spid="3" grpId="0"/>
      <p:bldP spid="4" grpId="1"/>
      <p:bldP spid="13318" grpId="0"/>
      <p:bldP spid="6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372745"/>
            <a:ext cx="5239385" cy="1050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1"/>
          <p:cNvSpPr txBox="1"/>
          <p:nvPr/>
        </p:nvSpPr>
        <p:spPr>
          <a:xfrm>
            <a:off x="6352540" y="49213"/>
            <a:ext cx="171767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RNA,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 2020 Jan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2540" y="2752090"/>
            <a:ext cx="56064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single site, isoform-level resolution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of polyA(+) from </a:t>
            </a:r>
            <a:r>
              <a:rPr lang="en-US" altLang="zh-CN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HEK-WT, </a:t>
            </a:r>
            <a:r>
              <a:rPr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HEK-shMETTL3</a:t>
            </a:r>
            <a:r>
              <a:rPr lang="en-US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, HMEC-WT, HMEC-ALKBH5</a:t>
            </a:r>
            <a:endParaRPr lang="zh-CN" altLang="en-US" i="1"/>
          </a:p>
        </p:txBody>
      </p:sp>
      <p:sp>
        <p:nvSpPr>
          <p:cNvPr id="3" name="文本框 2"/>
          <p:cNvSpPr txBox="1"/>
          <p:nvPr/>
        </p:nvSpPr>
        <p:spPr>
          <a:xfrm>
            <a:off x="6352540" y="3646170"/>
            <a:ext cx="56064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limited to m6A sites within 4 specific DRACH sequences with AUC values &gt;0.67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affected by the same biases and/or limitations as miCLIP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2540" y="1553210"/>
            <a:ext cx="5706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MINES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https://github.com/YeoLab/MINES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random forest classifier trained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on known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mi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CLIP sites </a:t>
            </a:r>
            <a:endParaRPr lang="en-US" altLang="zh-CN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fraction modification values calculated by tombo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 separate model for each 5mer within the DRACH motif</a:t>
            </a:r>
            <a:endParaRPr lang="zh-CN" altLang="en-US"/>
          </a:p>
        </p:txBody>
      </p:sp>
      <p:sp>
        <p:nvSpPr>
          <p:cNvPr id="9" name="文本框 1"/>
          <p:cNvSpPr txBox="1"/>
          <p:nvPr/>
        </p:nvSpPr>
        <p:spPr>
          <a:xfrm>
            <a:off x="307340" y="49213"/>
            <a:ext cx="171767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biorxiv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, 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2019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Nov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7340" y="3142615"/>
            <a:ext cx="56064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does not require a training set 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allows replicates to model biological variability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single molecule resolution, mod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ification stoichiometry and combinatorics.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applied as-is to any RNA modification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and miCLIP of polyA(+) from </a:t>
            </a:r>
            <a:r>
              <a:rPr lang="en-US" altLang="zh-CN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METTL3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KD and </a:t>
            </a:r>
            <a:r>
              <a:rPr lang="en-US" altLang="zh-CN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WT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MOLM13 cells</a:t>
            </a:r>
            <a:endParaRPr lang="zh-CN" altLang="en-US" i="1"/>
          </a:p>
        </p:txBody>
      </p:sp>
      <p:sp>
        <p:nvSpPr>
          <p:cNvPr id="11" name="文本框 10"/>
          <p:cNvSpPr txBox="1"/>
          <p:nvPr/>
        </p:nvSpPr>
        <p:spPr>
          <a:xfrm>
            <a:off x="307340" y="5100955"/>
            <a:ext cx="56064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non-modified control data required: knock-downs, knock-outs, cDNA or IVT samples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modification type depends on the control data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unsuitable for the identification of very low frequency modifications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7340" y="1553210"/>
            <a:ext cx="57061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Nanocompore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https://github.com/tleonardi/nanocompore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various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statistical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test: Kolmogorov-Smirnov (KS),</a:t>
            </a:r>
            <a:r>
              <a:rPr lang="en-US" altLang="zh-CN" noProof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Mann-Whitney (MW) and Welch’s t-test.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median signal intensity and the log10(dwell time)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single-molecule modification probabilities from GMM clustering</a:t>
            </a:r>
          </a:p>
        </p:txBody>
      </p:sp>
      <p:pic>
        <p:nvPicPr>
          <p:cNvPr id="1536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341630"/>
            <a:ext cx="5045075" cy="1112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50" y="5155565"/>
            <a:ext cx="1857375" cy="1619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120" y="4822190"/>
            <a:ext cx="2589530" cy="196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2" grpId="0"/>
      <p:bldP spid="3" grpId="0"/>
      <p:bldP spid="4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4390390"/>
            <a:ext cx="1564005" cy="21640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81395" y="2856865"/>
            <a:ext cx="57785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sequence context, background errors, homopolymeric sequence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m6A, m1A, m5C, hm5C, f5C, psU, m7G, Ino</a:t>
            </a:r>
            <a:endParaRPr lang="en-US" altLang="zh-CN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and cDNA of IVT comprised all possible 5-mers using modified base or non-modified base such as B5(NNNNN containing at least one A)B5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</a:rPr>
              <a:t>DRS of </a:t>
            </a:r>
            <a:r>
              <a:rPr lang="en-US" altLang="zh-CN" sz="1600" i="1">
                <a:latin typeface="Calibri" panose="020F0502020204030204" charset="0"/>
                <a:cs typeface="Calibri" panose="020F0502020204030204" charset="0"/>
              </a:rPr>
              <a:t>Mettl3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</a:rPr>
              <a:t>KO, </a:t>
            </a:r>
            <a:r>
              <a:rPr lang="en-US" altLang="zh-CN" sz="1600" i="1">
                <a:latin typeface="Calibri" panose="020F0502020204030204" charset="0"/>
                <a:cs typeface="Calibri" panose="020F0502020204030204" charset="0"/>
              </a:rPr>
              <a:t>Mettl14 </a:t>
            </a:r>
            <a:r>
              <a:rPr lang="en-US" altLang="zh-CN" sz="1600">
                <a:latin typeface="Calibri" panose="020F0502020204030204" charset="0"/>
                <a:cs typeface="Calibri" panose="020F0502020204030204" charset="0"/>
              </a:rPr>
              <a:t>KO and control mESCs, various rRNA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4410" y="4312285"/>
            <a:ext cx="54895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modification type not specified, not used to m5C</a:t>
            </a:r>
            <a:endParaRPr 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6074410" y="1397000"/>
            <a:ext cx="604139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ELIGOS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https://gitlab.com/piroonj/eligos2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Fisher’s exact test 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between the native RNA and a reference (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IVT RNA, unmodified in vitro transcription RNA or a background error model (rBEM)</a:t>
            </a:r>
            <a:r>
              <a:rPr lang="en-US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)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percent Error of Specific Bases (%ESB) differences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Calibri" panose="020F0502020204030204" charset="0"/>
                <a:cs typeface="Calibri" panose="020F0502020204030204" charset="0"/>
                <a:sym typeface="+mn-ea"/>
              </a:rPr>
              <a:t>IVT of human mRNA to construct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rBEMs of all pentamers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6263005" y="130175"/>
            <a:ext cx="1526540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NAR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 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2020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July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385445"/>
            <a:ext cx="4710430" cy="1056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" y="385445"/>
            <a:ext cx="3313430" cy="1011555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274955" y="130175"/>
            <a:ext cx="273367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frontiers in Genetics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 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2020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Mar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130" y="2981960"/>
            <a:ext cx="60452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workflow management systems together with Linux containers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highly reproducible, scalable and parallelizable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support of differen batch schedulers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cloud platforms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GPU computing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5410" y="1311275"/>
            <a:ext cx="6156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MasterOfPores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https://github.com/biocorecrg/master_of_pores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NextFlow framework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 construct 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 standadized workflow to analyze DRS data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pre-processing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and data analysis modules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one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MinION 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run takes ~2h on a CPU cluster using 100 nodes and ~1h on a single GPU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545" y="4563745"/>
            <a:ext cx="4196715" cy="20675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35" y="4563745"/>
            <a:ext cx="4928870" cy="2294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925" y="4309745"/>
            <a:ext cx="5489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requires two samples to detect RNA modifications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74055" y="652589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High %ESB values more frequently obtained with the native 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2" grpId="0"/>
      <p:bldP spid="13" grpId="0"/>
      <p:bldP spid="15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70" y="3006725"/>
            <a:ext cx="52609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pseudouridine and 2'-O-methylation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quantitative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identification, even at very low modification stoichiometriess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support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RNA modification stoichiometry estimation using both nanopolish and tombo resquiggling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systematically analyze the 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features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for different modifications and mapping tools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4630" y="5186045"/>
            <a:ext cx="5192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base-calling errors features are not suitable for all modifications and sequence context</a:t>
            </a:r>
          </a:p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detection low stoichiometry was only possible when using comparison of pairwise conditions.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25" y="1807845"/>
            <a:ext cx="5706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nanoRMS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https://github.com/novoalab/nanoRMS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base-calling error features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 identify the modified sites,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KNN and k-means to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bin read into two clusters accroding to per-read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current intensity/trace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features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214630" y="178435"/>
            <a:ext cx="1670050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biorxiv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 2021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Jan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 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3"/>
          <a:srcRect b="70497"/>
          <a:stretch>
            <a:fillRect/>
          </a:stretch>
        </p:blipFill>
        <p:spPr>
          <a:xfrm>
            <a:off x="295910" y="490220"/>
            <a:ext cx="3980180" cy="505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rcRect t="52595"/>
          <a:stretch>
            <a:fillRect/>
          </a:stretch>
        </p:blipFill>
        <p:spPr>
          <a:xfrm>
            <a:off x="365125" y="995680"/>
            <a:ext cx="3980180" cy="812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44285" y="510540"/>
            <a:ext cx="3699510" cy="1297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1"/>
          <p:cNvSpPr txBox="1"/>
          <p:nvPr/>
        </p:nvSpPr>
        <p:spPr>
          <a:xfrm>
            <a:off x="6344285" y="178435"/>
            <a:ext cx="236918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Genome Biology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, 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2021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Jan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 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2645" y="2642870"/>
            <a:ext cx="5260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Compare with published tools on several datasets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quantitative profiling of m6A in stem-differentiating xylem of Populus trichocarpa, 80% m6A sites validated by MeRIP-Seq and m6A-REF-seq</a:t>
            </a:r>
            <a:endParaRPr lang="en-US" altLang="zh-CN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1225" y="3745865"/>
            <a:ext cx="5192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微软雅黑" panose="020B0503020204020204" pitchFamily="34" charset="-122"/>
              <a:buChar char="X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limited to m6A RRACH k-mers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922645" y="1807845"/>
            <a:ext cx="6442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Nanom6A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: </a:t>
            </a:r>
            <a:r>
              <a:rPr lang="zh-CN" altLang="en-US" sz="16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https://github.com/gaoyubang/nanom6A</a:t>
            </a:r>
            <a:r>
              <a:rPr lang="en-US" altLang="zh-CN" sz="16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endParaRPr lang="en-US" altLang="zh-CN" sz="1600" b="1" noProof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0" lvl="1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XGBoost model trained on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Epinano IVT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dataset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mean, standard deviation, median, and dwell time of each read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3795" y="3937000"/>
            <a:ext cx="1852930" cy="270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020" y="4524375"/>
            <a:ext cx="278638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21508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770" y="1839595"/>
            <a:ext cx="54756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and cDNA seq of polyA(+) from </a:t>
            </a:r>
            <a:r>
              <a:rPr lang="zh-CN" altLang="en-US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GM12878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, 30 flow cells in 6 laboratories, 9.9 million aligned reads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Isoform detection and analysis, allele-specific expression, 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poly(A) tail length,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m6A and RNA editing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91770" y="69215"/>
            <a:ext cx="243649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Nature Methods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 2019 Dec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" y="384175"/>
            <a:ext cx="4732655" cy="1375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" y="3483610"/>
            <a:ext cx="3486150" cy="1515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91770" y="5094605"/>
            <a:ext cx="54756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and Illumina seq of polyA(+) and 5'-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capped mRNAs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from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Arabidopsis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wt,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i="1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vir-1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mutant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and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VIR-GFP complemented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seedlings, ERCC RNA spike-in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transcriptoin start site, novel splice sites and isoforms, m6A modifications, alternative polyadenylation site, poly(A) tail length 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65" y="384175"/>
            <a:ext cx="4968240" cy="1202055"/>
          </a:xfrm>
          <a:prstGeom prst="rect">
            <a:avLst/>
          </a:prstGeom>
        </p:spPr>
      </p:pic>
      <p:sp>
        <p:nvSpPr>
          <p:cNvPr id="11" name="文本框 1"/>
          <p:cNvSpPr txBox="1"/>
          <p:nvPr/>
        </p:nvSpPr>
        <p:spPr>
          <a:xfrm>
            <a:off x="6458585" y="69215"/>
            <a:ext cx="243649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Genome Research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 2020 Feb</a:t>
            </a:r>
            <a:endParaRPr lang="en-US" altLang="zh-CN" sz="1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91770" y="3095625"/>
            <a:ext cx="1468755" cy="215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altLang="zh-CN" sz="1400" b="1" i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eLife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, </a:t>
            </a:r>
            <a:r>
              <a:rPr lang="zh-CN" altLang="en-US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2020 </a:t>
            </a:r>
            <a:r>
              <a:rPr lang="en-US" altLang="zh-CN" sz="1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宋体" panose="02010600030101010101" pitchFamily="2" charset="-122"/>
              </a:rPr>
              <a:t>Jan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85865" y="1593850"/>
            <a:ext cx="547560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DRS of polyA(+) 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</a:rPr>
              <a:t>of </a:t>
            </a:r>
            <a:r>
              <a:rPr lang="en-US" altLang="zh-CN" sz="1600" i="1">
                <a:latin typeface="Calibri" panose="020F0502020204030204" charset="0"/>
                <a:ea typeface="宋体" panose="02010600030101010101" pitchFamily="2" charset="-122"/>
              </a:rPr>
              <a:t>C. elegans e</a:t>
            </a: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</a:rPr>
              <a:t>mbryo (EMB), L1 larva (L1), and young adult (YA)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full-length reads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TrackCluster: novel isoform identification and quantification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alternative use of promoter or polyadenylation sites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UTR extensions or truncations at the 5′ or 3′ end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new combinations of exons within the gene body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intron retention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isoform fusion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RNA modifications</a:t>
            </a:r>
            <a:endParaRPr lang="en-US" altLang="zh-CN" sz="16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10,&quot;width&quot;:1143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Office 主题​​</vt:lpstr>
      <vt:lpstr>RNA modification identification using nanopore direct RNA sequencing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tidesun</dc:creator>
  <cp:lastModifiedBy>tidesun</cp:lastModifiedBy>
  <cp:revision>390</cp:revision>
  <dcterms:created xsi:type="dcterms:W3CDTF">2019-06-19T02:08:00Z</dcterms:created>
  <dcterms:modified xsi:type="dcterms:W3CDTF">2021-02-20T07:17:11Z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