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handoutMasterIdLst>
    <p:handoutMasterId r:id="rId9"/>
  </p:handoutMasterIdLst>
  <p:sldIdLst>
    <p:sldId id="847" r:id="rId2"/>
    <p:sldId id="910" r:id="rId3"/>
    <p:sldId id="907" r:id="rId4"/>
    <p:sldId id="913" r:id="rId5"/>
    <p:sldId id="908" r:id="rId6"/>
    <p:sldId id="911" r:id="rId7"/>
  </p:sldIdLst>
  <p:sldSz cx="9721850" cy="7772400"/>
  <p:notesSz cx="6973888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9377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875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8132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7510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468880" algn="l" defTabSz="9875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962656" algn="l" defTabSz="9875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456432" algn="l" defTabSz="9875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950208" algn="l" defTabSz="987552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449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9933"/>
    <a:srgbClr val="0000FF"/>
    <a:srgbClr val="008000"/>
    <a:srgbClr val="0099FF"/>
    <a:srgbClr val="FF7C80"/>
    <a:srgbClr val="FF5050"/>
    <a:srgbClr val="0CA430"/>
    <a:srgbClr val="CCFFCC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8819" autoAdjust="0"/>
    <p:restoredTop sz="76601" autoAdjust="0"/>
  </p:normalViewPr>
  <p:slideViewPr>
    <p:cSldViewPr>
      <p:cViewPr varScale="1">
        <p:scale>
          <a:sx n="146" d="100"/>
          <a:sy n="146" d="100"/>
        </p:scale>
        <p:origin x="1780" y="72"/>
      </p:cViewPr>
      <p:guideLst>
        <p:guide orient="horz" pos="2449"/>
        <p:guide pos="30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22226" cy="461302"/>
          </a:xfrm>
          <a:prstGeom prst="rect">
            <a:avLst/>
          </a:prstGeom>
        </p:spPr>
        <p:txBody>
          <a:bodyPr vert="horz" wrap="square" lIns="85502" tIns="42751" rIns="85502" bIns="42751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0104" y="2"/>
            <a:ext cx="3022226" cy="461302"/>
          </a:xfrm>
          <a:prstGeom prst="rect">
            <a:avLst/>
          </a:prstGeom>
        </p:spPr>
        <p:txBody>
          <a:bodyPr vert="horz" wrap="square" lIns="85502" tIns="42751" rIns="85502" bIns="42751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826A51A5-2EE5-4C49-AD29-0B156B0A9750}" type="datetimeFigureOut">
              <a:rPr lang="en-US"/>
              <a:pPr/>
              <a:t>2/20/2021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73341"/>
            <a:ext cx="3022226" cy="461302"/>
          </a:xfrm>
          <a:prstGeom prst="rect">
            <a:avLst/>
          </a:prstGeom>
        </p:spPr>
        <p:txBody>
          <a:bodyPr vert="horz" wrap="square" lIns="85502" tIns="42751" rIns="85502" bIns="42751" numCol="1" anchor="b" anchorCtr="0" compatLnSpc="1">
            <a:prstTxWarp prst="textNoShape">
              <a:avLst/>
            </a:prstTxWarp>
          </a:bodyPr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0104" y="8773341"/>
            <a:ext cx="3022226" cy="461302"/>
          </a:xfrm>
          <a:prstGeom prst="rect">
            <a:avLst/>
          </a:prstGeom>
        </p:spPr>
        <p:txBody>
          <a:bodyPr vert="horz" wrap="square" lIns="85502" tIns="42751" rIns="85502" bIns="42751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951F58C8-FA62-487E-91C2-154FF9292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4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22226" cy="461302"/>
          </a:xfrm>
          <a:prstGeom prst="rect">
            <a:avLst/>
          </a:prstGeom>
        </p:spPr>
        <p:txBody>
          <a:bodyPr vert="horz" wrap="square" lIns="92615" tIns="46307" rIns="92615" bIns="46307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0104" y="2"/>
            <a:ext cx="3022226" cy="461302"/>
          </a:xfrm>
          <a:prstGeom prst="rect">
            <a:avLst/>
          </a:prstGeom>
        </p:spPr>
        <p:txBody>
          <a:bodyPr vert="horz" wrap="square" lIns="92615" tIns="46307" rIns="92615" bIns="4630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B675E17-ED42-4BDB-ACB0-A906ACA2BD37}" type="datetimeFigureOut">
              <a:rPr lang="en-US"/>
              <a:pPr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0800" y="693738"/>
            <a:ext cx="4332288" cy="34623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5" tIns="46307" rIns="92615" bIns="4630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7078" y="4386670"/>
            <a:ext cx="5579734" cy="4156019"/>
          </a:xfrm>
          <a:prstGeom prst="rect">
            <a:avLst/>
          </a:prstGeom>
        </p:spPr>
        <p:txBody>
          <a:bodyPr vert="horz" lIns="92615" tIns="46307" rIns="92615" bIns="4630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773341"/>
            <a:ext cx="3022226" cy="461302"/>
          </a:xfrm>
          <a:prstGeom prst="rect">
            <a:avLst/>
          </a:prstGeom>
        </p:spPr>
        <p:txBody>
          <a:bodyPr vert="horz" wrap="square" lIns="92615" tIns="46307" rIns="92615" bIns="46307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0104" y="8773341"/>
            <a:ext cx="3022226" cy="461302"/>
          </a:xfrm>
          <a:prstGeom prst="rect">
            <a:avLst/>
          </a:prstGeom>
        </p:spPr>
        <p:txBody>
          <a:bodyPr vert="horz" wrap="square" lIns="92615" tIns="46307" rIns="92615" bIns="4630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1F7ED71-F610-423E-9AEE-E34519A44D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92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3776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87552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8132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75104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68880" algn="l" defTabSz="9875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62656" algn="l" defTabSz="9875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56432" algn="l" defTabSz="9875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50208" algn="l" defTabSz="987552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20800" y="693738"/>
            <a:ext cx="4332288" cy="346233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>
                <a:latin typeface="Arial" charset="0"/>
                <a:cs typeface="Arial" charset="0"/>
              </a:rPr>
              <a:t>Today, I will</a:t>
            </a:r>
            <a:r>
              <a:rPr lang="en-US" baseline="0" dirty="0">
                <a:latin typeface="Arial" charset="0"/>
                <a:cs typeface="Arial" charset="0"/>
              </a:rPr>
              <a:t> present my recent work. In this project, we use long reads sequencing to reveal the </a:t>
            </a:r>
            <a:r>
              <a:rPr lang="en-US" baseline="0" dirty="0" err="1">
                <a:latin typeface="Arial" charset="0"/>
                <a:cs typeface="Arial" charset="0"/>
              </a:rPr>
              <a:t>transcritional</a:t>
            </a:r>
            <a:r>
              <a:rPr lang="en-US" baseline="0" dirty="0">
                <a:latin typeface="Arial" charset="0"/>
                <a:cs typeface="Arial" charset="0"/>
              </a:rPr>
              <a:t> dynamic landscape during early </a:t>
            </a:r>
            <a:r>
              <a:rPr lang="en-US" baseline="0" dirty="0" err="1">
                <a:latin typeface="Arial" charset="0"/>
                <a:cs typeface="Arial" charset="0"/>
              </a:rPr>
              <a:t>zebrafish</a:t>
            </a:r>
            <a:r>
              <a:rPr lang="en-US" baseline="0" dirty="0">
                <a:latin typeface="Arial" charset="0"/>
                <a:cs typeface="Arial" charset="0"/>
              </a:rPr>
              <a:t> embryogenesis.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7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</a:t>
            </a:r>
            <a:r>
              <a:rPr lang="en-US" altLang="zh-CN" baseline="0" dirty="0"/>
              <a:t> can significantly reduce the ambiguous mapping fraction.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7ED71-F610-423E-9AEE-E34519A44D1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7ED71-F610-423E-9AEE-E34519A44D1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F7ED71-F610-423E-9AEE-E34519A44D1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141" y="2414494"/>
            <a:ext cx="8263573" cy="166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286" y="4404364"/>
            <a:ext cx="6805295" cy="1986280"/>
          </a:xfrm>
        </p:spPr>
        <p:txBody>
          <a:bodyPr/>
          <a:lstStyle>
            <a:lvl1pPr marL="0" indent="0" algn="ctr">
              <a:buNone/>
              <a:defRPr/>
            </a:lvl1pPr>
            <a:lvl2pPr marL="493776" indent="0" algn="ctr">
              <a:buNone/>
              <a:defRPr/>
            </a:lvl2pPr>
            <a:lvl3pPr marL="987552" indent="0" algn="ctr">
              <a:buNone/>
              <a:defRPr/>
            </a:lvl3pPr>
            <a:lvl4pPr marL="1481328" indent="0" algn="ctr">
              <a:buNone/>
              <a:defRPr/>
            </a:lvl4pPr>
            <a:lvl5pPr marL="1975104" indent="0" algn="ctr">
              <a:buNone/>
              <a:defRPr/>
            </a:lvl5pPr>
            <a:lvl6pPr marL="2468880" indent="0" algn="ctr">
              <a:buNone/>
              <a:defRPr/>
            </a:lvl6pPr>
            <a:lvl7pPr marL="2962656" indent="0" algn="ctr">
              <a:buNone/>
              <a:defRPr/>
            </a:lvl7pPr>
            <a:lvl8pPr marL="3456432" indent="0" algn="ctr">
              <a:buNone/>
              <a:defRPr/>
            </a:lvl8pPr>
            <a:lvl9pPr marL="395020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D4A3BF-EF45-4152-9ED6-3C8933208777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0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0" y="777240"/>
            <a:ext cx="97218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98755" tIns="49378" rIns="98755" bIns="493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B7C4FA-4938-4E24-92AC-CAD59CE54550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1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0626" y="172733"/>
            <a:ext cx="2248178" cy="67702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6098" y="172733"/>
            <a:ext cx="6582503" cy="67702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B9DE1A-7D7F-41DC-AE2F-409DF1E97287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54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278" y="172721"/>
            <a:ext cx="8020526" cy="11226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86110" y="1813564"/>
            <a:ext cx="4293817" cy="5129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2" y="1813564"/>
            <a:ext cx="4293817" cy="5129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88CA7-52DE-4F4E-947D-2A3CE770BB5F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5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278" y="172721"/>
            <a:ext cx="8020526" cy="11226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110" y="1813564"/>
            <a:ext cx="4293817" cy="5129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41942" y="1813570"/>
            <a:ext cx="4293817" cy="2477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41942" y="4463746"/>
            <a:ext cx="4293817" cy="2479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55A54-DA76-410D-8675-5F686996FC50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7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458278" y="172721"/>
            <a:ext cx="8020526" cy="11226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6110" y="1813570"/>
            <a:ext cx="4293817" cy="2477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41942" y="1813570"/>
            <a:ext cx="4293817" cy="2477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6110" y="4463746"/>
            <a:ext cx="4293817" cy="2479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1942" y="4463746"/>
            <a:ext cx="4293817" cy="2479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804654-CC9C-4DEB-8B34-29B6A2F96B8D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94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278" y="172721"/>
            <a:ext cx="8020526" cy="11226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86110" y="1813564"/>
            <a:ext cx="4293817" cy="5129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41942" y="1813570"/>
            <a:ext cx="4293817" cy="2477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41942" y="4463746"/>
            <a:ext cx="4293817" cy="24792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CE3B6-7BF8-4DDB-83A0-F82F0C20FB4C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0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278" y="172721"/>
            <a:ext cx="8020526" cy="11226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86101" y="1813564"/>
            <a:ext cx="8749665" cy="51294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335EC6-8AF1-4E33-BBD1-E8019EBC0AC9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38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526600" y="311265"/>
            <a:ext cx="8668650" cy="552343"/>
          </a:xfrm>
          <a:prstGeom prst="rect">
            <a:avLst/>
          </a:prstGeom>
          <a:ln>
            <a:solidFill>
              <a:srgbClr val="CCFFCC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b"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1B4E23-22FC-4D59-93C2-2C80CD76E21A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67329" y="7203868"/>
            <a:ext cx="2268432" cy="413808"/>
          </a:xfrm>
          <a:prstGeom prst="rect">
            <a:avLst/>
          </a:prstGeom>
        </p:spPr>
        <p:txBody>
          <a:bodyPr vert="horz" wrap="square" lIns="98755" tIns="49378" rIns="98755" bIns="4937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F923392-2CB1-4E10-A8B0-7D1FD0238D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24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526600" y="143626"/>
            <a:ext cx="8668650" cy="552343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 anchor="b"/>
          <a:lstStyle/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BFB21C-8573-4E9E-8DF1-8BD73884BF7B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58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617DE1-4589-4B75-BCF5-2941A41087B5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67329" y="7077922"/>
            <a:ext cx="2268432" cy="539750"/>
          </a:xfrm>
          <a:prstGeom prst="rect">
            <a:avLst/>
          </a:prstGeom>
        </p:spPr>
        <p:txBody>
          <a:bodyPr vert="horz" wrap="square" lIns="98755" tIns="49378" rIns="98755" bIns="49378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DD9DBA2-29DC-4DB8-93B0-6CC121FA02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2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0" y="777240"/>
            <a:ext cx="9721850" cy="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</p:spPr>
        <p:txBody>
          <a:bodyPr lIns="98755" tIns="49378" rIns="98755" bIns="493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721850" cy="77724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BA9119-8DCB-4CE7-87E3-282B11BC00E9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6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71" y="4994499"/>
            <a:ext cx="8263573" cy="1543685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971" y="3294277"/>
            <a:ext cx="8263573" cy="1700212"/>
          </a:xfrm>
        </p:spPr>
        <p:txBody>
          <a:bodyPr anchor="b"/>
          <a:lstStyle>
            <a:lvl1pPr marL="0" indent="0">
              <a:buNone/>
              <a:defRPr sz="2200"/>
            </a:lvl1pPr>
            <a:lvl2pPr marL="493776" indent="0">
              <a:buNone/>
              <a:defRPr sz="1900"/>
            </a:lvl2pPr>
            <a:lvl3pPr marL="987552" indent="0">
              <a:buNone/>
              <a:defRPr sz="1700"/>
            </a:lvl3pPr>
            <a:lvl4pPr marL="1481328" indent="0">
              <a:buNone/>
              <a:defRPr sz="1500"/>
            </a:lvl4pPr>
            <a:lvl5pPr marL="1975104" indent="0">
              <a:buNone/>
              <a:defRPr sz="1500"/>
            </a:lvl5pPr>
            <a:lvl6pPr marL="2468880" indent="0">
              <a:buNone/>
              <a:defRPr sz="1500"/>
            </a:lvl6pPr>
            <a:lvl7pPr marL="2962656" indent="0">
              <a:buNone/>
              <a:defRPr sz="1500"/>
            </a:lvl7pPr>
            <a:lvl8pPr marL="3456432" indent="0">
              <a:buNone/>
              <a:defRPr sz="1500"/>
            </a:lvl8pPr>
            <a:lvl9pPr marL="395020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39BAD5-A8E9-4C66-BB99-DA521DB00A64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0"/>
          <p:cNvSpPr>
            <a:spLocks noChangeShapeType="1"/>
          </p:cNvSpPr>
          <p:nvPr userDrawn="1"/>
        </p:nvSpPr>
        <p:spPr bwMode="auto">
          <a:xfrm>
            <a:off x="0" y="777240"/>
            <a:ext cx="97218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98755" tIns="49378" rIns="98755" bIns="493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110" y="1813564"/>
            <a:ext cx="4293817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942" y="1813564"/>
            <a:ext cx="4293817" cy="5129425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D4ECF5-C291-4914-82D6-C353F7133AA7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1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01" y="311265"/>
            <a:ext cx="8749665" cy="12954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6100" y="1739803"/>
            <a:ext cx="4295505" cy="7250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3776" indent="0">
              <a:buNone/>
              <a:defRPr sz="2200" b="1"/>
            </a:lvl2pPr>
            <a:lvl3pPr marL="987552" indent="0">
              <a:buNone/>
              <a:defRPr sz="1900" b="1"/>
            </a:lvl3pPr>
            <a:lvl4pPr marL="1481328" indent="0">
              <a:buNone/>
              <a:defRPr sz="1700" b="1"/>
            </a:lvl4pPr>
            <a:lvl5pPr marL="1975104" indent="0">
              <a:buNone/>
              <a:defRPr sz="1700" b="1"/>
            </a:lvl5pPr>
            <a:lvl6pPr marL="2468880" indent="0">
              <a:buNone/>
              <a:defRPr sz="1700" b="1"/>
            </a:lvl6pPr>
            <a:lvl7pPr marL="2962656" indent="0">
              <a:buNone/>
              <a:defRPr sz="1700" b="1"/>
            </a:lvl7pPr>
            <a:lvl8pPr marL="3456432" indent="0">
              <a:buNone/>
              <a:defRPr sz="1700" b="1"/>
            </a:lvl8pPr>
            <a:lvl9pPr marL="395020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100" y="2464859"/>
            <a:ext cx="4295505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8567" y="1739803"/>
            <a:ext cx="4297193" cy="725063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3776" indent="0">
              <a:buNone/>
              <a:defRPr sz="2200" b="1"/>
            </a:lvl2pPr>
            <a:lvl3pPr marL="987552" indent="0">
              <a:buNone/>
              <a:defRPr sz="1900" b="1"/>
            </a:lvl3pPr>
            <a:lvl4pPr marL="1481328" indent="0">
              <a:buNone/>
              <a:defRPr sz="1700" b="1"/>
            </a:lvl4pPr>
            <a:lvl5pPr marL="1975104" indent="0">
              <a:buNone/>
              <a:defRPr sz="1700" b="1"/>
            </a:lvl5pPr>
            <a:lvl6pPr marL="2468880" indent="0">
              <a:buNone/>
              <a:defRPr sz="1700" b="1"/>
            </a:lvl6pPr>
            <a:lvl7pPr marL="2962656" indent="0">
              <a:buNone/>
              <a:defRPr sz="1700" b="1"/>
            </a:lvl7pPr>
            <a:lvl8pPr marL="3456432" indent="0">
              <a:buNone/>
              <a:defRPr sz="1700" b="1"/>
            </a:lvl8pPr>
            <a:lvl9pPr marL="395020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8567" y="2464859"/>
            <a:ext cx="4297193" cy="447812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C854C-2D8C-4DF9-AC46-14FD020AFDFB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40"/>
          <p:cNvSpPr>
            <a:spLocks noChangeShapeType="1"/>
          </p:cNvSpPr>
          <p:nvPr userDrawn="1"/>
        </p:nvSpPr>
        <p:spPr bwMode="auto">
          <a:xfrm>
            <a:off x="0" y="777240"/>
            <a:ext cx="97218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98755" tIns="49378" rIns="98755" bIns="493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360"/>
            <a:ext cx="9721850" cy="690880"/>
          </a:xfrm>
        </p:spPr>
        <p:txBody>
          <a:bodyPr/>
          <a:lstStyle>
            <a:lvl1pPr>
              <a:defRPr lang="en-US" sz="3000" b="1" kern="1200" smtClean="0">
                <a:solidFill>
                  <a:srgbClr val="00804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471FE0-8CCA-4CCE-B946-A88C876DF8A6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8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0"/>
          <p:cNvSpPr>
            <a:spLocks noChangeShapeType="1"/>
          </p:cNvSpPr>
          <p:nvPr userDrawn="1"/>
        </p:nvSpPr>
        <p:spPr bwMode="auto">
          <a:xfrm>
            <a:off x="0" y="777240"/>
            <a:ext cx="972185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lIns="98755" tIns="49378" rIns="98755" bIns="4937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-108" charset="0"/>
              <a:cs typeface="Arial" pitchFamily="-108" charset="0"/>
            </a:endParaRP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FB18D9-9411-4FAE-8E85-5AD7EBD9CA9A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4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94" y="309456"/>
            <a:ext cx="3198422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976" y="309460"/>
            <a:ext cx="5434784" cy="6633528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094" y="1626450"/>
            <a:ext cx="3198422" cy="5316538"/>
          </a:xfrm>
        </p:spPr>
        <p:txBody>
          <a:bodyPr/>
          <a:lstStyle>
            <a:lvl1pPr marL="0" indent="0">
              <a:buNone/>
              <a:defRPr sz="1500"/>
            </a:lvl1pPr>
            <a:lvl2pPr marL="493776" indent="0">
              <a:buNone/>
              <a:defRPr sz="1300"/>
            </a:lvl2pPr>
            <a:lvl3pPr marL="987552" indent="0">
              <a:buNone/>
              <a:defRPr sz="1100"/>
            </a:lvl3pPr>
            <a:lvl4pPr marL="1481328" indent="0">
              <a:buNone/>
              <a:defRPr sz="1000"/>
            </a:lvl4pPr>
            <a:lvl5pPr marL="1975104" indent="0">
              <a:buNone/>
              <a:defRPr sz="1000"/>
            </a:lvl5pPr>
            <a:lvl6pPr marL="2468880" indent="0">
              <a:buNone/>
              <a:defRPr sz="1000"/>
            </a:lvl6pPr>
            <a:lvl7pPr marL="2962656" indent="0">
              <a:buNone/>
              <a:defRPr sz="1000"/>
            </a:lvl7pPr>
            <a:lvl8pPr marL="3456432" indent="0">
              <a:buNone/>
              <a:defRPr sz="1000"/>
            </a:lvl8pPr>
            <a:lvl9pPr marL="395020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34E94-DD60-4E08-808C-C9A22051DFA0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8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551" y="5440689"/>
            <a:ext cx="583311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551" y="694479"/>
            <a:ext cx="5833110" cy="4663440"/>
          </a:xfrm>
        </p:spPr>
        <p:txBody>
          <a:bodyPr/>
          <a:lstStyle>
            <a:lvl1pPr marL="0" indent="0">
              <a:buNone/>
              <a:defRPr sz="3500"/>
            </a:lvl1pPr>
            <a:lvl2pPr marL="493776" indent="0">
              <a:buNone/>
              <a:defRPr sz="3000"/>
            </a:lvl2pPr>
            <a:lvl3pPr marL="987552" indent="0">
              <a:buNone/>
              <a:defRPr sz="2600"/>
            </a:lvl3pPr>
            <a:lvl4pPr marL="1481328" indent="0">
              <a:buNone/>
              <a:defRPr sz="2200"/>
            </a:lvl4pPr>
            <a:lvl5pPr marL="1975104" indent="0">
              <a:buNone/>
              <a:defRPr sz="2200"/>
            </a:lvl5pPr>
            <a:lvl6pPr marL="2468880" indent="0">
              <a:buNone/>
              <a:defRPr sz="2200"/>
            </a:lvl6pPr>
            <a:lvl7pPr marL="2962656" indent="0">
              <a:buNone/>
              <a:defRPr sz="2200"/>
            </a:lvl7pPr>
            <a:lvl8pPr marL="3456432" indent="0">
              <a:buNone/>
              <a:defRPr sz="2200"/>
            </a:lvl8pPr>
            <a:lvl9pPr marL="3950208" indent="0">
              <a:buNone/>
              <a:defRPr sz="22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551" y="6082983"/>
            <a:ext cx="5833110" cy="912177"/>
          </a:xfrm>
        </p:spPr>
        <p:txBody>
          <a:bodyPr/>
          <a:lstStyle>
            <a:lvl1pPr marL="0" indent="0">
              <a:buNone/>
              <a:defRPr sz="1500"/>
            </a:lvl1pPr>
            <a:lvl2pPr marL="493776" indent="0">
              <a:buNone/>
              <a:defRPr sz="1300"/>
            </a:lvl2pPr>
            <a:lvl3pPr marL="987552" indent="0">
              <a:buNone/>
              <a:defRPr sz="1100"/>
            </a:lvl3pPr>
            <a:lvl4pPr marL="1481328" indent="0">
              <a:buNone/>
              <a:defRPr sz="1000"/>
            </a:lvl4pPr>
            <a:lvl5pPr marL="1975104" indent="0">
              <a:buNone/>
              <a:defRPr sz="1000"/>
            </a:lvl5pPr>
            <a:lvl6pPr marL="2468880" indent="0">
              <a:buNone/>
              <a:defRPr sz="1000"/>
            </a:lvl6pPr>
            <a:lvl7pPr marL="2962656" indent="0">
              <a:buNone/>
              <a:defRPr sz="1000"/>
            </a:lvl7pPr>
            <a:lvl8pPr marL="3456432" indent="0">
              <a:buNone/>
              <a:defRPr sz="1000"/>
            </a:lvl8pPr>
            <a:lvl9pPr marL="395020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F64717-7462-4C5B-9CBF-9E4563AEBE03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7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6"/>
          <p:cNvSpPr>
            <a:spLocks noGrp="1" noChangeArrowheads="1"/>
          </p:cNvSpPr>
          <p:nvPr>
            <p:ph type="title"/>
          </p:nvPr>
        </p:nvSpPr>
        <p:spPr bwMode="auto">
          <a:xfrm>
            <a:off x="0" y="86360"/>
            <a:ext cx="9721850" cy="69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755" tIns="49378" rIns="98755" bIns="493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Rectangle 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101" y="1813564"/>
            <a:ext cx="8749665" cy="512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755" tIns="49378" rIns="98755" bIns="49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388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6093" y="7077922"/>
            <a:ext cx="2268432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55" tIns="49378" rIns="98755" bIns="4937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fld id="{B75D4A43-928E-4B00-8D6C-E2A99BD756D2}" type="datetime1">
              <a:rPr lang="en-US"/>
              <a:pPr/>
              <a:t>2/20/2021</a:t>
            </a:fld>
            <a:endParaRPr lang="en-US"/>
          </a:p>
        </p:txBody>
      </p:sp>
      <p:sp>
        <p:nvSpPr>
          <p:cNvPr id="15389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21632" y="7077922"/>
            <a:ext cx="3078586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55" tIns="49378" rIns="98755" bIns="4937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904" r:id="rId2"/>
    <p:sldLayoutId id="2147483893" r:id="rId3"/>
    <p:sldLayoutId id="2147483905" r:id="rId4"/>
    <p:sldLayoutId id="2147483894" r:id="rId5"/>
    <p:sldLayoutId id="2147483906" r:id="rId6"/>
    <p:sldLayoutId id="2147483907" r:id="rId7"/>
    <p:sldLayoutId id="2147483895" r:id="rId8"/>
    <p:sldLayoutId id="2147483896" r:id="rId9"/>
    <p:sldLayoutId id="2147483908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10" r:id="rId17"/>
    <p:sldLayoutId id="2147483903" r:id="rId18"/>
    <p:sldLayoutId id="2147483911" r:id="rId19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000" b="1" kern="1200" dirty="0">
          <a:solidFill>
            <a:srgbClr val="008040"/>
          </a:solidFill>
          <a:latin typeface="Arial" charset="0"/>
          <a:ea typeface="+mn-ea"/>
          <a:cs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40"/>
          </a:solidFill>
          <a:latin typeface="Arial" pitchFamily="-108" charset="0"/>
          <a:ea typeface="Arial" pitchFamily="-108" charset="0"/>
          <a:cs typeface="Arial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40"/>
          </a:solidFill>
          <a:latin typeface="Arial" pitchFamily="-108" charset="0"/>
          <a:ea typeface="Arial" pitchFamily="-108" charset="0"/>
          <a:cs typeface="Arial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40"/>
          </a:solidFill>
          <a:latin typeface="Arial" pitchFamily="-108" charset="0"/>
          <a:ea typeface="Arial" pitchFamily="-108" charset="0"/>
          <a:cs typeface="Arial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8040"/>
          </a:solidFill>
          <a:latin typeface="Arial" pitchFamily="-108" charset="0"/>
          <a:ea typeface="Arial" pitchFamily="-108" charset="0"/>
          <a:cs typeface="Arial" pitchFamily="-108" charset="0"/>
        </a:defRPr>
      </a:lvl5pPr>
      <a:lvl6pPr marL="493776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6pPr>
      <a:lvl7pPr marL="987552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7pPr>
      <a:lvl8pPr marL="1481328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8pPr>
      <a:lvl9pPr marL="1975104" algn="ctr" rtl="0" eaLnBrk="1" fontAlgn="base" hangingPunct="1">
        <a:spcBef>
          <a:spcPct val="0"/>
        </a:spcBef>
        <a:spcAft>
          <a:spcPct val="0"/>
        </a:spcAft>
        <a:defRPr sz="4800">
          <a:solidFill>
            <a:schemeClr val="tx2"/>
          </a:solidFill>
          <a:latin typeface="Arial" pitchFamily="-108" charset="0"/>
          <a:ea typeface="Arial" pitchFamily="-108" charset="0"/>
          <a:cs typeface="Arial" pitchFamily="-108" charset="0"/>
        </a:defRPr>
      </a:lvl9pPr>
    </p:titleStyle>
    <p:bodyStyle>
      <a:lvl1pPr marL="370332" indent="-370332" algn="l" rtl="0" eaLnBrk="0" fontAlgn="base" hangingPunct="0">
        <a:spcBef>
          <a:spcPct val="20000"/>
        </a:spcBef>
        <a:spcAft>
          <a:spcPct val="0"/>
        </a:spcAft>
        <a:buChar char="•"/>
        <a:defRPr sz="3500">
          <a:solidFill>
            <a:schemeClr val="tx1"/>
          </a:solidFill>
          <a:latin typeface="+mn-lt"/>
          <a:ea typeface="+mn-ea"/>
          <a:cs typeface="+mn-cs"/>
        </a:defRPr>
      </a:lvl1pPr>
      <a:lvl2pPr marL="802386" indent="-308610" algn="l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  <a:cs typeface="+mn-cs"/>
        </a:defRPr>
      </a:lvl2pPr>
      <a:lvl3pPr marL="1234440" indent="-246888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3pPr>
      <a:lvl4pPr marL="1728216" indent="-246888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  <a:cs typeface="+mn-cs"/>
        </a:defRPr>
      </a:lvl4pPr>
      <a:lvl5pPr marL="2221992" indent="-246888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  <a:cs typeface="+mn-cs"/>
        </a:defRPr>
      </a:lvl5pPr>
      <a:lvl6pPr marL="2715768" indent="-246888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209544" indent="-246888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703320" indent="-246888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197096" indent="-246888" algn="l" rtl="0" eaLnBrk="1" fontAlgn="base" hangingPunct="1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37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algn="l" defTabSz="4937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7552" algn="l" defTabSz="4937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81328" algn="l" defTabSz="4937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75104" algn="l" defTabSz="4937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68880" algn="l" defTabSz="4937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62656" algn="l" defTabSz="4937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56432" algn="l" defTabSz="4937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50208" algn="l" defTabSz="49377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hyperlink" Target="https://github.com/mhammell-laboratory/TElocal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/>
          <p:cNvSpPr txBox="1">
            <a:spLocks noChangeArrowheads="1"/>
          </p:cNvSpPr>
          <p:nvPr/>
        </p:nvSpPr>
        <p:spPr bwMode="auto">
          <a:xfrm>
            <a:off x="0" y="1697742"/>
            <a:ext cx="9721850" cy="10846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wrap="square" lIns="98755" tIns="49378" rIns="98755" bIns="49378" anchor="b">
            <a:sp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006600"/>
                </a:solidFill>
                <a:latin typeface="Calibri" pitchFamily="34" charset="0"/>
                <a:cs typeface="Arial Unicode MS" pitchFamily="-108" charset="0"/>
              </a:rPr>
              <a:t>Transposable elements quantification using RNA sequencing</a:t>
            </a:r>
          </a:p>
        </p:txBody>
      </p:sp>
      <p:sp>
        <p:nvSpPr>
          <p:cNvPr id="12291" name="TextBox 10"/>
          <p:cNvSpPr txBox="1">
            <a:spLocks noChangeArrowheads="1"/>
          </p:cNvSpPr>
          <p:nvPr/>
        </p:nvSpPr>
        <p:spPr bwMode="auto">
          <a:xfrm>
            <a:off x="1050925" y="3200400"/>
            <a:ext cx="8153383" cy="3639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8755" tIns="49378" rIns="98755" bIns="4937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600" b="1" dirty="0" err="1">
                <a:solidFill>
                  <a:srgbClr val="404040"/>
                </a:solidFill>
                <a:latin typeface="Calibri" pitchFamily="34" charset="0"/>
              </a:rPr>
              <a:t>Dingjie</a:t>
            </a:r>
            <a:r>
              <a:rPr lang="en-US" sz="2600" b="1" dirty="0">
                <a:solidFill>
                  <a:srgbClr val="404040"/>
                </a:solidFill>
                <a:latin typeface="Calibri" pitchFamily="34" charset="0"/>
              </a:rPr>
              <a:t> Wang, PhD</a:t>
            </a:r>
          </a:p>
          <a:p>
            <a:pPr algn="ctr" eaLnBrk="1" hangingPunct="1"/>
            <a:endParaRPr lang="en-US" sz="2600" b="1" dirty="0">
              <a:solidFill>
                <a:srgbClr val="404040"/>
              </a:solidFill>
              <a:latin typeface="Calibri" pitchFamily="34" charset="0"/>
            </a:endParaRPr>
          </a:p>
          <a:p>
            <a:pPr algn="ctr" eaLnBrk="1" hangingPunct="1"/>
            <a:r>
              <a:rPr lang="en-US" sz="2600" b="1" dirty="0">
                <a:solidFill>
                  <a:srgbClr val="404040"/>
                </a:solidFill>
                <a:latin typeface="Calibri" pitchFamily="34" charset="0"/>
              </a:rPr>
              <a:t>Department of Biomedical Informatics</a:t>
            </a:r>
          </a:p>
          <a:p>
            <a:pPr algn="ctr" eaLnBrk="1" hangingPunct="1"/>
            <a:r>
              <a:rPr lang="en-US" sz="2600" b="1" dirty="0">
                <a:solidFill>
                  <a:srgbClr val="404040"/>
                </a:solidFill>
                <a:latin typeface="Calibri" pitchFamily="34" charset="0"/>
              </a:rPr>
              <a:t>Ohio State University</a:t>
            </a:r>
          </a:p>
          <a:p>
            <a:pPr algn="ctr" eaLnBrk="1" hangingPunct="1"/>
            <a:endParaRPr lang="en-US" sz="2600" b="1" dirty="0">
              <a:solidFill>
                <a:srgbClr val="404040"/>
              </a:solidFill>
              <a:latin typeface="Calibri" pitchFamily="34" charset="0"/>
            </a:endParaRPr>
          </a:p>
          <a:p>
            <a:pPr algn="ctr" eaLnBrk="1" hangingPunct="1"/>
            <a:endParaRPr lang="en-US" sz="2600" b="1" dirty="0">
              <a:solidFill>
                <a:srgbClr val="404040"/>
              </a:solidFill>
              <a:latin typeface="Calibri" pitchFamily="34" charset="0"/>
            </a:endParaRPr>
          </a:p>
          <a:p>
            <a:pPr algn="ctr" eaLnBrk="1" hangingPunct="1"/>
            <a:r>
              <a:rPr lang="en-US" sz="2600" b="1" dirty="0">
                <a:solidFill>
                  <a:srgbClr val="404040"/>
                </a:solidFill>
                <a:latin typeface="Calibri" pitchFamily="34" charset="0"/>
              </a:rPr>
              <a:t>Feb. 19, 2021</a:t>
            </a:r>
          </a:p>
          <a:p>
            <a:pPr algn="ctr" eaLnBrk="1" hangingPunct="1"/>
            <a:endParaRPr lang="en-US" sz="2600" b="1" dirty="0">
              <a:solidFill>
                <a:srgbClr val="404040"/>
              </a:solidFill>
              <a:latin typeface="Calibri" pitchFamily="34" charset="0"/>
            </a:endParaRPr>
          </a:p>
          <a:p>
            <a:pPr algn="ctr" eaLnBrk="1" hangingPunct="1"/>
            <a:r>
              <a:rPr lang="en-US" sz="2200" b="1" dirty="0">
                <a:solidFill>
                  <a:srgbClr val="404040"/>
                </a:solidFill>
                <a:latin typeface="Calibri" pitchFamily="34" charset="0"/>
              </a:rPr>
              <a:t> 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 cstate="print"/>
          <a:srcRect b="11859"/>
          <a:stretch/>
        </p:blipFill>
        <p:spPr bwMode="auto">
          <a:xfrm>
            <a:off x="0" y="6875342"/>
            <a:ext cx="9721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0739" y="6854985"/>
            <a:ext cx="3606075" cy="9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472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894"/>
            <a:ext cx="9721850" cy="7632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sz="3200" dirty="0"/>
              <a:t>Background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-1" y="4191000"/>
            <a:ext cx="9721851" cy="3581400"/>
            <a:chOff x="-1" y="4191000"/>
            <a:chExt cx="9721851" cy="3581400"/>
          </a:xfrm>
        </p:grpSpPr>
        <p:grpSp>
          <p:nvGrpSpPr>
            <p:cNvPr id="82" name="组合 81"/>
            <p:cNvGrpSpPr/>
            <p:nvPr/>
          </p:nvGrpSpPr>
          <p:grpSpPr>
            <a:xfrm>
              <a:off x="-1" y="4191000"/>
              <a:ext cx="9721851" cy="3581400"/>
              <a:chOff x="-1" y="4191000"/>
              <a:chExt cx="9721851" cy="3581400"/>
            </a:xfrm>
          </p:grpSpPr>
          <p:pic>
            <p:nvPicPr>
              <p:cNvPr id="60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-1" y="4191000"/>
                <a:ext cx="3946526" cy="26818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3" name="Picture 5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70325" y="4572000"/>
                <a:ext cx="5851525" cy="3030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8" name="矩形 67"/>
              <p:cNvSpPr/>
              <p:nvPr/>
            </p:nvSpPr>
            <p:spPr>
              <a:xfrm>
                <a:off x="0" y="7033736"/>
                <a:ext cx="2803525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dirty="0">
                    <a:latin typeface="Arial" pitchFamily="34" charset="0"/>
                    <a:cs typeface="Arial" pitchFamily="34" charset="0"/>
                  </a:rPr>
                  <a:t>LINE-1 expression and activity in humans: from tissues to cells.</a:t>
                </a:r>
                <a:endParaRPr lang="zh-CN" altLang="en-US" sz="14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3" name="右箭头 72"/>
              <p:cNvSpPr/>
              <p:nvPr/>
            </p:nvSpPr>
            <p:spPr>
              <a:xfrm rot="19313151">
                <a:off x="961389" y="6690655"/>
                <a:ext cx="769158" cy="222487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 rot="19279559">
                <a:off x="727853" y="6510066"/>
                <a:ext cx="84531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Tissues</a:t>
                </a:r>
                <a:endParaRPr lang="zh-CN" altLang="en-US" sz="1400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5" name="右箭头 74"/>
              <p:cNvSpPr/>
              <p:nvPr/>
            </p:nvSpPr>
            <p:spPr>
              <a:xfrm>
                <a:off x="2727325" y="7391400"/>
                <a:ext cx="1062846" cy="222487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2727325" y="7162800"/>
                <a:ext cx="1117315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 dirty="0">
                    <a:solidFill>
                      <a:srgbClr val="C00000"/>
                    </a:solidFill>
                    <a:latin typeface="Arial" pitchFamily="34" charset="0"/>
                    <a:cs typeface="Arial" pitchFamily="34" charset="0"/>
                  </a:rPr>
                  <a:t>Cell Lines</a:t>
                </a:r>
                <a:endParaRPr lang="zh-CN" altLang="en-US" sz="1400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4" name="矩形 83"/>
            <p:cNvSpPr/>
            <p:nvPr/>
          </p:nvSpPr>
          <p:spPr>
            <a:xfrm>
              <a:off x="5470526" y="7526179"/>
              <a:ext cx="4114800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b="1" i="1" dirty="0"/>
                <a:t>Garcia-Perez J L et al. Development, 2016, 143(22): 4101-4114.</a:t>
              </a:r>
              <a:endParaRPr lang="zh-CN" altLang="en-US" sz="1000" b="1" i="1" dirty="0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470525" y="889213"/>
            <a:ext cx="4038600" cy="3682787"/>
            <a:chOff x="5470525" y="838200"/>
            <a:chExt cx="4038600" cy="3682787"/>
          </a:xfrm>
        </p:grpSpPr>
        <p:pic>
          <p:nvPicPr>
            <p:cNvPr id="85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70525" y="1981200"/>
              <a:ext cx="3962400" cy="2539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6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470525" y="838200"/>
              <a:ext cx="4038600" cy="1142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2" name="组合 21"/>
          <p:cNvGrpSpPr/>
          <p:nvPr/>
        </p:nvGrpSpPr>
        <p:grpSpPr>
          <a:xfrm>
            <a:off x="-1" y="762000"/>
            <a:ext cx="5013326" cy="3370421"/>
            <a:chOff x="-1" y="762000"/>
            <a:chExt cx="5013326" cy="3370421"/>
          </a:xfrm>
        </p:grpSpPr>
        <p:grpSp>
          <p:nvGrpSpPr>
            <p:cNvPr id="59" name="组合 58"/>
            <p:cNvGrpSpPr/>
            <p:nvPr/>
          </p:nvGrpSpPr>
          <p:grpSpPr>
            <a:xfrm>
              <a:off x="-1" y="762000"/>
              <a:ext cx="5013326" cy="3370421"/>
              <a:chOff x="-1" y="762000"/>
              <a:chExt cx="5013326" cy="3370421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0" y="762000"/>
                <a:ext cx="5013325" cy="3124200"/>
                <a:chOff x="0" y="762000"/>
                <a:chExt cx="5013325" cy="3124200"/>
              </a:xfrm>
            </p:grpSpPr>
            <p:pic>
              <p:nvPicPr>
                <p:cNvPr id="53" name="图片 52"/>
                <p:cNvPicPr>
                  <a:picLocks noChangeAspect="1"/>
                </p:cNvPicPr>
                <p:nvPr/>
              </p:nvPicPr>
              <p:blipFill>
                <a:blip r:embed="rId7" cstate="print"/>
                <a:srcRect l="5802" t="20858" r="5640" b="1604"/>
                <a:stretch>
                  <a:fillRect/>
                </a:stretch>
              </p:blipFill>
              <p:spPr>
                <a:xfrm>
                  <a:off x="0" y="1066800"/>
                  <a:ext cx="4847315" cy="2819400"/>
                </a:xfrm>
                <a:prstGeom prst="rect">
                  <a:avLst/>
                </a:prstGeom>
              </p:spPr>
            </p:pic>
            <p:sp>
              <p:nvSpPr>
                <p:cNvPr id="55" name="文本框 3"/>
                <p:cNvSpPr txBox="1"/>
                <p:nvPr/>
              </p:nvSpPr>
              <p:spPr>
                <a:xfrm>
                  <a:off x="0" y="762000"/>
                  <a:ext cx="5013325" cy="276999"/>
                </a:xfrm>
                <a:prstGeom prst="rect">
                  <a:avLst/>
                </a:prstGeom>
                <a:noFill/>
              </p:spPr>
              <p:txBody>
                <a:bodyPr wrap="square" rtlCol="0" anchor="t">
                  <a:spAutoFit/>
                </a:bodyPr>
                <a:lstStyle/>
                <a:p>
                  <a:pPr algn="ctr"/>
                  <a:r>
                    <a:rPr lang="zh-CN" altLang="en-US" sz="1200" b="1" dirty="0">
                      <a:latin typeface="Times New Roman" panose="02020603050405020304" charset="0"/>
                      <a:cs typeface="Times New Roman" panose="02020603050405020304" charset="0"/>
                    </a:rPr>
                    <a:t>Percentages of TEs in the different vertebrate and nonvertebrate genomes </a:t>
                  </a:r>
                </a:p>
              </p:txBody>
            </p:sp>
          </p:grpSp>
          <p:sp>
            <p:nvSpPr>
              <p:cNvPr id="58" name="矩形 57"/>
              <p:cNvSpPr/>
              <p:nvPr/>
            </p:nvSpPr>
            <p:spPr>
              <a:xfrm>
                <a:off x="-1" y="3886200"/>
                <a:ext cx="4784725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i="1" dirty="0">
                    <a:solidFill>
                      <a:srgbClr val="C00000"/>
                    </a:solidFill>
                  </a:rPr>
                  <a:t>Ref. </a:t>
                </a:r>
                <a:r>
                  <a:rPr lang="en-US" altLang="zh-CN" sz="1000" b="1" i="1" dirty="0" err="1"/>
                  <a:t>Chalopin</a:t>
                </a:r>
                <a:r>
                  <a:rPr lang="en-US" altLang="zh-CN" sz="1000" b="1" i="1" dirty="0"/>
                  <a:t> D, et al. Genome biology and evolution, 2015, 7(2): 567-580.</a:t>
                </a:r>
                <a:endParaRPr lang="zh-CN" altLang="en-US" sz="1000" b="1" i="1" dirty="0"/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508125" y="1219200"/>
              <a:ext cx="715500" cy="757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椭圆 22"/>
          <p:cNvSpPr/>
          <p:nvPr/>
        </p:nvSpPr>
        <p:spPr>
          <a:xfrm>
            <a:off x="2422525" y="914400"/>
            <a:ext cx="304800" cy="236220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403725" y="1219200"/>
            <a:ext cx="533400" cy="198120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050925" y="3810000"/>
            <a:ext cx="6858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Question: </a:t>
            </a:r>
            <a:r>
              <a:rPr lang="en-US" altLang="zh-CN" b="1" dirty="0">
                <a:solidFill>
                  <a:schemeClr val="tx1"/>
                </a:solidFill>
              </a:rPr>
              <a:t>For these TEs with high repetitive sequences, how to achieve accurate quantification?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894"/>
            <a:ext cx="9721850" cy="7632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sz="3200" dirty="0"/>
              <a:t>Recent research advances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0" y="762000"/>
            <a:ext cx="4784725" cy="1438392"/>
            <a:chOff x="0" y="762000"/>
            <a:chExt cx="4784725" cy="143839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990600"/>
              <a:ext cx="4556125" cy="1209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0" y="762000"/>
              <a:ext cx="47847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altLang="zh-CN" sz="1400" b="1" i="1" dirty="0">
                  <a:solidFill>
                    <a:srgbClr val="C00000"/>
                  </a:solidFill>
                </a:rPr>
                <a:t> Review paper:</a:t>
              </a:r>
              <a:endParaRPr lang="zh-CN" altLang="en-US" sz="1400" b="1" i="1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-15875" y="838200"/>
            <a:ext cx="9601200" cy="6934200"/>
            <a:chOff x="-15875" y="838200"/>
            <a:chExt cx="9601200" cy="6934200"/>
          </a:xfrm>
        </p:grpSpPr>
        <p:sp>
          <p:nvSpPr>
            <p:cNvPr id="15" name="矩形 14"/>
            <p:cNvSpPr/>
            <p:nvPr/>
          </p:nvSpPr>
          <p:spPr>
            <a:xfrm>
              <a:off x="-15875" y="2209800"/>
              <a:ext cx="45561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altLang="zh-CN" sz="1400" b="1" i="1" dirty="0">
                  <a:solidFill>
                    <a:srgbClr val="C00000"/>
                  </a:solidFill>
                </a:rPr>
                <a:t> Quantification at subfamily-level</a:t>
              </a:r>
              <a:endParaRPr lang="zh-CN" altLang="en-US" sz="1400" b="1" i="1" dirty="0"/>
            </a:p>
          </p:txBody>
        </p:sp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2514600"/>
              <a:ext cx="4403725" cy="1157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3733801"/>
              <a:ext cx="4327525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5181601"/>
              <a:ext cx="4479925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6535326"/>
              <a:ext cx="4403725" cy="123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60925" y="838200"/>
              <a:ext cx="4724400" cy="12356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7" name="组合 26"/>
          <p:cNvGrpSpPr/>
          <p:nvPr/>
        </p:nvGrpSpPr>
        <p:grpSpPr>
          <a:xfrm>
            <a:off x="4708525" y="2133600"/>
            <a:ext cx="5013325" cy="2630507"/>
            <a:chOff x="4708525" y="2133600"/>
            <a:chExt cx="5013325" cy="2630507"/>
          </a:xfrm>
        </p:grpSpPr>
        <p:sp>
          <p:nvSpPr>
            <p:cNvPr id="22" name="矩形 21"/>
            <p:cNvSpPr/>
            <p:nvPr/>
          </p:nvSpPr>
          <p:spPr>
            <a:xfrm>
              <a:off x="4860925" y="2133600"/>
              <a:ext cx="455612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Ø"/>
              </a:pPr>
              <a:r>
                <a:rPr lang="en-US" altLang="zh-CN" sz="1400" b="1" i="1" dirty="0">
                  <a:solidFill>
                    <a:srgbClr val="C00000"/>
                  </a:solidFill>
                </a:rPr>
                <a:t> Quantification at locus-level</a:t>
              </a:r>
              <a:endParaRPr lang="zh-CN" altLang="en-US" sz="1400" b="1" i="1" dirty="0"/>
            </a:p>
          </p:txBody>
        </p:sp>
        <p:pic>
          <p:nvPicPr>
            <p:cNvPr id="23" name="Picture 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860924" y="2438400"/>
              <a:ext cx="4860925" cy="13409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矩形 25"/>
            <p:cNvSpPr/>
            <p:nvPr/>
          </p:nvSpPr>
          <p:spPr>
            <a:xfrm>
              <a:off x="4708525" y="3810000"/>
              <a:ext cx="501332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l"/>
              </a:pPr>
              <a:r>
                <a:rPr lang="en-US" altLang="zh-CN" sz="1400" b="1" dirty="0"/>
                <a:t> </a:t>
              </a:r>
              <a:r>
                <a:rPr lang="en-US" altLang="zh-CN" sz="1400" b="1" dirty="0" err="1"/>
                <a:t>TElocal</a:t>
              </a:r>
              <a:r>
                <a:rPr lang="en-US" altLang="zh-CN" sz="1400" b="1" dirty="0"/>
                <a:t>: </a:t>
              </a:r>
              <a:r>
                <a:rPr lang="en-US" altLang="zh-CN" sz="1400" dirty="0"/>
                <a:t>A package for quantifying transposable elements at a locus level of RNA-</a:t>
              </a:r>
              <a:r>
                <a:rPr lang="en-US" altLang="zh-CN" sz="1400" dirty="0" err="1"/>
                <a:t>seq</a:t>
              </a:r>
              <a:r>
                <a:rPr lang="en-US" altLang="zh-CN" sz="1400" dirty="0"/>
                <a:t> datasets.</a:t>
              </a:r>
            </a:p>
            <a:p>
              <a:r>
                <a:rPr lang="en-US" altLang="zh-CN" sz="1400" dirty="0">
                  <a:hlinkClick r:id="rId10"/>
                </a:rPr>
                <a:t>https://github.com/mhammell-laboratory/TElocal</a:t>
              </a:r>
              <a:endParaRPr lang="en-US" altLang="zh-CN" sz="1400" dirty="0"/>
            </a:p>
            <a:p>
              <a:endParaRPr lang="en-US" altLang="zh-CN" sz="1400" dirty="0"/>
            </a:p>
          </p:txBody>
        </p:sp>
      </p:grpSp>
      <p:sp>
        <p:nvSpPr>
          <p:cNvPr id="28" name="矩形 27"/>
          <p:cNvSpPr/>
          <p:nvPr/>
        </p:nvSpPr>
        <p:spPr>
          <a:xfrm>
            <a:off x="4708525" y="4572000"/>
            <a:ext cx="4556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400" b="1" i="1" dirty="0">
                <a:solidFill>
                  <a:srgbClr val="C00000"/>
                </a:solidFill>
              </a:rPr>
              <a:t> Quantification in single-cell RNA-</a:t>
            </a:r>
            <a:r>
              <a:rPr lang="en-US" altLang="zh-CN" sz="1400" b="1" i="1" dirty="0" err="1">
                <a:solidFill>
                  <a:srgbClr val="C00000"/>
                </a:solidFill>
              </a:rPr>
              <a:t>seq</a:t>
            </a:r>
            <a:r>
              <a:rPr lang="en-US" altLang="zh-CN" sz="1400" b="1" i="1" dirty="0">
                <a:solidFill>
                  <a:srgbClr val="C00000"/>
                </a:solidFill>
              </a:rPr>
              <a:t> dataset</a:t>
            </a:r>
            <a:endParaRPr lang="zh-CN" altLang="en-US" sz="1400" b="1" i="1" dirty="0"/>
          </a:p>
        </p:txBody>
      </p:sp>
      <p:grpSp>
        <p:nvGrpSpPr>
          <p:cNvPr id="29" name="组合 28"/>
          <p:cNvGrpSpPr/>
          <p:nvPr/>
        </p:nvGrpSpPr>
        <p:grpSpPr>
          <a:xfrm>
            <a:off x="4860925" y="4953000"/>
            <a:ext cx="4479925" cy="1594275"/>
            <a:chOff x="5241925" y="818212"/>
            <a:chExt cx="4479925" cy="1594275"/>
          </a:xfrm>
        </p:grpSpPr>
        <p:pic>
          <p:nvPicPr>
            <p:cNvPr id="30" name="Picture 5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241925" y="1295400"/>
              <a:ext cx="4479925" cy="1117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6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318125" y="818212"/>
              <a:ext cx="1384090" cy="510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3" name="椭圆 32"/>
          <p:cNvSpPr/>
          <p:nvPr/>
        </p:nvSpPr>
        <p:spPr>
          <a:xfrm>
            <a:off x="-168275" y="2438400"/>
            <a:ext cx="4724400" cy="1447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4784725" y="2209800"/>
            <a:ext cx="4937124" cy="1447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-168275" y="914400"/>
            <a:ext cx="4876800" cy="10668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889125" y="2971800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C00000"/>
                </a:solidFill>
              </a:rPr>
              <a:t>One of the most used tools, tested on a wide variety of organisms (citation &gt;150)</a:t>
            </a:r>
            <a:endParaRPr lang="zh-CN" altLang="en-US" sz="1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3" grpId="0" animBg="1"/>
      <p:bldP spid="34" grpId="0" animBg="1"/>
      <p:bldP spid="3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894"/>
            <a:ext cx="9721850" cy="7632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sz="3200" dirty="0"/>
              <a:t>Recent research advances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838201"/>
            <a:ext cx="6042782" cy="342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54" y="4267200"/>
            <a:ext cx="598897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矩形 30"/>
          <p:cNvSpPr/>
          <p:nvPr/>
        </p:nvSpPr>
        <p:spPr>
          <a:xfrm>
            <a:off x="1812925" y="990600"/>
            <a:ext cx="838200" cy="678180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V="1">
            <a:off x="2651125" y="3733800"/>
            <a:ext cx="3733800" cy="533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308725" y="3124201"/>
            <a:ext cx="34131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1400" b="1" dirty="0">
                <a:solidFill>
                  <a:srgbClr val="C00000"/>
                </a:solidFill>
              </a:rPr>
              <a:t> How to treat multi-mapping reads:</a:t>
            </a:r>
          </a:p>
          <a:p>
            <a:pPr marL="342900" indent="-342900">
              <a:buAutoNum type="arabicParenBoth"/>
            </a:pPr>
            <a:r>
              <a:rPr lang="en-US" altLang="zh-CN" sz="1400" b="1" dirty="0">
                <a:solidFill>
                  <a:srgbClr val="C00000"/>
                </a:solidFill>
              </a:rPr>
              <a:t>Discarded</a:t>
            </a:r>
          </a:p>
          <a:p>
            <a:pPr marL="342900" indent="-342900">
              <a:buAutoNum type="arabicParenBoth"/>
            </a:pPr>
            <a:r>
              <a:rPr lang="en-US" altLang="zh-CN" sz="1400" b="1" dirty="0">
                <a:solidFill>
                  <a:srgbClr val="C00000"/>
                </a:solidFill>
              </a:rPr>
              <a:t>Randomly assigned</a:t>
            </a:r>
          </a:p>
          <a:p>
            <a:pPr marL="342900" indent="-342900">
              <a:buAutoNum type="arabicParenBoth"/>
            </a:pPr>
            <a:r>
              <a:rPr lang="en-US" altLang="zh-CN" sz="1400" b="1" dirty="0">
                <a:solidFill>
                  <a:srgbClr val="C00000"/>
                </a:solidFill>
              </a:rPr>
              <a:t>EM algorithm</a:t>
            </a:r>
            <a:endParaRPr lang="zh-CN" altLang="en-US" sz="1400" b="1" dirty="0"/>
          </a:p>
        </p:txBody>
      </p:sp>
      <p:sp>
        <p:nvSpPr>
          <p:cNvPr id="40" name="矩形 39"/>
          <p:cNvSpPr/>
          <p:nvPr/>
        </p:nvSpPr>
        <p:spPr>
          <a:xfrm>
            <a:off x="6003925" y="7341513"/>
            <a:ext cx="37179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i="1" dirty="0" err="1"/>
              <a:t>Lanciano</a:t>
            </a:r>
            <a:r>
              <a:rPr lang="en-US" altLang="zh-CN" sz="1100" b="1" i="1" dirty="0"/>
              <a:t> S, </a:t>
            </a:r>
            <a:r>
              <a:rPr lang="en-US" altLang="zh-CN" sz="1100" b="1" i="1" dirty="0" err="1"/>
              <a:t>Cristofari</a:t>
            </a:r>
            <a:r>
              <a:rPr lang="en-US" altLang="zh-CN" sz="1100" b="1" i="1" dirty="0"/>
              <a:t> G. </a:t>
            </a:r>
            <a:r>
              <a:rPr lang="en-US" altLang="zh-CN" sz="1100" b="1" i="1" dirty="0">
                <a:solidFill>
                  <a:srgbClr val="C00000"/>
                </a:solidFill>
              </a:rPr>
              <a:t>Nature Reviews Genetics</a:t>
            </a:r>
            <a:r>
              <a:rPr lang="en-US" altLang="zh-CN" sz="1100" b="1" i="1" dirty="0"/>
              <a:t>, 2020, 21(12): 721-736.</a:t>
            </a:r>
            <a:endParaRPr lang="zh-CN" altLang="en-US" sz="11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52400" y="22081"/>
            <a:ext cx="9356725" cy="3254519"/>
            <a:chOff x="76200" y="22081"/>
            <a:chExt cx="9356725" cy="325451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6525" y="22081"/>
              <a:ext cx="9296400" cy="32545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矩形 16"/>
            <p:cNvSpPr/>
            <p:nvPr/>
          </p:nvSpPr>
          <p:spPr>
            <a:xfrm>
              <a:off x="76200" y="2845713"/>
              <a:ext cx="4708525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b="1" i="1" dirty="0" err="1"/>
                <a:t>Lanciano</a:t>
              </a:r>
              <a:r>
                <a:rPr lang="en-US" altLang="zh-CN" sz="1100" b="1" i="1" dirty="0"/>
                <a:t> S, </a:t>
              </a:r>
              <a:r>
                <a:rPr lang="en-US" altLang="zh-CN" sz="1100" b="1" i="1" dirty="0" err="1"/>
                <a:t>Cristofari</a:t>
              </a:r>
              <a:r>
                <a:rPr lang="en-US" altLang="zh-CN" sz="1100" b="1" i="1" dirty="0"/>
                <a:t> G. Nature Reviews Genetics, 2020, 21(12): 721-736.</a:t>
              </a:r>
              <a:endParaRPr lang="zh-CN" altLang="en-US" sz="1100" b="1" i="1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0" y="3509228"/>
            <a:ext cx="4708525" cy="4263172"/>
            <a:chOff x="0" y="3509228"/>
            <a:chExt cx="4708525" cy="426317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3509228"/>
              <a:ext cx="4692650" cy="40345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" name="矩形 20"/>
            <p:cNvSpPr/>
            <p:nvPr/>
          </p:nvSpPr>
          <p:spPr>
            <a:xfrm>
              <a:off x="0" y="7526179"/>
              <a:ext cx="470852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b="1" i="1" dirty="0"/>
                <a:t>Jin Y, Tam O H, </a:t>
              </a:r>
              <a:r>
                <a:rPr lang="en-US" altLang="zh-CN" sz="1000" b="1" i="1" dirty="0" err="1"/>
                <a:t>Paniagua</a:t>
              </a:r>
              <a:r>
                <a:rPr lang="en-US" altLang="zh-CN" sz="1000" b="1" i="1" dirty="0"/>
                <a:t> E, et al. Bioinformatics, 2015, 31(22): 3593-3599.</a:t>
              </a:r>
              <a:endParaRPr lang="zh-CN" altLang="en-US" sz="1000" b="1" i="1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9525" y="1981200"/>
            <a:ext cx="250392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箭头连接符 12"/>
          <p:cNvCxnSpPr/>
          <p:nvPr/>
        </p:nvCxnSpPr>
        <p:spPr>
          <a:xfrm flipV="1">
            <a:off x="3489325" y="1905000"/>
            <a:ext cx="3048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-76200" y="2133600"/>
            <a:ext cx="150812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i="1" dirty="0">
                <a:solidFill>
                  <a:srgbClr val="C00000"/>
                </a:solidFill>
              </a:rPr>
              <a:t>How to achieve the initial assignment of multi-mapping reads?</a:t>
            </a:r>
            <a:endParaRPr lang="zh-CN" altLang="en-US" sz="1000" b="1" i="1" dirty="0">
              <a:solidFill>
                <a:srgbClr val="C0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1355725" y="2286000"/>
            <a:ext cx="304800" cy="1524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050925" y="3352800"/>
            <a:ext cx="3200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b="1" i="1" dirty="0" err="1">
                <a:solidFill>
                  <a:srgbClr val="C00000"/>
                </a:solidFill>
              </a:rPr>
              <a:t>TEtranscripts</a:t>
            </a:r>
            <a:r>
              <a:rPr lang="en-US" altLang="zh-CN" sz="1200" b="1" i="1" dirty="0">
                <a:solidFill>
                  <a:srgbClr val="C00000"/>
                </a:solidFill>
              </a:rPr>
              <a:t>: equal assignment</a:t>
            </a:r>
            <a:endParaRPr lang="zh-CN" altLang="en-US" sz="1200" b="1" i="1" dirty="0">
              <a:solidFill>
                <a:srgbClr val="C00000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65125" y="5638800"/>
            <a:ext cx="762000" cy="457200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403725" y="3429000"/>
            <a:ext cx="5486400" cy="4343400"/>
            <a:chOff x="4403725" y="3429000"/>
            <a:chExt cx="5486400" cy="4343400"/>
          </a:xfrm>
        </p:grpSpPr>
        <p:grpSp>
          <p:nvGrpSpPr>
            <p:cNvPr id="24" name="组合 23"/>
            <p:cNvGrpSpPr/>
            <p:nvPr/>
          </p:nvGrpSpPr>
          <p:grpSpPr>
            <a:xfrm>
              <a:off x="4694127" y="3657600"/>
              <a:ext cx="4967398" cy="4114800"/>
              <a:chOff x="4694127" y="3657600"/>
              <a:chExt cx="4967398" cy="4114800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694127" y="3657600"/>
                <a:ext cx="4967398" cy="3810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3" name="矩形 22"/>
              <p:cNvSpPr/>
              <p:nvPr/>
            </p:nvSpPr>
            <p:spPr>
              <a:xfrm>
                <a:off x="4784725" y="7525435"/>
                <a:ext cx="3878262" cy="2469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00" b="1" i="1" dirty="0"/>
                  <a:t>Yang W R, et al. Nucleic acids research, 2019, 47(5): e27-e27.</a:t>
                </a:r>
                <a:endParaRPr lang="zh-CN" altLang="en-US" sz="1000" b="1" i="1" dirty="0"/>
              </a:p>
            </p:txBody>
          </p:sp>
        </p:grpSp>
        <p:sp>
          <p:nvSpPr>
            <p:cNvPr id="25" name="矩形 24"/>
            <p:cNvSpPr/>
            <p:nvPr/>
          </p:nvSpPr>
          <p:spPr>
            <a:xfrm>
              <a:off x="4403725" y="3429000"/>
              <a:ext cx="548640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i="1" dirty="0" err="1">
                  <a:solidFill>
                    <a:srgbClr val="C00000"/>
                  </a:solidFill>
                </a:rPr>
                <a:t>SQulRE</a:t>
              </a:r>
              <a:r>
                <a:rPr lang="en-US" altLang="zh-CN" sz="1200" b="1" i="1" dirty="0">
                  <a:solidFill>
                    <a:srgbClr val="C00000"/>
                  </a:solidFill>
                </a:rPr>
                <a:t>: the initial assignment is based on unique reads proportion</a:t>
              </a:r>
              <a:endParaRPr lang="zh-CN" altLang="en-US" sz="1200" b="1" i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27" name="直接箭头连接符 26"/>
          <p:cNvCxnSpPr/>
          <p:nvPr/>
        </p:nvCxnSpPr>
        <p:spPr>
          <a:xfrm>
            <a:off x="7146925" y="4419600"/>
            <a:ext cx="76200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289925" y="4419600"/>
            <a:ext cx="7620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289925" y="4191000"/>
            <a:ext cx="152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" b="1" dirty="0">
                <a:solidFill>
                  <a:srgbClr val="FF0000"/>
                </a:solidFill>
              </a:rPr>
              <a:t>Normalized by the number of unique read positions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5546725" y="5257800"/>
            <a:ext cx="60960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5546725" y="5638800"/>
            <a:ext cx="53340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13525" y="4191000"/>
            <a:ext cx="762000" cy="204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04125" y="4191000"/>
            <a:ext cx="747713" cy="20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37125" y="5181600"/>
            <a:ext cx="561975" cy="27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13325" y="5791200"/>
            <a:ext cx="523875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42125" y="5867400"/>
            <a:ext cx="609600" cy="23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985125" y="5867400"/>
            <a:ext cx="576263" cy="228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975725" y="5867400"/>
            <a:ext cx="485775" cy="22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7" name="直接箭头连接符 46"/>
          <p:cNvCxnSpPr/>
          <p:nvPr/>
        </p:nvCxnSpPr>
        <p:spPr>
          <a:xfrm flipH="1" flipV="1">
            <a:off x="6842125" y="5791200"/>
            <a:ext cx="1524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 flipV="1">
            <a:off x="7985125" y="5791200"/>
            <a:ext cx="1524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 flipV="1">
            <a:off x="8899525" y="5791200"/>
            <a:ext cx="1524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60325" y="76200"/>
            <a:ext cx="8686800" cy="2989421"/>
            <a:chOff x="746125" y="0"/>
            <a:chExt cx="8686800" cy="298942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46125" y="0"/>
              <a:ext cx="4038600" cy="26901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65725" y="0"/>
              <a:ext cx="4267200" cy="2528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矩形 10"/>
            <p:cNvSpPr/>
            <p:nvPr/>
          </p:nvSpPr>
          <p:spPr>
            <a:xfrm>
              <a:off x="2955925" y="2743200"/>
              <a:ext cx="4708525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b="1" i="1" dirty="0"/>
                <a:t>Jin Y, Tam O H, </a:t>
              </a:r>
              <a:r>
                <a:rPr lang="en-US" altLang="zh-CN" sz="1000" b="1" i="1" dirty="0" err="1"/>
                <a:t>Paniagua</a:t>
              </a:r>
              <a:r>
                <a:rPr lang="en-US" altLang="zh-CN" sz="1000" b="1" i="1" dirty="0"/>
                <a:t> E, et al. Bioinformatics, 2015, 31(22): 3593-3599.</a:t>
              </a:r>
              <a:endParaRPr lang="zh-CN" altLang="en-US" sz="1000" b="1" i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0" y="3200400"/>
            <a:ext cx="6172200" cy="4572000"/>
            <a:chOff x="1203325" y="3200400"/>
            <a:chExt cx="6172200" cy="4572000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03325" y="3200400"/>
              <a:ext cx="6172200" cy="4347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矩形 13"/>
            <p:cNvSpPr/>
            <p:nvPr/>
          </p:nvSpPr>
          <p:spPr>
            <a:xfrm>
              <a:off x="2422525" y="7526179"/>
              <a:ext cx="3733799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altLang="zh-CN" sz="1000" b="1" i="1" dirty="0"/>
                <a:t>Kong Y, et al. Nature communications, 2019, 10(1): 1-14.</a:t>
              </a:r>
              <a:endParaRPr lang="zh-CN" altLang="en-US" sz="1000" b="1" i="1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2925" y="609600"/>
            <a:ext cx="1828800" cy="449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矩形 15"/>
          <p:cNvSpPr/>
          <p:nvPr/>
        </p:nvSpPr>
        <p:spPr>
          <a:xfrm>
            <a:off x="6156325" y="3810000"/>
            <a:ext cx="35655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Font typeface="Wingdings" pitchFamily="2" charset="2"/>
              <a:buChar char="l"/>
            </a:pPr>
            <a:r>
              <a:rPr lang="en-US" altLang="zh-CN" sz="1400" b="1" dirty="0">
                <a:solidFill>
                  <a:srgbClr val="C00000"/>
                </a:solidFill>
              </a:rPr>
              <a:t> Limitation of current methods:</a:t>
            </a:r>
          </a:p>
          <a:p>
            <a:pPr marL="342900" indent="-342900">
              <a:spcAft>
                <a:spcPts val="600"/>
              </a:spcAft>
              <a:buAutoNum type="arabicParenBoth"/>
            </a:pPr>
            <a:r>
              <a:rPr lang="en-US" altLang="zh-CN" sz="1400" b="1" dirty="0"/>
              <a:t>All methods are based on short read RNA-</a:t>
            </a:r>
            <a:r>
              <a:rPr lang="en-US" altLang="zh-CN" sz="1400" b="1" dirty="0" err="1"/>
              <a:t>seq</a:t>
            </a:r>
            <a:r>
              <a:rPr lang="en-US" altLang="zh-CN" sz="1400" b="1" dirty="0"/>
              <a:t> dataset;</a:t>
            </a:r>
          </a:p>
          <a:p>
            <a:pPr marL="342900" indent="-342900">
              <a:spcAft>
                <a:spcPts val="600"/>
              </a:spcAft>
              <a:buAutoNum type="arabicParenBoth"/>
            </a:pPr>
            <a:r>
              <a:rPr lang="en-US" altLang="zh-CN" sz="1400" b="1" dirty="0"/>
              <a:t>Most of methods only focus on the quantification at subfamily-level;</a:t>
            </a:r>
          </a:p>
          <a:p>
            <a:pPr marL="342900" indent="-342900">
              <a:spcAft>
                <a:spcPts val="600"/>
              </a:spcAft>
              <a:buAutoNum type="arabicParenBoth"/>
            </a:pPr>
            <a:r>
              <a:rPr lang="en-US" altLang="zh-CN" sz="1400" b="1" dirty="0"/>
              <a:t>There is no good methods to assign multi-mapping reads to each TE loci.</a:t>
            </a:r>
          </a:p>
          <a:p>
            <a:pPr marL="342900" indent="-342900">
              <a:spcAft>
                <a:spcPts val="600"/>
              </a:spcAft>
              <a:buAutoNum type="arabicParenBoth"/>
            </a:pPr>
            <a:r>
              <a:rPr lang="en-US" altLang="zh-CN" sz="1400" b="1" dirty="0"/>
              <a:t>Lack of method based LR or LR+SR for TE quantification.</a:t>
            </a:r>
            <a:endParaRPr lang="zh-CN" alt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50784</TotalTime>
  <Words>413</Words>
  <Application>Microsoft Office PowerPoint</Application>
  <PresentationFormat>自定义</PresentationFormat>
  <Paragraphs>51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Theme1</vt:lpstr>
      <vt:lpstr>PowerPoint 演示文稿</vt:lpstr>
      <vt:lpstr>Background</vt:lpstr>
      <vt:lpstr>Recent research advances</vt:lpstr>
      <vt:lpstr>Recent research advances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Zach Wright: PHB Extraction and Modification</dc:title>
  <dc:creator>Qi</dc:creator>
  <cp:lastModifiedBy>tidesun</cp:lastModifiedBy>
  <cp:revision>2498</cp:revision>
  <cp:lastPrinted>2020-03-03T18:43:52Z</cp:lastPrinted>
  <dcterms:created xsi:type="dcterms:W3CDTF">2009-10-21T21:29:04Z</dcterms:created>
  <dcterms:modified xsi:type="dcterms:W3CDTF">2021-02-20T07:15:22Z</dcterms:modified>
</cp:coreProperties>
</file>