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528" r:id="rId3"/>
    <p:sldId id="529" r:id="rId4"/>
    <p:sldId id="532" r:id="rId5"/>
    <p:sldId id="531" r:id="rId6"/>
    <p:sldId id="533" r:id="rId7"/>
    <p:sldId id="496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4" autoAdjust="0"/>
    <p:restoredTop sz="96301" autoAdjust="0"/>
  </p:normalViewPr>
  <p:slideViewPr>
    <p:cSldViewPr snapToGrid="0">
      <p:cViewPr>
        <p:scale>
          <a:sx n="75" d="100"/>
          <a:sy n="75" d="100"/>
        </p:scale>
        <p:origin x="1344" y="708"/>
      </p:cViewPr>
      <p:guideLst>
        <p:guide orient="horz" pos="74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EDCEC4E-9B1E-4C3B-9D18-203F7F1A39E0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5977C5-473A-4BC2-ADC1-9D16A2177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07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977C5-473A-4BC2-ADC1-9D16A2177F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67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977C5-473A-4BC2-ADC1-9D16A2177F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5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8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2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3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3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5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4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2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4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6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7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0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B408E-2A6C-4134-847D-6F56CF9EC81B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1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9935" y="1431636"/>
            <a:ext cx="10252129" cy="124721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Single-cell sequencing technology</a:t>
            </a:r>
            <a:endParaRPr lang="en-US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6" y="93307"/>
            <a:ext cx="3190875" cy="4565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4455761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Yunhao Wang Ph.D.</a:t>
            </a:r>
          </a:p>
          <a:p>
            <a:pPr algn="ctr"/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July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23,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</a:p>
          <a:p>
            <a:pPr algn="ctr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Department of Biomedical Informatics</a:t>
            </a:r>
          </a:p>
          <a:p>
            <a:pPr algn="ctr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Ohio State University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2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cxnSpLocks/>
          </p:cNvCxnSpPr>
          <p:nvPr/>
        </p:nvCxnSpPr>
        <p:spPr>
          <a:xfrm>
            <a:off x="14289" y="608182"/>
            <a:ext cx="1216152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34191"/>
            <a:ext cx="12175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Timeline of single cell sequencing milestones since 2009</a:t>
            </a:r>
            <a:endParaRPr lang="en-US" sz="24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5286" y="683254"/>
            <a:ext cx="1710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2009: </a:t>
            </a:r>
            <a:r>
              <a:rPr lang="en-US" sz="1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scRNA-seq</a:t>
            </a:r>
            <a:endParaRPr lang="en-US" sz="1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81" y="969287"/>
            <a:ext cx="2702669" cy="10514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43" y="981827"/>
            <a:ext cx="2794678" cy="11201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43" y="2516356"/>
            <a:ext cx="2794678" cy="6481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2230" y="990969"/>
            <a:ext cx="2253203" cy="84596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867951" y="692919"/>
            <a:ext cx="1339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2011: </a:t>
            </a:r>
            <a:r>
              <a:rPr lang="en-US" sz="1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scWGS</a:t>
            </a:r>
            <a:endParaRPr lang="en-US" sz="1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67951" y="2214296"/>
            <a:ext cx="2065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2012: </a:t>
            </a:r>
            <a:r>
              <a:rPr lang="en-US" sz="1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scExome-seq</a:t>
            </a:r>
            <a:endParaRPr lang="en-US" sz="1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42446" y="692918"/>
            <a:ext cx="1364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2013: </a:t>
            </a:r>
            <a:r>
              <a:rPr lang="en-US" sz="1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scHi</a:t>
            </a:r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</a:t>
            </a:r>
            <a:endParaRPr lang="en-US" sz="1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024" y="2391896"/>
            <a:ext cx="2869886" cy="97899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5169" y="2073069"/>
            <a:ext cx="3331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2013: single-cell full-length RNA-</a:t>
            </a:r>
            <a:r>
              <a:rPr lang="en-US" sz="1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</a:t>
            </a:r>
            <a:endParaRPr lang="en-US" sz="1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2446" y="3531877"/>
            <a:ext cx="2269853" cy="99326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242445" y="3221248"/>
            <a:ext cx="2065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2015: </a:t>
            </a:r>
            <a:r>
              <a:rPr lang="en-US" sz="1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scATAC-seq</a:t>
            </a:r>
            <a:endParaRPr lang="en-US" sz="1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3152" y="1663872"/>
            <a:ext cx="2380219" cy="79808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726620" y="1341561"/>
            <a:ext cx="190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2015: </a:t>
            </a:r>
            <a:r>
              <a:rPr lang="en-US" sz="1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scWGBS-seq</a:t>
            </a:r>
            <a:endParaRPr lang="en-US" sz="1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35052" y="4172689"/>
            <a:ext cx="2380219" cy="101842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656770" y="3864912"/>
            <a:ext cx="2065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2015: </a:t>
            </a:r>
            <a:r>
              <a:rPr lang="en-US" sz="1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scDNase-seq</a:t>
            </a:r>
            <a:endParaRPr lang="en-US" sz="1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42447" y="2193206"/>
            <a:ext cx="2352986" cy="100027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242446" y="1819910"/>
            <a:ext cx="2065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2015: </a:t>
            </a:r>
            <a:r>
              <a:rPr lang="en-US" sz="1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scChIP-seq</a:t>
            </a:r>
            <a:endParaRPr lang="en-US" sz="1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35052" y="5607297"/>
            <a:ext cx="2303074" cy="99707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647750" y="5280470"/>
            <a:ext cx="2065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2018: </a:t>
            </a:r>
            <a:r>
              <a:rPr lang="en-US" sz="1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scMNase-seq</a:t>
            </a:r>
            <a:endParaRPr lang="en-US" sz="1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51630" y="4982855"/>
            <a:ext cx="2322045" cy="53871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253649" y="4675078"/>
            <a:ext cx="2065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2017: </a:t>
            </a:r>
            <a:r>
              <a:rPr lang="en-US" sz="1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scNOMe-seq</a:t>
            </a:r>
            <a:endParaRPr lang="en-US" sz="1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50420" y="2957596"/>
            <a:ext cx="2403356" cy="660701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698552" y="2632240"/>
            <a:ext cx="2065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2015: </a:t>
            </a:r>
            <a:r>
              <a:rPr lang="en-US" sz="1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scDamID-seq</a:t>
            </a:r>
            <a:endParaRPr lang="en-US" sz="1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75753" y="4047816"/>
            <a:ext cx="2591354" cy="13088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550919" y="3462030"/>
            <a:ext cx="2959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2018: </a:t>
            </a:r>
            <a:r>
              <a:rPr lang="en-US" sz="1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scNMT-seq</a:t>
            </a:r>
            <a:endParaRPr lang="en-US" sz="1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ranscriptome + </a:t>
            </a:r>
            <a:r>
              <a:rPr lang="en-US" sz="1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pigenome</a:t>
            </a:r>
            <a:endParaRPr lang="en-US" sz="1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3418" y="3960420"/>
            <a:ext cx="2582863" cy="121546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47885" y="3481650"/>
            <a:ext cx="2660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2015: </a:t>
            </a:r>
            <a:r>
              <a:rPr lang="en-US" sz="1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scG&amp;T</a:t>
            </a:r>
            <a:endParaRPr lang="en-US" sz="1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Genome + Transcriptome</a:t>
            </a:r>
            <a:endParaRPr lang="en-US" sz="1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53029" y="5901741"/>
            <a:ext cx="1700471" cy="73177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242445" y="5582161"/>
            <a:ext cx="1882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2017: </a:t>
            </a:r>
            <a:r>
              <a:rPr lang="en-US" sz="1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scCOOL-seq</a:t>
            </a:r>
            <a:endParaRPr lang="en-US" sz="1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811881" y="5890248"/>
            <a:ext cx="2231457" cy="960272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754158" y="5351911"/>
            <a:ext cx="4071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2017: </a:t>
            </a:r>
            <a:r>
              <a:rPr lang="en-US" sz="1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scTrio-seq</a:t>
            </a:r>
            <a:endParaRPr lang="en-US" sz="1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Genome + Transcriptome + </a:t>
            </a:r>
            <a:r>
              <a:rPr lang="en-US" sz="1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Epigenome</a:t>
            </a:r>
            <a:endParaRPr lang="en-US" sz="1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9752" y="734941"/>
            <a:ext cx="3328382" cy="2646887"/>
          </a:xfrm>
          <a:prstGeom prst="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769581" y="742182"/>
            <a:ext cx="3156639" cy="2628713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109483" y="742182"/>
            <a:ext cx="5012668" cy="5982468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98850" y="3529025"/>
            <a:ext cx="5755900" cy="3321495"/>
          </a:xfrm>
          <a:prstGeom prst="rect">
            <a:avLst/>
          </a:pr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1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/>
      <p:bldP spid="23" grpId="0"/>
      <p:bldP spid="24" grpId="0"/>
      <p:bldP spid="25" grpId="0"/>
      <p:bldP spid="26" grpId="0"/>
      <p:bldP spid="27" grpId="0"/>
      <p:bldP spid="29" grpId="0"/>
      <p:bldP spid="31" grpId="0"/>
      <p:bldP spid="33" grpId="0"/>
      <p:bldP spid="35" grpId="0"/>
      <p:bldP spid="37" grpId="0"/>
      <p:bldP spid="39" grpId="0"/>
      <p:bldP spid="41" grpId="0"/>
      <p:bldP spid="43" grpId="0"/>
      <p:bldP spid="44" grpId="0" animBg="1"/>
      <p:bldP spid="45" grpId="0" animBg="1"/>
      <p:bldP spid="46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cxnSpLocks/>
          </p:cNvCxnSpPr>
          <p:nvPr/>
        </p:nvCxnSpPr>
        <p:spPr>
          <a:xfrm>
            <a:off x="14289" y="608182"/>
            <a:ext cx="1216152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34191"/>
            <a:ext cx="12175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scRNA-seq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single-cell g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enome/</a:t>
            </a:r>
            <a:r>
              <a:rPr lang="en-US" sz="2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pigenome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sequencing</a:t>
            </a:r>
            <a:endParaRPr lang="en-US" sz="24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85" y="750277"/>
            <a:ext cx="7446165" cy="39658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019550" y="6589818"/>
            <a:ext cx="81724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Kelsey, et al. </a:t>
            </a:r>
            <a:r>
              <a:rPr lang="en-US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(2017); Wang, et al. </a:t>
            </a:r>
            <a:r>
              <a:rPr lang="en-US" sz="105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bioRxiv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2019); https://open.oregonstate.education/aandp/chapter/3-4-protein-synthesis/</a:t>
            </a:r>
          </a:p>
        </p:txBody>
      </p:sp>
      <p:sp>
        <p:nvSpPr>
          <p:cNvPr id="3" name="Oval 2"/>
          <p:cNvSpPr/>
          <p:nvPr/>
        </p:nvSpPr>
        <p:spPr>
          <a:xfrm>
            <a:off x="7453374" y="2264663"/>
            <a:ext cx="1175486" cy="914400"/>
          </a:xfrm>
          <a:prstGeom prst="ellipse">
            <a:avLst/>
          </a:prstGeom>
          <a:solidFill>
            <a:schemeClr val="accent2">
              <a:alpha val="2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671" y="1210868"/>
            <a:ext cx="1535568" cy="8998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6671" y="2228195"/>
            <a:ext cx="1533293" cy="8539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6671" y="3247864"/>
            <a:ext cx="1343026" cy="929459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 rot="19551265">
            <a:off x="8431654" y="1810718"/>
            <a:ext cx="1124058" cy="277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8689768" y="2536461"/>
            <a:ext cx="766367" cy="277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741416">
            <a:off x="8522254" y="3195763"/>
            <a:ext cx="999774" cy="277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3.4 Protein Synthesis – Anatomy &amp; Physiology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5" y="4819426"/>
            <a:ext cx="1837532" cy="178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380760" y="4880810"/>
            <a:ext cx="57121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single diploid mammalian cell</a:t>
            </a:r>
            <a:endParaRPr lang="en-US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Two copies: paternal and maternal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~6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pg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RNA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360,000 mRNA molecules; 12,000 different transcripts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10-30 </a:t>
            </a: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pg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total RNA, 1-5% of them are mRNA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19950" y="4718621"/>
            <a:ext cx="4955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Sequencing usually requires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Nanogram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microgram</a:t>
            </a: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perform single-cell sequencing?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62925" y="5865695"/>
            <a:ext cx="4529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PCR amplification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Pull single cells together (barcoding)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5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9" grpId="0" animBg="1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cxnSpLocks/>
          </p:cNvCxnSpPr>
          <p:nvPr/>
        </p:nvCxnSpPr>
        <p:spPr>
          <a:xfrm>
            <a:off x="14289" y="608182"/>
            <a:ext cx="1216152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34191"/>
            <a:ext cx="12175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Single-cell isolation</a:t>
            </a:r>
            <a:endParaRPr lang="en-US" sz="24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25803" y="6589818"/>
            <a:ext cx="3066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Hwang, et al. </a:t>
            </a:r>
            <a:r>
              <a:rPr lang="en-US" sz="1050" i="1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i="1" dirty="0" err="1">
                <a:latin typeface="Arial" panose="020B0604020202020204" pitchFamily="34" charset="0"/>
                <a:cs typeface="Arial" panose="020B0604020202020204" pitchFamily="34" charset="0"/>
              </a:rPr>
              <a:t>Mol</a:t>
            </a:r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 Med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(2018)</a:t>
            </a:r>
            <a:endParaRPr lang="en-US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901700"/>
            <a:ext cx="6858000" cy="2247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2687" y="901700"/>
            <a:ext cx="4276725" cy="2609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89812" y="3543457"/>
            <a:ext cx="20558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Laser capture microdissection</a:t>
            </a:r>
            <a:endParaRPr lang="en-US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9663" y="3094258"/>
            <a:ext cx="1733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low-activated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cell sorting</a:t>
            </a:r>
            <a:endParaRPr lang="en-US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66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>
            <a:cxnSpLocks/>
          </p:cNvCxnSpPr>
          <p:nvPr/>
        </p:nvCxnSpPr>
        <p:spPr>
          <a:xfrm>
            <a:off x="14289" y="608182"/>
            <a:ext cx="1216152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0" y="34191"/>
            <a:ext cx="12175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Whole-genome 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amplification + Cell barcoding</a:t>
            </a:r>
            <a:endParaRPr lang="en-US" sz="24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25803" y="6589818"/>
            <a:ext cx="3066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Gawad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, et al. </a:t>
            </a:r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Nat Rev </a:t>
            </a:r>
            <a:r>
              <a:rPr lang="en-US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  <a:t>Genet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 (2016)</a:t>
            </a:r>
            <a:endParaRPr lang="en-US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2" y="799756"/>
            <a:ext cx="7426484" cy="54460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249" y="799756"/>
            <a:ext cx="4268789" cy="1385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42248" y="2376737"/>
            <a:ext cx="41878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Errors/issues during WGA</a:t>
            </a:r>
            <a:endParaRPr lang="en-US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oss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MDA: 84%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MALBAC: 72%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DOP-PCR: 39%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Decreased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coverage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uniformity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Allelic imbalance/allelic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Errors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during </a:t>
            </a:r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PCR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amplification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83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662" y="1671788"/>
            <a:ext cx="3638550" cy="1485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64" y="1420826"/>
            <a:ext cx="3957638" cy="2797891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/>
          </p:cNvCxnSpPr>
          <p:nvPr/>
        </p:nvCxnSpPr>
        <p:spPr>
          <a:xfrm>
            <a:off x="14289" y="608182"/>
            <a:ext cx="1216152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57400" y="629664"/>
            <a:ext cx="284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DNA ligase-based</a:t>
            </a:r>
            <a:endParaRPr lang="en-US" sz="20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09612" y="6596390"/>
            <a:ext cx="30661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Adey, et al. </a:t>
            </a:r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Genome </a:t>
            </a:r>
            <a:r>
              <a:rPr lang="en-US" sz="105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Biol</a:t>
            </a:r>
            <a:r>
              <a:rPr lang="en-US" sz="105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smtClean="0">
                <a:latin typeface="Arial" panose="020B0604020202020204" pitchFamily="34" charset="0"/>
                <a:cs typeface="Arial" panose="020B0604020202020204" pitchFamily="34" charset="0"/>
              </a:rPr>
              <a:t>(2010)</a:t>
            </a:r>
            <a:endParaRPr lang="en-US" sz="10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81" y="62761"/>
            <a:ext cx="12175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Barcoding in a PCR-free way</a:t>
            </a:r>
            <a:endParaRPr lang="en-US" sz="24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88005" y="619419"/>
            <a:ext cx="2843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Transposase</a:t>
            </a:r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-based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(simper, faster)</a:t>
            </a:r>
            <a:endParaRPr 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289" y="1914822"/>
            <a:ext cx="1643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Fragmentation</a:t>
            </a:r>
            <a:endParaRPr lang="en-US" sz="16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90737" y="1176067"/>
            <a:ext cx="33099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Sonication                      Enzyme</a:t>
            </a:r>
            <a:endParaRPr lang="en-US" sz="16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5" y="2644428"/>
            <a:ext cx="1643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repair</a:t>
            </a:r>
            <a:endParaRPr lang="en-US" sz="16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1" y="3262295"/>
            <a:ext cx="1596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addition</a:t>
            </a:r>
            <a:endParaRPr lang="en-US" sz="16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2" y="3811925"/>
            <a:ext cx="1774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Adaptor ligation</a:t>
            </a:r>
            <a:endParaRPr lang="en-US" sz="16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79006" y="4066317"/>
            <a:ext cx="352425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317206" y="3600849"/>
            <a:ext cx="935832" cy="68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71738" y="3157688"/>
            <a:ext cx="419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6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17206" y="3283769"/>
            <a:ext cx="392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16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96137" y="1420826"/>
            <a:ext cx="4210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Tn5 transposase complex with adaptors</a:t>
            </a:r>
            <a:endParaRPr lang="en-US" sz="16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41686" y="2490788"/>
            <a:ext cx="630892" cy="276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927180" y="3262295"/>
            <a:ext cx="2843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“Cut and Insert”</a:t>
            </a:r>
            <a:endParaRPr lang="en-US" sz="20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45" y="4972202"/>
            <a:ext cx="12229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Single-cell single-molecule long-read sequencing (transposase-based barcoding + </a:t>
            </a:r>
            <a:r>
              <a:rPr lang="en-US" sz="20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PacBio</a:t>
            </a:r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/ONT)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Large cell number: an automatic platform (e.g., 10X)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Cost: Tn5 complex with different barcodes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97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3" grpId="0"/>
      <p:bldP spid="24" grpId="0" animBg="1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62300"/>
            <a:ext cx="12175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en-US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48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19074</TotalTime>
  <Words>308</Words>
  <Application>Microsoft Office PowerPoint</Application>
  <PresentationFormat>Widescreen</PresentationFormat>
  <Paragraphs>77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Wingdings</vt:lpstr>
      <vt:lpstr>Office Theme</vt:lpstr>
      <vt:lpstr>Single-cell sequencing technology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Jackson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regulatory principle of gene expression revealed by single-molecule long-read sequencing technologies</dc:title>
  <dc:creator>Yunhao Wang</dc:creator>
  <cp:lastModifiedBy>Yunhao Wang</cp:lastModifiedBy>
  <cp:revision>1033</cp:revision>
  <cp:lastPrinted>2019-07-17T21:06:55Z</cp:lastPrinted>
  <dcterms:created xsi:type="dcterms:W3CDTF">2019-04-05T17:32:52Z</dcterms:created>
  <dcterms:modified xsi:type="dcterms:W3CDTF">2020-07-24T03:11:50Z</dcterms:modified>
</cp:coreProperties>
</file>