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523" r:id="rId3"/>
    <p:sldId id="522" r:id="rId4"/>
    <p:sldId id="518" r:id="rId5"/>
    <p:sldId id="519" r:id="rId6"/>
    <p:sldId id="515" r:id="rId7"/>
    <p:sldId id="517" r:id="rId8"/>
    <p:sldId id="520" r:id="rId9"/>
    <p:sldId id="496" r:id="rId10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4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394" autoAdjust="0"/>
    <p:restoredTop sz="96301" autoAdjust="0"/>
  </p:normalViewPr>
  <p:slideViewPr>
    <p:cSldViewPr snapToGrid="0">
      <p:cViewPr>
        <p:scale>
          <a:sx n="75" d="100"/>
          <a:sy n="75" d="100"/>
        </p:scale>
        <p:origin x="1344" y="708"/>
      </p:cViewPr>
      <p:guideLst>
        <p:guide orient="horz" pos="74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EDCEC4E-9B1E-4C3B-9D18-203F7F1A39E0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C5977C5-473A-4BC2-ADC1-9D16A2177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607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0767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417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419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4432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556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5525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608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3061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977C5-473A-4BC2-ADC1-9D16A2177F8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1505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88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022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230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33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530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548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420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146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16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270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BB408E-2A6C-4134-847D-6F56CF9EC81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10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BB408E-2A6C-4134-847D-6F56CF9EC81B}" type="datetimeFigureOut">
              <a:rPr lang="en-US" smtClean="0"/>
              <a:t>8/7/2020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A1D95-63AA-4D27-AC5C-0EE199B1E01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119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7379" y="1469409"/>
            <a:ext cx="11873552" cy="209526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Regulation of transposable element transposition at the final layer</a:t>
            </a:r>
            <a: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28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sz="28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6" y="93307"/>
            <a:ext cx="3190875" cy="45656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0" y="4455761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Yunhao Wang Ph.D.</a:t>
            </a:r>
          </a:p>
          <a:p>
            <a:pPr algn="ctr"/>
            <a:endParaRPr lang="en-U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August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7,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2020</a:t>
            </a:r>
          </a:p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Department of Biomedical Informatics</a:t>
            </a:r>
          </a:p>
          <a:p>
            <a:pPr algn="ctr"/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Ohio State University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28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ransposable element (TE)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816" y="1206797"/>
            <a:ext cx="6368950" cy="513546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5243513" y="6580388"/>
            <a:ext cx="69484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err="1">
                <a:latin typeface="Arial" panose="020B0604020202020204" pitchFamily="34" charset="0"/>
                <a:cs typeface="Arial" panose="020B0604020202020204" pitchFamily="34" charset="0"/>
              </a:rPr>
              <a:t>Cordaux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et al.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Nat Rev Genet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(2009); 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Levin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Nat Rev Genet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(2011);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Deniz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et al.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Nat Rev Genet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(2019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127554" y="1068353"/>
            <a:ext cx="1169920" cy="523875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253049" y="1066606"/>
            <a:ext cx="1744755" cy="45419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4691459" y="1066602"/>
            <a:ext cx="2169806" cy="454190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3506033" y="1153491"/>
            <a:ext cx="14109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LTR </a:t>
            </a:r>
          </a:p>
          <a:p>
            <a:pPr algn="ctr"/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(e.g., HERV)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1289761" y="1186802"/>
            <a:ext cx="7013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</a:t>
            </a:r>
            <a:endParaRPr lang="en-U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94839" y="738075"/>
            <a:ext cx="163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“Cut-Paste”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2485614" y="743343"/>
            <a:ext cx="163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“Copy-Paste”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5133564" y="772968"/>
            <a:ext cx="163986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“Copy-Paste”</a:t>
            </a:r>
            <a:endParaRPr lang="en-U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4193" y="1025139"/>
            <a:ext cx="2208096" cy="1475099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24339" y="3046896"/>
            <a:ext cx="3157538" cy="16966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524339" y="686837"/>
            <a:ext cx="349091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~45% of human genome</a:t>
            </a:r>
            <a:endParaRPr lang="en-US" sz="1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7524340" y="2694193"/>
            <a:ext cx="18430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TEs</a:t>
            </a:r>
            <a:endParaRPr lang="en-US" sz="1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025590" y="2979796"/>
            <a:ext cx="19454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~6 kb; &gt;50,000 copies</a:t>
            </a:r>
            <a:endParaRPr lang="en-US" sz="12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958320" y="3639554"/>
            <a:ext cx="22895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~300 </a:t>
            </a:r>
            <a:r>
              <a:rPr lang="en-US" sz="12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&gt;1 million copies</a:t>
            </a:r>
            <a:endParaRPr lang="en-US" sz="12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7997011" y="4265977"/>
            <a:ext cx="17037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~2 k</a:t>
            </a:r>
            <a:r>
              <a:rPr lang="en-US" sz="12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  <a:r>
              <a:rPr lang="en-US" sz="12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; ~3,000 copies</a:t>
            </a:r>
            <a:endParaRPr lang="en-US" sz="12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" name="Picture 2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29894" y="5309077"/>
            <a:ext cx="2642395" cy="100623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7524340" y="4979393"/>
            <a:ext cx="2946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Transposition/mobilization </a:t>
            </a:r>
            <a:endParaRPr lang="en-US" sz="1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3624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Regulation of TE activity at different layers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5036" y="1916708"/>
            <a:ext cx="3498921" cy="258791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1202" y="1870436"/>
            <a:ext cx="3640605" cy="285412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1202" y="4849214"/>
            <a:ext cx="3640605" cy="171428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7694687" y="6580388"/>
            <a:ext cx="44973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Levin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et al.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Nat Rev Genet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(2011); </a:t>
            </a:r>
            <a:r>
              <a:rPr lang="en-US" sz="11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Deniz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, et al. </a:t>
            </a:r>
            <a:r>
              <a:rPr lang="en-US" sz="1100" i="1" dirty="0">
                <a:latin typeface="Arial" panose="020B0604020202020204" pitchFamily="34" charset="0"/>
                <a:cs typeface="Arial" panose="020B0604020202020204" pitchFamily="34" charset="0"/>
              </a:rPr>
              <a:t>Nat Rev Genet </a:t>
            </a: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(2019</a:t>
            </a:r>
            <a:r>
              <a:rPr lang="en-US" sz="11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7639" y="1127470"/>
            <a:ext cx="2371834" cy="20831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084" y="3250170"/>
            <a:ext cx="2152651" cy="230520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V="1">
            <a:off x="400160" y="6136907"/>
            <a:ext cx="1809750" cy="180307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23985" y="5589749"/>
            <a:ext cx="1547813" cy="56993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2333734" y="1221343"/>
            <a:ext cx="148746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Origin/Donor</a:t>
            </a:r>
            <a:endParaRPr lang="en-US" sz="1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-61911" y="682080"/>
            <a:ext cx="3138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 transposition process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1844" y="2226506"/>
            <a:ext cx="909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mRNA</a:t>
            </a:r>
            <a:endParaRPr lang="en-US" sz="1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113059" y="6059665"/>
            <a:ext cx="1519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Target/Receiver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US" sz="1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23849" y="5141849"/>
            <a:ext cx="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1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23849" y="3779776"/>
            <a:ext cx="7334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</a:t>
            </a:r>
            <a:endParaRPr lang="en-US" sz="1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573635" y="682734"/>
            <a:ext cx="289083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First-layer defense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T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ranscription repression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DNA methylation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Histone modification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Transcription factor</a:t>
            </a: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16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8148639" y="682080"/>
            <a:ext cx="3138486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Second-layer defense: mRNA degradation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Small interfering RNA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miRNA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piRNA</a:t>
            </a:r>
            <a:endParaRPr lang="en-U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8148638" y="5000787"/>
            <a:ext cx="3897311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Final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-layer defense:</a:t>
            </a:r>
          </a:p>
          <a:p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R</a:t>
            </a:r>
            <a:r>
              <a:rPr lang="en-US" altLang="zh-CN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eceiver (target genomic region)</a:t>
            </a:r>
            <a:endParaRPr lang="en-US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Sequence feature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Epigenetic status</a:t>
            </a:r>
          </a:p>
          <a:p>
            <a:pPr marL="742950" lvl="1" indent="-285750">
              <a:buFont typeface="Courier New" panose="02070309020205020404" pitchFamily="49" charset="0"/>
              <a:buChar char="o"/>
            </a:pPr>
            <a:r>
              <a:rPr lang="en-U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</a:p>
        </p:txBody>
      </p:sp>
      <p:cxnSp>
        <p:nvCxnSpPr>
          <p:cNvPr id="31" name="Straight Arrow Connector 30"/>
          <p:cNvCxnSpPr>
            <a:endCxn id="16" idx="0"/>
          </p:cNvCxnSpPr>
          <p:nvPr/>
        </p:nvCxnSpPr>
        <p:spPr>
          <a:xfrm flipH="1" flipV="1">
            <a:off x="1305035" y="6317214"/>
            <a:ext cx="154776" cy="29245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1459811" y="6317214"/>
            <a:ext cx="266028" cy="292453"/>
          </a:xfrm>
          <a:prstGeom prst="straightConnector1">
            <a:avLst/>
          </a:prstGeom>
          <a:ln w="2540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800101" y="6552949"/>
            <a:ext cx="17193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1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nsertion site</a:t>
            </a:r>
            <a:endParaRPr lang="en-US" sz="1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Multiply 37"/>
          <p:cNvSpPr/>
          <p:nvPr/>
        </p:nvSpPr>
        <p:spPr>
          <a:xfrm>
            <a:off x="936789" y="1675592"/>
            <a:ext cx="736491" cy="64548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Multiply 39"/>
          <p:cNvSpPr/>
          <p:nvPr/>
        </p:nvSpPr>
        <p:spPr>
          <a:xfrm>
            <a:off x="568543" y="2195874"/>
            <a:ext cx="736491" cy="645482"/>
          </a:xfrm>
          <a:prstGeom prst="mathMultiply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/>
          <p:cNvSpPr txBox="1"/>
          <p:nvPr/>
        </p:nvSpPr>
        <p:spPr>
          <a:xfrm>
            <a:off x="1573059" y="5686226"/>
            <a:ext cx="9053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sz="60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3867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8" grpId="0" animBg="1"/>
      <p:bldP spid="40" grpId="0" animBg="1"/>
      <p:bldP spid="4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Regulation of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 transposition at the final layer: </a:t>
            </a:r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nsights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from </a:t>
            </a:r>
            <a:r>
              <a:rPr lang="en-US" sz="2400" b="1" i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 vitro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413" y="720509"/>
            <a:ext cx="3998525" cy="3185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647" y="727698"/>
            <a:ext cx="3817147" cy="324995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47" y="3977655"/>
            <a:ext cx="5804744" cy="133729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7647" y="5694550"/>
            <a:ext cx="2678798" cy="109554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69413" y="5694549"/>
            <a:ext cx="2969295" cy="109554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69413" y="3904137"/>
            <a:ext cx="5889237" cy="1704587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107950" y="6261370"/>
            <a:ext cx="9043458" cy="54777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16484" y="731999"/>
            <a:ext cx="207951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Ion Torrent</a:t>
            </a:r>
          </a:p>
          <a:p>
            <a:r>
              <a:rPr lang="en-US" sz="16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~400 </a:t>
            </a:r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</a:t>
            </a:r>
            <a:endParaRPr lang="en-US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HeLa cell line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1565 insertions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864838" y="805563"/>
            <a:ext cx="226167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PacBio</a:t>
            </a:r>
            <a:endParaRPr lang="en-US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300-1200 </a:t>
            </a:r>
            <a:r>
              <a:rPr lang="en-US" sz="16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bp</a:t>
            </a:r>
            <a:endParaRPr lang="en-US" sz="16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Target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human cell lines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1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&gt;88,000 insertions</a:t>
            </a:r>
            <a:endParaRPr lang="en-US" sz="1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5939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Genomic/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epigenomic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feature of L1 insertion sites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136" y="745909"/>
            <a:ext cx="5521229" cy="21302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9636" y="2977417"/>
            <a:ext cx="3932064" cy="4596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6172922" y="745909"/>
            <a:ext cx="557108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HeLa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epithelial, 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adenocarcinoma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PA-1: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epithelial, </a:t>
            </a: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teratocarcinoma</a:t>
            </a:r>
            <a:endParaRPr lang="en-US" sz="2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hESC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: H9 cell line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NPC: H9-derived neural progenitor cells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59933" y="2337371"/>
            <a:ext cx="725714" cy="4095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60438" y="3037972"/>
            <a:ext cx="22616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Sequence</a:t>
            </a:r>
            <a:endParaRPr lang="en-US" sz="20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60438" y="3864331"/>
            <a:ext cx="75024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Homogeneous throughout the genome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Genic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Intergenic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Functional elements (enhancer, promoter)</a:t>
            </a: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60438" y="4981931"/>
            <a:ext cx="750241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sz="20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No/weak </a:t>
            </a:r>
            <a:r>
              <a:rPr lang="en-US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 with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Gene transcription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Histone modifications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Chromatin accessibility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0439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L1 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insertion vs Replication timing: early (</a:t>
            </a:r>
            <a:r>
              <a:rPr lang="en-US" sz="2400" b="1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hESC</a:t>
            </a:r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or late (PA-1) S phase of cell cycle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7400" y="1352687"/>
            <a:ext cx="5954078" cy="176688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0913" y="3120623"/>
            <a:ext cx="4520565" cy="58674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591375" y="3736739"/>
            <a:ext cx="427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Fraction of L1 insertions at the early replication region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Regulation of DNA replication during development | Developmen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676" y="1352687"/>
            <a:ext cx="4524374" cy="5075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1431875" y="719435"/>
            <a:ext cx="28670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replication</a:t>
            </a:r>
            <a:endParaRPr lang="en-US" sz="24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6616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Differential DNA methylation pattern between cell types?</a:t>
            </a:r>
            <a:endParaRPr lang="en-US" sz="2400" b="1" i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5533" y="787537"/>
            <a:ext cx="4196885" cy="562097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910" y="713950"/>
            <a:ext cx="3314301" cy="122456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97410" y="2268932"/>
            <a:ext cx="571284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hESC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: human embryo stem cell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DE: definitive endoderm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AFG: anterior foregut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endParaRPr lang="en-U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HG00514/GM12878: lymphocyte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MCF-10A: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epithelial, </a:t>
            </a: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breast tissue</a:t>
            </a:r>
          </a:p>
          <a:p>
            <a:pPr marL="800100" lvl="1" indent="-342900">
              <a:buFont typeface="Courier New" panose="02070309020205020404" pitchFamily="49" charset="0"/>
              <a:buChar char="o"/>
            </a:pPr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MCF-7/MDA-MB-231: breast cancer</a:t>
            </a:r>
          </a:p>
        </p:txBody>
      </p:sp>
    </p:spTree>
    <p:extLst>
      <p:ext uri="{BB962C8B-B14F-4D97-AF65-F5344CB8AC3E}">
        <p14:creationId xmlns:p14="http://schemas.microsoft.com/office/powerpoint/2010/main" val="1555989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>
            <a:cxnSpLocks/>
          </p:cNvCxnSpPr>
          <p:nvPr/>
        </p:nvCxnSpPr>
        <p:spPr>
          <a:xfrm>
            <a:off x="14289" y="608182"/>
            <a:ext cx="12161520" cy="0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0" y="34191"/>
            <a:ext cx="121758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Limits and </a:t>
            </a:r>
            <a:r>
              <a:rPr lang="en-US" sz="2400" b="1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Directions</a:t>
            </a:r>
            <a:endParaRPr lang="en-US" sz="2400" b="1" i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3" y="777919"/>
            <a:ext cx="3260727" cy="2776216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6682" y="720508"/>
            <a:ext cx="3562468" cy="28380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6757989" y="873365"/>
            <a:ext cx="541782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Blind to the full-length of L1 insertions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3’end 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PacBio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target sequencing (Cell)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Short-read sequencing (</a:t>
            </a:r>
            <a:r>
              <a:rPr lang="en-US" dirty="0" err="1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Mol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Cell)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matched data for epigenetics data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Before and after L1 insertion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methylation 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</a:t>
            </a: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nucleosome positioning analyses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Association</a:t>
            </a:r>
            <a:endParaRPr lang="en-US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dirty="0" smtClean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0" y="4210219"/>
            <a:ext cx="5251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Full-length insight of L1 insertion 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 err="1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MeSMLR-seq</a:t>
            </a:r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Courier New" panose="02070309020205020404" pitchFamily="49" charset="0"/>
              <a:buChar char="o"/>
            </a:pPr>
            <a:endParaRPr lang="en-US" dirty="0" smtClean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atched data for epigenetic markers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DNA methylation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Chromatin accessibility</a:t>
            </a:r>
          </a:p>
          <a:p>
            <a:pPr marL="1257300" lvl="2" indent="-342900">
              <a:buFont typeface="Courier New" panose="02070309020205020404" pitchFamily="49" charset="0"/>
              <a:buChar char="o"/>
            </a:pPr>
            <a:r>
              <a:rPr lang="en-US" dirty="0" smtClean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Nucleosome positioning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F655C4A-89BE-4C7B-B72F-6BE813AA8085}"/>
              </a:ext>
            </a:extLst>
          </p:cNvPr>
          <p:cNvSpPr txBox="1"/>
          <p:nvPr/>
        </p:nvSpPr>
        <p:spPr>
          <a:xfrm>
            <a:off x="6630989" y="4148951"/>
            <a:ext cx="42846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 smtClean="0">
                <a:latin typeface="Arial" panose="020B0604020202020204" pitchFamily="34" charset="0"/>
                <a:cs typeface="Arial" panose="020B0604020202020204" pitchFamily="34" charset="0"/>
              </a:rPr>
              <a:t>MeSMLR-seq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 + Others</a:t>
            </a:r>
          </a:p>
          <a:p>
            <a:endParaRPr lang="en-US" sz="2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TE/L1 </a:t>
            </a: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insertion</a:t>
            </a:r>
            <a:endParaRPr lang="en-US" sz="2400" b="1" i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DNA replication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DNA methylation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Nucleosome positioning</a:t>
            </a:r>
          </a:p>
        </p:txBody>
      </p:sp>
    </p:spTree>
    <p:extLst>
      <p:ext uri="{BB962C8B-B14F-4D97-AF65-F5344CB8AC3E}">
        <p14:creationId xmlns:p14="http://schemas.microsoft.com/office/powerpoint/2010/main" val="4061223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3062300"/>
            <a:ext cx="12175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Thanks</a:t>
            </a:r>
            <a:endParaRPr lang="en-US" sz="3600"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44842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20247</TotalTime>
  <Words>407</Words>
  <Application>Microsoft Office PowerPoint</Application>
  <PresentationFormat>Widescreen</PresentationFormat>
  <Paragraphs>116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等线</vt:lpstr>
      <vt:lpstr>Arial</vt:lpstr>
      <vt:lpstr>Calibri</vt:lpstr>
      <vt:lpstr>Calibri Light</vt:lpstr>
      <vt:lpstr>Courier New</vt:lpstr>
      <vt:lpstr>Wingdings</vt:lpstr>
      <vt:lpstr>Office Theme</vt:lpstr>
      <vt:lpstr> Regulation of transposable element transposition at the final layer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The Jackson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regulatory principle of gene expression revealed by single-molecule long-read sequencing technologies</dc:title>
  <dc:creator>Yunhao Wang</dc:creator>
  <cp:lastModifiedBy>Yunhao Wang</cp:lastModifiedBy>
  <cp:revision>1036</cp:revision>
  <cp:lastPrinted>2019-07-17T21:06:55Z</cp:lastPrinted>
  <dcterms:created xsi:type="dcterms:W3CDTF">2019-04-05T17:32:52Z</dcterms:created>
  <dcterms:modified xsi:type="dcterms:W3CDTF">2020-08-08T02:43:33Z</dcterms:modified>
</cp:coreProperties>
</file>