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524" r:id="rId3"/>
    <p:sldId id="526" r:id="rId4"/>
    <p:sldId id="527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4" autoAdjust="0"/>
    <p:restoredTop sz="90151" autoAdjust="0"/>
  </p:normalViewPr>
  <p:slideViewPr>
    <p:cSldViewPr snapToGrid="0">
      <p:cViewPr>
        <p:scale>
          <a:sx n="75" d="100"/>
          <a:sy n="75" d="100"/>
        </p:scale>
        <p:origin x="1344" y="471"/>
      </p:cViewPr>
      <p:guideLst>
        <p:guide orient="horz" pos="74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EDCEC4E-9B1E-4C3B-9D18-203F7F1A39E0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977C5-473A-4BC2-ADC1-9D16A217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0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58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2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8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8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3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3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5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4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2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4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6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7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0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B408E-2A6C-4134-847D-6F56CF9EC81B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1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46" y="497071"/>
            <a:ext cx="11873552" cy="10432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DNA, RNA and protein sequencing by biological </a:t>
            </a:r>
            <a:r>
              <a:rPr lang="en-US" sz="3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nanopores</a:t>
            </a: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" y="93307"/>
            <a:ext cx="3190875" cy="456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64582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Yunhao Wang Ph.D.</a:t>
            </a: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August 21,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Biomedical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Informatics,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Ohio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University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entral Dogma- Replication, Transcription, Transl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727" y="1603923"/>
            <a:ext cx="7013148" cy="368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7196138" y="6601890"/>
            <a:ext cx="4995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https://microbenotes.com/central-dogma-replication-transcription-translation/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74974" y="409166"/>
            <a:ext cx="1146911" cy="396960"/>
          </a:xfrm>
          <a:prstGeom prst="rect">
            <a:avLst/>
          </a:prstGeom>
        </p:spPr>
      </p:pic>
      <p:sp>
        <p:nvSpPr>
          <p:cNvPr id="33" name="Title 3"/>
          <p:cNvSpPr txBox="1">
            <a:spLocks/>
          </p:cNvSpPr>
          <p:nvPr/>
        </p:nvSpPr>
        <p:spPr>
          <a:xfrm>
            <a:off x="461041" y="21773"/>
            <a:ext cx="11672047" cy="1028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Paper 1: Automated </a:t>
            </a:r>
            <a:r>
              <a:rPr lang="en-US" sz="1700" b="1" u="sng" dirty="0">
                <a:latin typeface="Arial" panose="020B0604020202020204" pitchFamily="34" charset="0"/>
                <a:cs typeface="Arial" panose="020B0604020202020204" pitchFamily="34" charset="0"/>
              </a:rPr>
              <a:t>forward and reverse ratcheting of DNA in a </a:t>
            </a:r>
            <a:r>
              <a:rPr lang="en-US" sz="17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nanopore</a:t>
            </a:r>
            <a:r>
              <a:rPr lang="en-US" sz="1700" b="1" u="sng" dirty="0">
                <a:latin typeface="Arial" panose="020B0604020202020204" pitchFamily="34" charset="0"/>
                <a:cs typeface="Arial" panose="020B0604020202020204" pitchFamily="34" charset="0"/>
              </a:rPr>
              <a:t> at 5- Å precision</a:t>
            </a:r>
            <a:r>
              <a:rPr lang="en-US" sz="17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700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Gerald M </a:t>
            </a:r>
            <a:r>
              <a:rPr lang="en-US" sz="17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Cherf</a:t>
            </a:r>
            <a:r>
              <a:rPr lang="en-US" sz="1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 UCSC; </a:t>
            </a:r>
            <a:r>
              <a:rPr lang="en-US" sz="17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</a:t>
            </a:r>
            <a:r>
              <a:rPr lang="en-US" sz="17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Akeson</a:t>
            </a:r>
            <a:r>
              <a:rPr lang="en-US" sz="17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UCSC; </a:t>
            </a:r>
            <a:r>
              <a:rPr lang="en-US" sz="17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</a:p>
          <a:p>
            <a:r>
              <a:rPr lang="en-US" sz="1700" b="1" u="sng" dirty="0">
                <a:latin typeface="Arial" panose="020B0604020202020204" pitchFamily="34" charset="0"/>
                <a:cs typeface="Arial" panose="020B0604020202020204" pitchFamily="34" charset="0"/>
              </a:rPr>
              <a:t>Paper 2: Reading DNA at single-nucleotide resolution with a mutant </a:t>
            </a:r>
            <a:r>
              <a:rPr lang="en-US" sz="17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MspA</a:t>
            </a:r>
            <a:r>
              <a:rPr lang="en-US" sz="17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nanopore</a:t>
            </a:r>
            <a:r>
              <a:rPr lang="en-US" sz="1700" b="1" u="sng" dirty="0">
                <a:latin typeface="Arial" panose="020B0604020202020204" pitchFamily="34" charset="0"/>
                <a:cs typeface="Arial" panose="020B0604020202020204" pitchFamily="34" charset="0"/>
              </a:rPr>
              <a:t> and phi29 DNA </a:t>
            </a:r>
            <a:r>
              <a:rPr lang="en-US" sz="17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polymerase</a:t>
            </a:r>
            <a:r>
              <a:rPr lang="en-US" sz="17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700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Elizabeth A </a:t>
            </a:r>
            <a:r>
              <a:rPr lang="en-US" sz="17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Manrao</a:t>
            </a:r>
            <a:r>
              <a:rPr lang="en-US" sz="17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 U of Washington; </a:t>
            </a:r>
            <a:r>
              <a:rPr lang="en-US" sz="1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Jens H </a:t>
            </a:r>
            <a:r>
              <a:rPr lang="en-US" sz="17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Gundlach</a:t>
            </a:r>
            <a:r>
              <a:rPr lang="en-US" sz="17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of Washington; </a:t>
            </a:r>
            <a:r>
              <a:rPr lang="en-US" sz="17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</a:p>
          <a:p>
            <a:endParaRPr lang="en-US" sz="17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5568" y="1203764"/>
            <a:ext cx="3164056" cy="40946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42" y="4307946"/>
            <a:ext cx="4304700" cy="8886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42" y="5298425"/>
            <a:ext cx="4502844" cy="71049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545" y="4307946"/>
            <a:ext cx="532834" cy="170096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0404" y="5521068"/>
            <a:ext cx="3424636" cy="12215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9102" y="5521068"/>
            <a:ext cx="3303986" cy="1225514"/>
          </a:xfrm>
          <a:prstGeom prst="rect">
            <a:avLst/>
          </a:prstGeom>
        </p:spPr>
      </p:pic>
      <p:sp>
        <p:nvSpPr>
          <p:cNvPr id="35" name="TextBox 6"/>
          <p:cNvSpPr txBox="1"/>
          <p:nvPr/>
        </p:nvSpPr>
        <p:spPr>
          <a:xfrm>
            <a:off x="2" y="1185033"/>
            <a:ext cx="781642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Nanopore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DNA sequencing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Akeson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α-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hemolysin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(pore) + phi29 DNA polymerase (motor)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Gundlach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MspA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phi29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ONT: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CsgG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for R9.4 flow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Four canonical bases (A, T, C, G)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Chemically-modified bases (e.g., 5mC, 5hmC)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8959850" y="2693138"/>
            <a:ext cx="496207" cy="561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172450" y="1579190"/>
            <a:ext cx="59259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7499350" y="1368233"/>
            <a:ext cx="76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Pore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7351491" y="2508472"/>
            <a:ext cx="179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 protein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6131734" y="4353324"/>
            <a:ext cx="266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Ionic current changes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68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 txBox="1">
            <a:spLocks/>
          </p:cNvSpPr>
          <p:nvPr/>
        </p:nvSpPr>
        <p:spPr>
          <a:xfrm>
            <a:off x="2" y="21773"/>
            <a:ext cx="12133086" cy="1028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 smtClean="0"/>
              <a:t>Paper 1: Highly </a:t>
            </a:r>
            <a:r>
              <a:rPr lang="en-US" sz="1800" b="1" u="sng" dirty="0"/>
              <a:t>parallel direct RNA sequencing on an array of </a:t>
            </a:r>
            <a:r>
              <a:rPr lang="en-US" sz="1800" b="1" u="sng" dirty="0" err="1"/>
              <a:t>nanopores</a:t>
            </a:r>
            <a:r>
              <a:rPr lang="en-US" sz="1800" u="sng" dirty="0" smtClean="0"/>
              <a:t/>
            </a:r>
            <a:br>
              <a:rPr lang="en-US" sz="1800" u="sng" dirty="0" smtClean="0"/>
            </a:br>
            <a:r>
              <a:rPr lang="en-US" sz="1800" dirty="0" smtClean="0"/>
              <a:t> </a:t>
            </a:r>
            <a:r>
              <a:rPr lang="en-US" sz="1800" b="1" dirty="0">
                <a:solidFill>
                  <a:srgbClr val="0070C0"/>
                </a:solidFill>
              </a:rPr>
              <a:t>Daniel R </a:t>
            </a:r>
            <a:r>
              <a:rPr lang="en-US" sz="1800" b="1" dirty="0" err="1" smtClean="0">
                <a:solidFill>
                  <a:srgbClr val="0070C0"/>
                </a:solidFill>
              </a:rPr>
              <a:t>Garalde</a:t>
            </a:r>
            <a:r>
              <a:rPr lang="en-US" sz="1800" b="1" dirty="0" smtClean="0">
                <a:solidFill>
                  <a:srgbClr val="0070C0"/>
                </a:solidFill>
              </a:rPr>
              <a:t>; </a:t>
            </a:r>
            <a:r>
              <a:rPr lang="en-US" sz="1800" b="1" dirty="0">
                <a:solidFill>
                  <a:srgbClr val="FF0000"/>
                </a:solidFill>
              </a:rPr>
              <a:t>Daniel J </a:t>
            </a:r>
            <a:r>
              <a:rPr lang="en-US" sz="1800" b="1" dirty="0" smtClean="0">
                <a:solidFill>
                  <a:srgbClr val="FF0000"/>
                </a:solidFill>
              </a:rPr>
              <a:t>Turner @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ONT; </a:t>
            </a:r>
            <a:r>
              <a:rPr lang="en-US" sz="1800" b="1" dirty="0" smtClean="0">
                <a:solidFill>
                  <a:schemeClr val="accent6"/>
                </a:solidFill>
              </a:rPr>
              <a:t>Nature Methods, 2018</a:t>
            </a:r>
          </a:p>
          <a:p>
            <a:r>
              <a:rPr lang="en-US" sz="1800" b="1" u="sng" dirty="0"/>
              <a:t>Paper 2: Direct microRNA </a:t>
            </a:r>
            <a:r>
              <a:rPr lang="en-US" sz="1800" b="1" u="sng" dirty="0" smtClean="0"/>
              <a:t>sequencing using </a:t>
            </a:r>
            <a:r>
              <a:rPr lang="en-US" sz="1800" b="1" u="sng" dirty="0" err="1" smtClean="0"/>
              <a:t>nanopore</a:t>
            </a:r>
            <a:r>
              <a:rPr lang="en-US" sz="1800" b="1" u="sng" dirty="0" smtClean="0"/>
              <a:t>-induced phase-shift sequencing</a:t>
            </a:r>
            <a:r>
              <a:rPr lang="en-US" sz="1800" u="sng" dirty="0" smtClean="0"/>
              <a:t/>
            </a:r>
            <a:br>
              <a:rPr lang="en-US" sz="1800" u="sng" dirty="0" smtClean="0"/>
            </a:b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rgbClr val="0070C0"/>
                </a:solidFill>
              </a:rPr>
              <a:t>Jinyue</a:t>
            </a:r>
            <a:r>
              <a:rPr lang="en-US" sz="1800" b="1" dirty="0" smtClean="0">
                <a:solidFill>
                  <a:srgbClr val="0070C0"/>
                </a:solidFill>
              </a:rPr>
              <a:t> Zhang; </a:t>
            </a:r>
            <a:r>
              <a:rPr lang="en-US" sz="1800" b="1" dirty="0" err="1" smtClean="0">
                <a:solidFill>
                  <a:srgbClr val="FF0000"/>
                </a:solidFill>
              </a:rPr>
              <a:t>Shuo</a:t>
            </a:r>
            <a:r>
              <a:rPr lang="en-US" sz="1800" b="1" dirty="0" smtClean="0">
                <a:solidFill>
                  <a:srgbClr val="FF0000"/>
                </a:solidFill>
              </a:rPr>
              <a:t> Huang @</a:t>
            </a:r>
            <a:r>
              <a:rPr lang="en-US" sz="1800" dirty="0" smtClean="0"/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Nanjing University, China; </a:t>
            </a:r>
            <a:r>
              <a:rPr lang="en-US" sz="1800" b="1" dirty="0" err="1" smtClean="0">
                <a:solidFill>
                  <a:schemeClr val="accent6"/>
                </a:solidFill>
              </a:rPr>
              <a:t>iScience</a:t>
            </a:r>
            <a:r>
              <a:rPr lang="en-US" sz="1800" b="1" dirty="0" smtClean="0">
                <a:solidFill>
                  <a:schemeClr val="accent6"/>
                </a:solidFill>
              </a:rPr>
              <a:t>, 2020</a:t>
            </a:r>
          </a:p>
          <a:p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2" y="1185033"/>
            <a:ext cx="557092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Nanopore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direct RNA sequencing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and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20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Turner/ONT: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CsgG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 long stretch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Nanopore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configuration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otor proteins 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Huang: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MspA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 short stretch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miRNA (~22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Four canonical bases (A, U, C, G)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Chemically-modified bases (e.g., m6A)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659" y="1143000"/>
            <a:ext cx="5555557" cy="56411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62" y="4951354"/>
            <a:ext cx="4950302" cy="1266657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201896" y="6008503"/>
            <a:ext cx="0" cy="43584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2324101" y="6420908"/>
            <a:ext cx="2609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To protect the sequencing library from enzymatic extension in the solution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2160306" y="4619584"/>
            <a:ext cx="248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preparation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3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74974" y="409166"/>
            <a:ext cx="1146911" cy="396960"/>
          </a:xfrm>
          <a:prstGeom prst="rect">
            <a:avLst/>
          </a:prstGeom>
        </p:spPr>
      </p:pic>
      <p:sp>
        <p:nvSpPr>
          <p:cNvPr id="33" name="Title 3"/>
          <p:cNvSpPr txBox="1">
            <a:spLocks/>
          </p:cNvSpPr>
          <p:nvPr/>
        </p:nvSpPr>
        <p:spPr>
          <a:xfrm>
            <a:off x="461041" y="21773"/>
            <a:ext cx="11672047" cy="659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Electrical recognition of the twenty </a:t>
            </a:r>
            <a:r>
              <a:rPr lang="en-US" sz="1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proteinogenic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 amino acids using an </a:t>
            </a:r>
            <a:r>
              <a:rPr lang="en-US" sz="1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aerolysin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nanopore</a:t>
            </a:r>
            <a: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Hadjer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Ouldali</a:t>
            </a:r>
            <a:r>
              <a:rPr lang="en-US" sz="18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1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Abdelghani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Oukhaled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Université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Paris-Seine (</a:t>
            </a:r>
            <a:r>
              <a:rPr lang="zh-CN" alt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巴黎第十一大学</a:t>
            </a:r>
            <a:r>
              <a:rPr lang="en-US" sz="1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France; </a:t>
            </a:r>
            <a:r>
              <a:rPr lang="en-US" sz="18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altLang="zh-CN" sz="18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sz="1800" b="1" dirty="0" smtClean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6"/>
          <p:cNvSpPr txBox="1"/>
          <p:nvPr/>
        </p:nvSpPr>
        <p:spPr>
          <a:xfrm>
            <a:off x="3" y="1185033"/>
            <a:ext cx="517020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Nanopore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protein sequencing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Aerolysin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13 of 20 natural amino acids with WT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aerolysin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20 amino acids with the help of chemical modifications, instrumentation advances and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nanopore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Outlook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Residue-by-residue protein sequencing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Residue-specific post-transcriptional modification detection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peptide chain continuously passes through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nanopore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Tether a protein digestion enzyme to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aerolysin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810" y="1066212"/>
            <a:ext cx="1730508" cy="27749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5431810" y="3841205"/>
            <a:ext cx="18676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 cationic carrier of seven arginine amino acids (R7)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597" y="2720155"/>
            <a:ext cx="4192290" cy="413784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9081620" y="4510741"/>
            <a:ext cx="937452" cy="270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623" y="958752"/>
            <a:ext cx="3483269" cy="17322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5170206" y="655638"/>
            <a:ext cx="67360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preparation                            Sequencing</a:t>
            </a:r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6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20818</TotalTime>
  <Words>268</Words>
  <Application>Microsoft Office PowerPoint</Application>
  <PresentationFormat>Widescreen</PresentationFormat>
  <Paragraphs>53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Theme</vt:lpstr>
      <vt:lpstr>DNA, RNA and protein sequencing by biological nanopores</vt:lpstr>
      <vt:lpstr>PowerPoint Presentation</vt:lpstr>
      <vt:lpstr>PowerPoint Presentation</vt:lpstr>
      <vt:lpstr>PowerPoint Presentation</vt:lpstr>
    </vt:vector>
  </TitlesOfParts>
  <Company>The Jackson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regulatory principle of gene expression revealed by single-molecule long-read sequencing technologies</dc:title>
  <dc:creator>Yunhao Wang</dc:creator>
  <cp:lastModifiedBy>Yunhao Wang</cp:lastModifiedBy>
  <cp:revision>1069</cp:revision>
  <cp:lastPrinted>2019-07-17T21:06:55Z</cp:lastPrinted>
  <dcterms:created xsi:type="dcterms:W3CDTF">2019-04-05T17:32:52Z</dcterms:created>
  <dcterms:modified xsi:type="dcterms:W3CDTF">2020-08-22T02:21:23Z</dcterms:modified>
</cp:coreProperties>
</file>