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526" r:id="rId3"/>
    <p:sldId id="531" r:id="rId4"/>
    <p:sldId id="532" r:id="rId5"/>
    <p:sldId id="528" r:id="rId6"/>
    <p:sldId id="527" r:id="rId7"/>
    <p:sldId id="529" r:id="rId8"/>
    <p:sldId id="530" r:id="rId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94" autoAdjust="0"/>
    <p:restoredTop sz="90151" autoAdjust="0"/>
  </p:normalViewPr>
  <p:slideViewPr>
    <p:cSldViewPr snapToGrid="0">
      <p:cViewPr>
        <p:scale>
          <a:sx n="66" d="100"/>
          <a:sy n="66" d="100"/>
        </p:scale>
        <p:origin x="1704" y="675"/>
      </p:cViewPr>
      <p:guideLst>
        <p:guide orient="horz" pos="7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DCEC4E-9B1E-4C3B-9D18-203F7F1A39E0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977C5-473A-4BC2-ADC1-9D16A217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32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1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1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88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84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8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08E-2A6C-4134-847D-6F56CF9EC81B}" type="datetimeFigureOut">
              <a:rPr lang="en-US" smtClean="0"/>
              <a:t>9/25/2020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46" y="497071"/>
            <a:ext cx="11873552" cy="10432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</a:t>
            </a:r>
            <a:r>
              <a:rPr lang="en-US" sz="3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reference genome</a:t>
            </a:r>
            <a:endParaRPr lang="en-US" sz="32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" y="93307"/>
            <a:ext cx="3190875" cy="456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5510172"/>
            <a:ext cx="12192000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Yunhao Wang Ph.D.</a:t>
            </a:r>
          </a:p>
          <a:p>
            <a:pPr algn="ctr">
              <a:lnSpc>
                <a:spcPct val="150000"/>
              </a:lnSpc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September 25,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Department of Biomedical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Informatics, Ohio State University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https://upload.wikimedia.org/wikipedia/commons/thumb/f/f3/Logo_HGP.jpg/1024px-Logo_HG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08" y="1573077"/>
            <a:ext cx="3911261" cy="388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2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edia.springernature.com/w200/springer-static/cover-hires/journal/41586/409/68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7" y="1067598"/>
            <a:ext cx="3456632" cy="4528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ver image expan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337" y="1067598"/>
            <a:ext cx="3426662" cy="461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0" y="10107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Initial sequencing and analysis of the human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The 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 of the Human Genome</a:t>
            </a:r>
            <a:b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Human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Genome Project                             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Celera Genomics</a:t>
            </a:r>
          </a:p>
          <a:p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Eric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Lander                                                                                           J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Craig Venter 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037263"/>
              </p:ext>
            </p:extLst>
          </p:nvPr>
        </p:nvGraphicFramePr>
        <p:xfrm>
          <a:off x="3689348" y="1215850"/>
          <a:ext cx="499110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7776">
                  <a:extLst>
                    <a:ext uri="{9D8B030D-6E8A-4147-A177-3AD203B41FA5}">
                      <a16:colId xmlns:a16="http://schemas.microsoft.com/office/drawing/2014/main" val="2637844461"/>
                    </a:ext>
                  </a:extLst>
                </a:gridCol>
                <a:gridCol w="1247776">
                  <a:extLst>
                    <a:ext uri="{9D8B030D-6E8A-4147-A177-3AD203B41FA5}">
                      <a16:colId xmlns:a16="http://schemas.microsoft.com/office/drawing/2014/main" val="1450494397"/>
                    </a:ext>
                  </a:extLst>
                </a:gridCol>
                <a:gridCol w="1247776">
                  <a:extLst>
                    <a:ext uri="{9D8B030D-6E8A-4147-A177-3AD203B41FA5}">
                      <a16:colId xmlns:a16="http://schemas.microsoft.com/office/drawing/2014/main" val="340305113"/>
                    </a:ext>
                  </a:extLst>
                </a:gridCol>
                <a:gridCol w="1247776">
                  <a:extLst>
                    <a:ext uri="{9D8B030D-6E8A-4147-A177-3AD203B41FA5}">
                      <a16:colId xmlns:a16="http://schemas.microsoft.com/office/drawing/2014/main" val="1208144029"/>
                    </a:ext>
                  </a:extLst>
                </a:gridCol>
              </a:tblGrid>
              <a:tr h="5542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Release date</a:t>
                      </a:r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GRC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version</a:t>
                      </a:r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NCBI version</a:t>
                      </a:r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UCSC version</a:t>
                      </a:r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02268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 2013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GRCh38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hg38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579884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Feb 2009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GRCh37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hg19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19524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 2006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NCBI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hg18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7839864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2004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NCBI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hg17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40191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Jul 2003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NCBI 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761228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Apr 2003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NCBI 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3182927"/>
                  </a:ext>
                </a:extLst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7677150" y="1872741"/>
            <a:ext cx="717550" cy="343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4088823" y="811768"/>
            <a:ext cx="41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of human reference genome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023620"/>
              </p:ext>
            </p:extLst>
          </p:nvPr>
        </p:nvGraphicFramePr>
        <p:xfrm>
          <a:off x="3671444" y="4759150"/>
          <a:ext cx="5009008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606">
                  <a:extLst>
                    <a:ext uri="{9D8B030D-6E8A-4147-A177-3AD203B41FA5}">
                      <a16:colId xmlns:a16="http://schemas.microsoft.com/office/drawing/2014/main" val="855456920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2637844461"/>
                    </a:ext>
                  </a:extLst>
                </a:gridCol>
                <a:gridCol w="2527302">
                  <a:extLst>
                    <a:ext uri="{9D8B030D-6E8A-4147-A177-3AD203B41FA5}">
                      <a16:colId xmlns:a16="http://schemas.microsoft.com/office/drawing/2014/main" val="340305113"/>
                    </a:ext>
                  </a:extLst>
                </a:gridCol>
              </a:tblGrid>
              <a:tr h="55423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RefSeq</a:t>
                      </a:r>
                      <a:endParaRPr lang="en-US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NCBI </a:t>
                      </a:r>
                    </a:p>
                    <a:p>
                      <a:pPr algn="ctr"/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UCSC</a:t>
                      </a: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Ensembl</a:t>
                      </a:r>
                      <a:r>
                        <a:rPr lang="en-US" baseline="0" dirty="0" smtClean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GENCODE</a:t>
                      </a:r>
                      <a:endParaRPr lang="en-US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02268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Multiple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loci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579884"/>
                  </a:ext>
                </a:extLst>
              </a:tr>
              <a:tr h="31670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Stringent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Basic</a:t>
                      </a:r>
                      <a:r>
                        <a:rPr lang="en-US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stringent</a:t>
                      </a:r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Comprehensive: loose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1952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4220447" y="4338049"/>
            <a:ext cx="4174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gene annotation library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DAD63E-6642-428F-B5CF-3B2A71A87FD6}"/>
              </a:ext>
            </a:extLst>
          </p:cNvPr>
          <p:cNvCxnSpPr>
            <a:cxnSpLocks/>
          </p:cNvCxnSpPr>
          <p:nvPr/>
        </p:nvCxnSpPr>
        <p:spPr>
          <a:xfrm>
            <a:off x="2966357" y="2546168"/>
            <a:ext cx="6943725" cy="0"/>
          </a:xfrm>
          <a:prstGeom prst="straightConnector1">
            <a:avLst/>
          </a:prstGeom>
          <a:ln w="635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26EA30-97C1-45E7-8C18-E834A727F7A2}"/>
              </a:ext>
            </a:extLst>
          </p:cNvPr>
          <p:cNvCxnSpPr/>
          <p:nvPr/>
        </p:nvCxnSpPr>
        <p:spPr>
          <a:xfrm>
            <a:off x="3499757" y="2012768"/>
            <a:ext cx="0" cy="53340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Image result for sanger radioactive sequencing">
            <a:extLst>
              <a:ext uri="{FF2B5EF4-FFF2-40B4-BE49-F238E27FC236}">
                <a16:creationId xmlns:a16="http://schemas.microsoft.com/office/drawing/2014/main" id="{D1950D13-5CCE-465E-B09E-AC198FAC6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809" y="1181468"/>
            <a:ext cx="586748" cy="83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E3B6B8-F85B-494C-AA93-8C7B9CF822DB}"/>
              </a:ext>
            </a:extLst>
          </p:cNvPr>
          <p:cNvCxnSpPr/>
          <p:nvPr/>
        </p:nvCxnSpPr>
        <p:spPr>
          <a:xfrm>
            <a:off x="5709557" y="2012768"/>
            <a:ext cx="0" cy="53340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FA0C3B-0E0A-4BC4-9313-1175F56C79AD}"/>
              </a:ext>
            </a:extLst>
          </p:cNvPr>
          <p:cNvCxnSpPr/>
          <p:nvPr/>
        </p:nvCxnSpPr>
        <p:spPr>
          <a:xfrm>
            <a:off x="7852682" y="2012768"/>
            <a:ext cx="0" cy="5334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090CD-5FF5-480F-AD7A-D7F1BA8F6802}"/>
              </a:ext>
            </a:extLst>
          </p:cNvPr>
          <p:cNvCxnSpPr/>
          <p:nvPr/>
        </p:nvCxnSpPr>
        <p:spPr>
          <a:xfrm>
            <a:off x="9148082" y="2012768"/>
            <a:ext cx="0" cy="53340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6" descr="Image result for sanger radioactive sequencing">
            <a:extLst>
              <a:ext uri="{FF2B5EF4-FFF2-40B4-BE49-F238E27FC236}">
                <a16:creationId xmlns:a16="http://schemas.microsoft.com/office/drawing/2014/main" id="{F58190AD-F030-4D76-890B-2AB70C6D8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559" y="1213868"/>
            <a:ext cx="618598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925E9AC-0853-4731-B101-F060637671FB}"/>
              </a:ext>
            </a:extLst>
          </p:cNvPr>
          <p:cNvSpPr txBox="1"/>
          <p:nvPr/>
        </p:nvSpPr>
        <p:spPr>
          <a:xfrm>
            <a:off x="2756110" y="2698568"/>
            <a:ext cx="760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1977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2006                     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2009           2014                 </a:t>
            </a:r>
          </a:p>
        </p:txBody>
      </p:sp>
      <p:pic>
        <p:nvPicPr>
          <p:cNvPr id="23" name="Picture 12" descr="Illumina cluster generation">
            <a:extLst>
              <a:ext uri="{FF2B5EF4-FFF2-40B4-BE49-F238E27FC236}">
                <a16:creationId xmlns:a16="http://schemas.microsoft.com/office/drawing/2014/main" id="{D4361B87-4B4E-4938-9927-FB5E65C4E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57" y="1262899"/>
            <a:ext cx="1143000" cy="67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8" descr="Image result for pacbio sequencing">
            <a:extLst>
              <a:ext uri="{FF2B5EF4-FFF2-40B4-BE49-F238E27FC236}">
                <a16:creationId xmlns:a16="http://schemas.microsoft.com/office/drawing/2014/main" id="{2D1D430A-3E03-41F8-9D1A-033D1A10C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882" y="1269330"/>
            <a:ext cx="648908" cy="666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2" descr="Image result for oxford nanopore sequencing">
            <a:extLst>
              <a:ext uri="{FF2B5EF4-FFF2-40B4-BE49-F238E27FC236}">
                <a16:creationId xmlns:a16="http://schemas.microsoft.com/office/drawing/2014/main" id="{FE859FD6-A4C8-45B3-93DD-36AA58FBA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882" y="1261195"/>
            <a:ext cx="914400" cy="67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2756109" y="793568"/>
            <a:ext cx="752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Sanger                       Illumina                  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ONT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130D9C-2B3E-4F9F-85FB-5E803A85D6CF}"/>
              </a:ext>
            </a:extLst>
          </p:cNvPr>
          <p:cNvSpPr txBox="1"/>
          <p:nvPr/>
        </p:nvSpPr>
        <p:spPr>
          <a:xfrm>
            <a:off x="1166585" y="3480758"/>
            <a:ext cx="10305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                </a:t>
            </a:r>
            <a:r>
              <a:rPr lang="en-US" sz="2000" b="1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</a:t>
            </a:r>
            <a:r>
              <a:rPr lang="en-US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	  </a:t>
            </a:r>
            <a:r>
              <a:rPr lang="en-US" altLang="zh-CN" sz="2000" b="1" dirty="0" smtClean="0">
                <a:solidFill>
                  <a:schemeClr val="accent2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First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             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Second                            </a:t>
            </a:r>
            <a:r>
              <a:rPr lang="en-US" altLang="zh-CN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Third</a:t>
            </a:r>
            <a:endParaRPr lang="en-US" sz="2000" b="1" dirty="0">
              <a:solidFill>
                <a:srgbClr val="00B05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b="1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Length</a:t>
            </a:r>
            <a:r>
              <a:rPr lang="en-US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	 </a:t>
            </a:r>
            <a:r>
              <a:rPr 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&lt;1 </a:t>
            </a:r>
            <a:r>
              <a:rPr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                  2 </a:t>
            </a:r>
            <a:r>
              <a:rPr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x</a:t>
            </a:r>
            <a:r>
              <a:rPr 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150 </a:t>
            </a:r>
            <a:r>
              <a:rPr lang="en-US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zh-CN" sz="2000" dirty="0" err="1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             </a:t>
            </a:r>
            <a:r>
              <a:rPr lang="zh-CN" alt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en-US" altLang="zh-CN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en-US" altLang="zh-CN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10 </a:t>
            </a:r>
            <a:r>
              <a:rPr lang="en-US" altLang="zh-CN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kb (up to 2.3 Mb)</a:t>
            </a:r>
            <a:endParaRPr lang="en-US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Accuracy</a:t>
            </a:r>
            <a:r>
              <a:rPr lang="en-US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	 </a:t>
            </a:r>
            <a:r>
              <a:rPr lang="en-US" sz="2000" dirty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&gt;99%                    ~99%                               </a:t>
            </a:r>
            <a:r>
              <a:rPr lang="en-US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&gt;90%</a:t>
            </a:r>
            <a:endParaRPr lang="en-US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Throughput</a:t>
            </a:r>
            <a:r>
              <a:rPr lang="zh-CN" altLang="en-US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en-US" altLang="zh-CN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low</a:t>
            </a:r>
            <a:r>
              <a:rPr lang="zh-CN" altLang="en-US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                 </a:t>
            </a:r>
            <a:r>
              <a:rPr lang="en-US" altLang="zh-CN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high</a:t>
            </a:r>
            <a:r>
              <a:rPr lang="zh-CN" altLang="en-US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                            </a:t>
            </a:r>
            <a:r>
              <a:rPr lang="en-US" altLang="zh-CN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high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b="1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Cost</a:t>
            </a:r>
            <a:r>
              <a:rPr lang="en-US" altLang="zh-CN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                 high                   </a:t>
            </a:r>
            <a:r>
              <a:rPr lang="en-US" altLang="zh-CN" sz="2000" dirty="0" err="1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high</a:t>
            </a:r>
            <a:r>
              <a:rPr lang="en-US" altLang="zh-CN" sz="2000" dirty="0" smtClean="0"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-&gt;low                               ?</a:t>
            </a:r>
            <a:endParaRPr lang="en-US" altLang="zh-CN" sz="2000" dirty="0"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F3596B6-C048-4D93-AA90-9A143131B2CF}"/>
              </a:ext>
            </a:extLst>
          </p:cNvPr>
          <p:cNvSpPr/>
          <p:nvPr/>
        </p:nvSpPr>
        <p:spPr>
          <a:xfrm rot="5400000">
            <a:off x="8300327" y="2250923"/>
            <a:ext cx="400110" cy="1905000"/>
          </a:xfrm>
          <a:prstGeom prst="righ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41A8EB62-B77C-4488-8FDB-8BD6A7A347FE}"/>
              </a:ext>
            </a:extLst>
          </p:cNvPr>
          <p:cNvSpPr/>
          <p:nvPr/>
        </p:nvSpPr>
        <p:spPr>
          <a:xfrm rot="5400000">
            <a:off x="3305415" y="2892910"/>
            <a:ext cx="400110" cy="621026"/>
          </a:xfrm>
          <a:prstGeom prst="rightBrac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AF980164-B66A-4C8D-940B-25523BE7F7B1}"/>
              </a:ext>
            </a:extLst>
          </p:cNvPr>
          <p:cNvSpPr/>
          <p:nvPr/>
        </p:nvSpPr>
        <p:spPr>
          <a:xfrm rot="5400000">
            <a:off x="5509502" y="2892910"/>
            <a:ext cx="400110" cy="621026"/>
          </a:xfrm>
          <a:prstGeom prst="rightBrac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0" y="556260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1" y="3825"/>
            <a:ext cx="12161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rgbClr val="C0000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History of DNA sequencing technologies</a:t>
            </a:r>
            <a:endParaRPr lang="en-US" altLang="zh-CN" sz="2800" b="1" dirty="0">
              <a:solidFill>
                <a:srgbClr val="C00000"/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63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st Per Genom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880" y="217715"/>
            <a:ext cx="11440239" cy="643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45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0" y="149029"/>
            <a:ext cx="3951224" cy="20720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9" y="2782476"/>
            <a:ext cx="4108234" cy="20408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523" y="90973"/>
            <a:ext cx="3950954" cy="241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0748" y="149029"/>
            <a:ext cx="3878853" cy="24880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2785" y="2975322"/>
            <a:ext cx="3646701" cy="279163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1748" y="2975322"/>
            <a:ext cx="4034972" cy="3496533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3422664" y="3962798"/>
            <a:ext cx="717550" cy="343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91064" y="4199436"/>
            <a:ext cx="717550" cy="343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8486069" y="5096854"/>
            <a:ext cx="717550" cy="34340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8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 txBox="1">
            <a:spLocks/>
          </p:cNvSpPr>
          <p:nvPr/>
        </p:nvSpPr>
        <p:spPr>
          <a:xfrm>
            <a:off x="461041" y="21773"/>
            <a:ext cx="11672047" cy="674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Linear assembly of a human centromere on the Y chromosome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Miten</a:t>
            </a:r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Jain;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 H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Miga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UCSC; </a:t>
            </a:r>
            <a:r>
              <a:rPr 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en-US" sz="2000" b="1" dirty="0" smtClean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3" y="1185033"/>
            <a:ext cx="569685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Genome assembly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ONT + Illumina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Complete assembly of tandemly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repeated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satellite DNAs (~350 kb)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view for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array repeat organization and structure in a human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centromere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75" y="4117879"/>
            <a:ext cx="6530314" cy="2123264"/>
          </a:xfrm>
          <a:prstGeom prst="rect">
            <a:avLst/>
          </a:prstGeom>
        </p:spPr>
      </p:pic>
      <p:pic>
        <p:nvPicPr>
          <p:cNvPr id="3074" name="Picture 2" descr="Centromer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22" y="808841"/>
            <a:ext cx="4106050" cy="300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-374974" y="409166"/>
            <a:ext cx="1146911" cy="3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6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 txBox="1">
            <a:spLocks/>
          </p:cNvSpPr>
          <p:nvPr/>
        </p:nvSpPr>
        <p:spPr>
          <a:xfrm>
            <a:off x="461041" y="21773"/>
            <a:ext cx="11672047" cy="674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Telomere-to-telomere assembly of a complete human X chromosome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Karen H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Miga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UCSC; Adam M.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Phillippy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 NHGRI; </a:t>
            </a:r>
            <a:r>
              <a:rPr 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3" y="1185033"/>
            <a:ext cx="61845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Genome assembly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ONT 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+ 10X - Illumina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finished human X chromosome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Mb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centromeric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satellite DNA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Close 29 gaps (1.1 Mb in total)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375032" y="467092"/>
            <a:ext cx="1281391" cy="3907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0581" y="998761"/>
            <a:ext cx="7030021" cy="32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7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"/>
          <p:cNvSpPr txBox="1">
            <a:spLocks/>
          </p:cNvSpPr>
          <p:nvPr/>
        </p:nvSpPr>
        <p:spPr>
          <a:xfrm>
            <a:off x="461041" y="21773"/>
            <a:ext cx="11672047" cy="6749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The structure, function, and evolution of a complete human chromosome 8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Evan E. </a:t>
            </a:r>
            <a:r>
              <a:rPr lang="en-US" sz="20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Eichler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@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</a:t>
            </a:r>
            <a:r>
              <a:rPr 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Washington; </a:t>
            </a:r>
            <a:r>
              <a:rPr lang="en-US" sz="2000" b="1" dirty="0" smtClean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endParaRPr lang="en-US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6"/>
          <p:cNvSpPr txBox="1"/>
          <p:nvPr/>
        </p:nvSpPr>
        <p:spPr>
          <a:xfrm>
            <a:off x="2" y="1185033"/>
            <a:ext cx="784404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Genome assembly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ONT 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Bionano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US" altLang="zh-CN" sz="20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linear assembly of a human autosome</a:t>
            </a:r>
          </a:p>
          <a:p>
            <a:pPr marL="742950" lvl="1" indent="-285750">
              <a:lnSpc>
                <a:spcPct val="200000"/>
              </a:lnSpc>
              <a:buFont typeface="Calibri" panose="020F0502020204030204" pitchFamily="34" charset="0"/>
              <a:buChar char="–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Close 5 long-standing gaps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2.08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Mb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centromeric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satellite DNA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644 kb defensing copy number polymorphism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863 kb variable number tandem repeat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050" y="1006927"/>
            <a:ext cx="2585011" cy="5375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381045" y="533289"/>
            <a:ext cx="1233804" cy="38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21161</TotalTime>
  <Words>256</Words>
  <Application>Microsoft Office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等线</vt:lpstr>
      <vt:lpstr>SimHei</vt:lpstr>
      <vt:lpstr>Arial</vt:lpstr>
      <vt:lpstr>Calibri</vt:lpstr>
      <vt:lpstr>Calibri Light</vt:lpstr>
      <vt:lpstr>Courier New</vt:lpstr>
      <vt:lpstr>Wingdings</vt:lpstr>
      <vt:lpstr>Office Theme</vt:lpstr>
      <vt:lpstr>Build a human reference genome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regulatory principle of gene expression revealed by single-molecule long-read sequencing technologies</dc:title>
  <dc:creator>Yunhao Wang</dc:creator>
  <cp:lastModifiedBy>Yunhao Wang</cp:lastModifiedBy>
  <cp:revision>1096</cp:revision>
  <cp:lastPrinted>2019-07-17T21:06:55Z</cp:lastPrinted>
  <dcterms:created xsi:type="dcterms:W3CDTF">2019-04-05T17:32:52Z</dcterms:created>
  <dcterms:modified xsi:type="dcterms:W3CDTF">2020-09-26T02:37:08Z</dcterms:modified>
</cp:coreProperties>
</file>