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528" r:id="rId3"/>
    <p:sldId id="534" r:id="rId4"/>
    <p:sldId id="529" r:id="rId5"/>
    <p:sldId id="531" r:id="rId6"/>
    <p:sldId id="535" r:id="rId7"/>
    <p:sldId id="533" r:id="rId8"/>
    <p:sldId id="496" r:id="rId9"/>
    <p:sldId id="532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4" autoAdjust="0"/>
    <p:restoredTop sz="96301" autoAdjust="0"/>
  </p:normalViewPr>
  <p:slideViewPr>
    <p:cSldViewPr snapToGrid="0">
      <p:cViewPr>
        <p:scale>
          <a:sx n="100" d="100"/>
          <a:sy n="100" d="100"/>
        </p:scale>
        <p:origin x="1206" y="231"/>
      </p:cViewPr>
      <p:guideLst>
        <p:guide orient="horz" pos="7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DCEC4E-9B1E-4C3B-9D18-203F7F1A39E0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977C5-473A-4BC2-ADC1-9D16A217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08E-2A6C-4134-847D-6F56CF9EC81B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935" y="1431636"/>
            <a:ext cx="10252129" cy="12472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decade of single-cell sequencing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" y="93307"/>
            <a:ext cx="3190875" cy="456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45576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Yunhao Wang Ph.D.</a:t>
            </a:r>
          </a:p>
          <a:p>
            <a:pPr algn="ctr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January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22, 2021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Biomedical Informatics</a:t>
            </a:r>
          </a:p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Ohio State University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single cell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sequencing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2009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12" y="974846"/>
            <a:ext cx="171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07" y="1260879"/>
            <a:ext cx="2702669" cy="1051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32" y="1298240"/>
            <a:ext cx="2794678" cy="1120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432" y="2712119"/>
            <a:ext cx="2794678" cy="648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008" y="1324585"/>
            <a:ext cx="1976778" cy="74217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8540" y="1009332"/>
            <a:ext cx="133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scWGS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8540" y="2410059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scExome-seq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17223" y="1026534"/>
            <a:ext cx="136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212" y="3780016"/>
            <a:ext cx="2052491" cy="8981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457825" y="3452538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scATAC-seq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4779" y="1365736"/>
            <a:ext cx="2042241" cy="68476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823977" y="1011527"/>
            <a:ext cx="190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scWGBS-seq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1630" y="3365281"/>
            <a:ext cx="2128859" cy="91087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841578" y="3075871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scDNase-seq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7008" y="2504105"/>
            <a:ext cx="2006176" cy="85284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417223" y="2153526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scChIP-seq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3295" y="4605795"/>
            <a:ext cx="1993725" cy="86314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73329" y="4289796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scMNase-seq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9659" y="5189772"/>
            <a:ext cx="2183101" cy="50647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457824" y="4793460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scNOMe-seq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7955" y="2419819"/>
            <a:ext cx="2026706" cy="55715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823977" y="2138860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scDamID-seq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28549" y="4507671"/>
            <a:ext cx="2046494" cy="103365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11428" y="3932360"/>
            <a:ext cx="2761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scNMT-seq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ranscriptome 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pigenome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920" y="4482330"/>
            <a:ext cx="2147187" cy="101044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62307" y="3933383"/>
            <a:ext cx="2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scG&amp;T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enome 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t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ranscriptome)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98417" y="6092472"/>
            <a:ext cx="1579688" cy="67979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498006" y="5775749"/>
            <a:ext cx="188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scCOOL-seq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03821" y="5927110"/>
            <a:ext cx="2049611" cy="88201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92341" y="5592779"/>
            <a:ext cx="515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scTrio-seq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enome &amp; transcriptome &amp;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epigenome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0878" y="659638"/>
            <a:ext cx="3328382" cy="1766564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784633" y="676068"/>
            <a:ext cx="3156639" cy="2800407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37718" y="679468"/>
            <a:ext cx="4817449" cy="6171052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6412" y="3623696"/>
            <a:ext cx="5755900" cy="3235820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72234" y="596394"/>
            <a:ext cx="160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Transcriptome</a:t>
            </a:r>
            <a:endParaRPr lang="en-US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15728" y="638478"/>
            <a:ext cx="1213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endParaRPr lang="en-US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10348" y="637924"/>
            <a:ext cx="1514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Epigenome</a:t>
            </a:r>
            <a:endParaRPr lang="en-US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75303" y="5929637"/>
            <a:ext cx="2045186" cy="64095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923379" y="5510780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scCUT&amp;RUN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76199" y="3623696"/>
            <a:ext cx="1603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Multiomics</a:t>
            </a:r>
            <a:endParaRPr lang="en-US" sz="1600" b="1" dirty="0" smtClean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5" grpId="0"/>
      <p:bldP spid="26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single-cell experimental/technical pipeline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67439" y="6589818"/>
            <a:ext cx="6024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Hwang, et al.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Med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(2018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); Wang, et al.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bioRxiv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(2019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Svensson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et al.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Protoc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(2018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14" y="1072926"/>
            <a:ext cx="4529099" cy="14845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8" y="1072026"/>
            <a:ext cx="2611399" cy="15935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68925" y="2599448"/>
            <a:ext cx="1970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Laser capture microdissection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97288" y="2454030"/>
            <a:ext cx="1733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low-activated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cell sorting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9738"/>
            <a:ext cx="3535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Single cell isolation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966149"/>
            <a:ext cx="11530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Library preparation (cell capture and lysis, PCR-based barcoding)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" y="3378813"/>
            <a:ext cx="9401175" cy="1571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528" y="4958489"/>
            <a:ext cx="2281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Sequencing 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llumina Introduces the NovaSeq Series—a New Architecture Designed to Usher  in the $100 Genome | Business Wi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59" y="5248747"/>
            <a:ext cx="1434361" cy="143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quel IIe System - Sequencing evolved - PacBi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43" y="5345078"/>
            <a:ext cx="1334245" cy="137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st PromethION service provider announced at London Call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530" y="5585811"/>
            <a:ext cx="1183933" cy="92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7306" y="5662669"/>
            <a:ext cx="1330776" cy="7452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1800" y="2599448"/>
            <a:ext cx="1535568" cy="89980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71800" y="3616775"/>
            <a:ext cx="1533293" cy="85398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1800" y="4636444"/>
            <a:ext cx="1343026" cy="9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challenges for single-cell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genome/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epigenome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sequencing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1" y="720509"/>
            <a:ext cx="4578027" cy="24382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91488" y="6589818"/>
            <a:ext cx="41005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Kelsey, et al. 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(2017);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Svensson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, et al.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Protoc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2018)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0313" y="720509"/>
            <a:ext cx="5819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diploid 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cell (~3GB genome size)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Two copies: paternal and maternal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~6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360,000 mRNA molecules; 12,000 different transcripts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10-30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RNA, 1-5% of them are mRNA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79955" y="2629504"/>
            <a:ext cx="4955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endParaRPr lang="en-US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Nanogram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microgram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9955" y="3718286"/>
            <a:ext cx="5521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PCR amplification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Pool many single cells – cell barcoding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PCR-based barcoding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PCR-free barcoding (transposase)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1" y="4105088"/>
            <a:ext cx="6172200" cy="180709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81271" y="3597257"/>
            <a:ext cx="3305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</a:t>
            </a:r>
            <a:r>
              <a:rPr lang="en-US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scRNA-seq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1472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single-cell genome/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epigenome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sequencing: amplification first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5803" y="6589818"/>
            <a:ext cx="3066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Gawad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, et al.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Nat Rev 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Genet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(2016)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2" y="740910"/>
            <a:ext cx="7426484" cy="5446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49" y="633302"/>
            <a:ext cx="4268789" cy="1385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27949" y="4388652"/>
            <a:ext cx="40640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Errors/issues during WGA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MDA: 84%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MALBAC: 72%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DOP-PCR: 39%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Decreased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coverage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uniformity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Allelic imbalance/allelic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PCR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amplification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462" y="2108838"/>
            <a:ext cx="3305176" cy="214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1472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ingle-cell genome sequencing with PCR-free barcoding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475" y="4687673"/>
            <a:ext cx="724852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coverage uniformity compared to pre-amplification methods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number variation analysis</a:t>
            </a:r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5" y="854221"/>
            <a:ext cx="4519153" cy="22055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5" y="3305763"/>
            <a:ext cx="4395327" cy="1660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49" y="962586"/>
            <a:ext cx="5853113" cy="33944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29400" y="635926"/>
            <a:ext cx="4129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Barcoding first, then PCR </a:t>
            </a:r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amplication</a:t>
            </a:r>
            <a:endParaRPr lang="en-US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43475" y="5544923"/>
            <a:ext cx="7248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 &lt;15% genome coverage per single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662" y="1890868"/>
            <a:ext cx="363855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4" y="1716109"/>
            <a:ext cx="3957638" cy="2797891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66861" y="635692"/>
            <a:ext cx="3824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ligase-based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(more steps, low efficiency)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09612" y="6596390"/>
            <a:ext cx="3066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Adey, et al.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Genome </a:t>
            </a:r>
            <a:r>
              <a:rPr lang="en-US" sz="10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Biol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(2010)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1" y="6276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types of PCR-free barcoding methods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8463" y="619419"/>
            <a:ext cx="508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Transposase-based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simpler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faster, high efficiency)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9" y="2210105"/>
            <a:ext cx="164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0737" y="1476112"/>
            <a:ext cx="330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Sonication                      Enzyme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" y="2939711"/>
            <a:ext cx="164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 repair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3557578"/>
            <a:ext cx="159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addition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" y="4107208"/>
            <a:ext cx="177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Adaptor ligation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006" y="4361600"/>
            <a:ext cx="35242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317206" y="3896132"/>
            <a:ext cx="935832" cy="68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1738" y="3452971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7206" y="3579052"/>
            <a:ext cx="39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96137" y="1639906"/>
            <a:ext cx="421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Tn5 transposase complex with adaptors</a:t>
            </a:r>
            <a:endParaRPr lang="en-US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1686" y="2709868"/>
            <a:ext cx="630892" cy="276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27180" y="3481375"/>
            <a:ext cx="284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“Cut and Insert”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6" y="4972202"/>
            <a:ext cx="12168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single-molecule long-read sequencing (transposase-based barcoding + </a:t>
            </a:r>
            <a:r>
              <a:rPr lang="en-US" sz="2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/ONT)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platform (e.g., 10X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cell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Cost: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thousands of Tn5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complex with different barcodes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2300"/>
            <a:ext cx="1217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isolation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39051" y="6589818"/>
            <a:ext cx="45529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Hwang, et al.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Med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(2018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Svensson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, et al. 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Nat </a:t>
            </a:r>
            <a:r>
              <a:rPr lang="en-US" sz="10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Protoc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(2018)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800839"/>
            <a:ext cx="5581650" cy="18295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29" y="800839"/>
            <a:ext cx="3357721" cy="2049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89812" y="3543457"/>
            <a:ext cx="2055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Laser capture microdissection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63" y="3094258"/>
            <a:ext cx="1733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low-activated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cell sorting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57361" y="4760262"/>
            <a:ext cx="8347076" cy="2443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8" y="3019254"/>
            <a:ext cx="9401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19453</TotalTime>
  <Words>444</Words>
  <Application>Microsoft Office PowerPoint</Application>
  <PresentationFormat>Widescreen</PresentationFormat>
  <Paragraphs>96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First decade of single-cell sequencing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regulatory principle of gene expression revealed by single-molecule long-read sequencing technologies</dc:title>
  <dc:creator>Yunhao Wang</dc:creator>
  <cp:lastModifiedBy>Yunhao Wang</cp:lastModifiedBy>
  <cp:revision>1063</cp:revision>
  <cp:lastPrinted>2019-07-17T21:06:55Z</cp:lastPrinted>
  <dcterms:created xsi:type="dcterms:W3CDTF">2019-04-05T17:32:52Z</dcterms:created>
  <dcterms:modified xsi:type="dcterms:W3CDTF">2021-01-23T02:58:36Z</dcterms:modified>
</cp:coreProperties>
</file>