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6" r:id="rId2"/>
    <p:sldId id="309" r:id="rId3"/>
    <p:sldId id="312" r:id="rId4"/>
    <p:sldId id="313" r:id="rId5"/>
    <p:sldId id="322" r:id="rId6"/>
    <p:sldId id="323" r:id="rId7"/>
    <p:sldId id="314" r:id="rId8"/>
    <p:sldId id="315" r:id="rId9"/>
    <p:sldId id="317" r:id="rId10"/>
    <p:sldId id="316" r:id="rId11"/>
    <p:sldId id="310" r:id="rId12"/>
    <p:sldId id="321" r:id="rId13"/>
    <p:sldId id="319" r:id="rId14"/>
    <p:sldId id="320" r:id="rId15"/>
    <p:sldId id="31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37" autoAdjust="0"/>
  </p:normalViewPr>
  <p:slideViewPr>
    <p:cSldViewPr snapToGrid="0" snapToObjects="1">
      <p:cViewPr varScale="1">
        <p:scale>
          <a:sx n="165" d="100"/>
          <a:sy n="165" d="100"/>
        </p:scale>
        <p:origin x="168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8AE07-29EE-0049-BA32-0A458A216D6B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02EAC-AB53-2644-8537-F386A19D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682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D9271-9F80-F747-935C-E42EC287985E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1A855-7C58-6D41-B79F-E1921D3A5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72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2E50-D21C-2B4A-8B63-AE52C124D095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85F-F359-A442-8590-9B13172A072F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28F5-9AFE-3F4A-AC37-664461806B5F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3374-8196-CA40-B87C-E173649C365B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4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C54B-FBCD-694A-9A1F-6EF5F2B4E758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55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A256-EB85-2C4C-A908-E474FD2D7111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4609-6ABE-9F4A-BD9A-E331DAE8B0B1}" type="datetime1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5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C1EB-8969-7348-A8DC-699D49465E02}" type="datetime1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EA2DC-3B71-5E45-A574-610DAF2DB0D9}" type="datetime1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78A1D-1E5D-B94E-B98C-C6D0BAC1B616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5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FD40-F2E9-A04C-B84C-60D3B3BEB473}" type="datetime1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</a:lstStyle>
          <a:p>
            <a:fld id="{4129B383-33AB-A643-9B7B-0F3937EA8122}" type="datetime1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mic Sans MS"/>
                <a:cs typeface="Comic Sans MS"/>
              </a:defRPr>
            </a:lvl1pPr>
          </a:lstStyle>
          <a:p>
            <a:fld id="{21B3D059-9B04-C644-B8CD-BCE5EF639F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0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mic Sans MS"/>
          <a:ea typeface="+mj-ea"/>
          <a:cs typeface="Comic Sans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omic Sans MS"/>
          <a:ea typeface="+mn-ea"/>
          <a:cs typeface="Comic Sans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omic Sans MS"/>
          <a:ea typeface="+mn-ea"/>
          <a:cs typeface="Comic Sans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omic Sans MS"/>
          <a:ea typeface="+mn-ea"/>
          <a:cs typeface="Comic Sans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omic Sans MS"/>
          <a:ea typeface="+mn-ea"/>
          <a:cs typeface="Comic Sans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omic Sans MS"/>
          <a:ea typeface="+mn-ea"/>
          <a:cs typeface="Comic Sans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ane.biosemantics.or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allaceediting.cn/blo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39887"/>
            <a:ext cx="7772400" cy="1470025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ea typeface="华文楷体"/>
              </a:rPr>
              <a:t>Writing Scientific Papers</a:t>
            </a:r>
            <a:endParaRPr lang="en-US" sz="5400" b="1" dirty="0">
              <a:ea typeface="华文楷体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06454"/>
            <a:ext cx="6400800" cy="1332345"/>
          </a:xfrm>
        </p:spPr>
        <p:txBody>
          <a:bodyPr/>
          <a:lstStyle/>
          <a:p>
            <a:r>
              <a:rPr lang="zh-CN" altLang="en-US" sz="4000" b="1" dirty="0">
                <a:latin typeface="华文楷体"/>
                <a:ea typeface="华文楷体"/>
                <a:cs typeface="华文楷体"/>
              </a:rPr>
              <a:t>刘小乐</a:t>
            </a:r>
            <a:endParaRPr lang="en-US" sz="4000" b="1" dirty="0">
              <a:latin typeface="华文楷体"/>
              <a:ea typeface="华文楷体"/>
              <a:cs typeface="华文楷体"/>
            </a:endParaRPr>
          </a:p>
          <a:p>
            <a:r>
              <a:rPr lang="en-US" sz="2800" dirty="0">
                <a:ea typeface="华文楷体"/>
              </a:rPr>
              <a:t>2017-10-05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1" t="28723" r="3581" b="11702"/>
          <a:stretch>
            <a:fillRect/>
          </a:stretch>
        </p:blipFill>
        <p:spPr bwMode="auto">
          <a:xfrm>
            <a:off x="0" y="6121400"/>
            <a:ext cx="28448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210" y="2977732"/>
            <a:ext cx="3433319" cy="1419794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11" y="6173455"/>
            <a:ext cx="2636837" cy="663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54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&amp;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Something is important but something is missing / unknown / challenging.</a:t>
            </a:r>
          </a:p>
          <a:p>
            <a:r>
              <a:rPr lang="en-US" dirty="0"/>
              <a:t>We did X, Y, Z. Throw in the numbers, buzz words, and what’s special. </a:t>
            </a:r>
          </a:p>
          <a:p>
            <a:r>
              <a:rPr lang="en-US" dirty="0"/>
              <a:t>We found A, B, C. </a:t>
            </a:r>
          </a:p>
          <a:p>
            <a:r>
              <a:rPr lang="en-US" dirty="0"/>
              <a:t>The study has the potential to…</a:t>
            </a:r>
          </a:p>
          <a:p>
            <a:r>
              <a:rPr lang="en-US" dirty="0"/>
              <a:t>Check </a:t>
            </a:r>
            <a:r>
              <a:rPr lang="en-US" dirty="0">
                <a:hlinkClick r:id="rId2"/>
              </a:rPr>
              <a:t>http://jane.biosemantics.org</a:t>
            </a:r>
            <a:r>
              <a:rPr lang="en-US" dirty="0"/>
              <a:t> </a:t>
            </a:r>
          </a:p>
          <a:p>
            <a:r>
              <a:rPr lang="en-US" dirty="0"/>
              <a:t>Don’t use numbers in the title</a:t>
            </a:r>
          </a:p>
          <a:p>
            <a:r>
              <a:rPr lang="en-US" dirty="0"/>
              <a:t>Authorship: discuss and wait…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Writing Mistakes from Chinese Writers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Sentences too long (&gt; 3 lines) with too many commas.</a:t>
            </a:r>
          </a:p>
          <a:p>
            <a:r>
              <a:rPr lang="en-US" dirty="0"/>
              <a:t>Multiple predicates in a sentence.</a:t>
            </a:r>
          </a:p>
          <a:p>
            <a:r>
              <a:rPr lang="en-US" dirty="0"/>
              <a:t>Unusual word / phrase appear twice close to each other</a:t>
            </a:r>
          </a:p>
          <a:p>
            <a:r>
              <a:rPr lang="zh-CN" altLang="en-US" dirty="0"/>
              <a:t>太长的定语</a:t>
            </a:r>
            <a:r>
              <a:rPr lang="en-US" altLang="zh-CN" dirty="0"/>
              <a:t>, </a:t>
            </a:r>
            <a:r>
              <a:rPr lang="zh-CN" altLang="en-US" dirty="0"/>
              <a:t>指代不明</a:t>
            </a:r>
            <a:endParaRPr lang="en-US" altLang="zh-CN" dirty="0"/>
          </a:p>
          <a:p>
            <a:r>
              <a:rPr lang="en-US" dirty="0"/>
              <a:t>Long phrases with nouns used as adjectives. </a:t>
            </a:r>
          </a:p>
          <a:p>
            <a:r>
              <a:rPr lang="en-US" dirty="0"/>
              <a:t>Unconnected sentences in paragraphs, or neighboring sentences saying the same thing</a:t>
            </a:r>
          </a:p>
          <a:p>
            <a:r>
              <a:rPr lang="en-US" dirty="0"/>
              <a:t>Informal English: lots of, found out, </a:t>
            </a:r>
            <a:r>
              <a:rPr lang="en-US" dirty="0" err="1"/>
              <a:t>etc</a:t>
            </a:r>
            <a:endParaRPr lang="en-US" dirty="0"/>
          </a:p>
          <a:p>
            <a:r>
              <a:rPr lang="zh-CN" altLang="en-US" dirty="0"/>
              <a:t>杀鸡焉用宰牛刀</a:t>
            </a:r>
            <a:endParaRPr lang="en-US" dirty="0"/>
          </a:p>
          <a:p>
            <a:r>
              <a:rPr lang="en-US" dirty="0">
                <a:hlinkClick r:id="rId2"/>
              </a:rPr>
              <a:t>http://www.wallaceediting.cn/blog</a:t>
            </a:r>
            <a:r>
              <a:rPr lang="en-US" dirty="0"/>
              <a:t> and other resources</a:t>
            </a:r>
          </a:p>
          <a:p>
            <a:r>
              <a:rPr lang="en-US" dirty="0"/>
              <a:t>Do you ever see this in a scientific paper?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7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There are about 10-20 percent genes are cell surface genes in human, how can we identify the genes which can be used for immune therapy?</a:t>
            </a:r>
          </a:p>
          <a:p>
            <a:r>
              <a:rPr lang="en-US" dirty="0"/>
              <a:t>The scaffold-linker-U6 segment containing decoding primer targeting site is cloned in between the paired gRNAs.</a:t>
            </a:r>
          </a:p>
          <a:p>
            <a:r>
              <a:rPr lang="en-US" dirty="0"/>
              <a:t>Considering some factors, this experiment was designed to ….</a:t>
            </a:r>
          </a:p>
          <a:p>
            <a:r>
              <a:rPr lang="en-US" dirty="0"/>
              <a:t>A is a widely used technique for studying </a:t>
            </a:r>
            <a:r>
              <a:rPr lang="en-US" dirty="0" err="1"/>
              <a:t>Xs</a:t>
            </a:r>
            <a:r>
              <a:rPr lang="en-US" dirty="0"/>
              <a:t> </a:t>
            </a:r>
            <a:r>
              <a:rPr lang="en-US"/>
              <a:t>such as Y </a:t>
            </a:r>
            <a:r>
              <a:rPr lang="en-US" dirty="0"/>
              <a:t>and Z. </a:t>
            </a:r>
          </a:p>
          <a:p>
            <a:r>
              <a:rPr lang="en-US" dirty="0"/>
              <a:t>A is the ratio of X over Y. Y is defined as xxx. It is expected to be around 70%.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Dear Editor, we are pleased to submit our </a:t>
            </a:r>
            <a:r>
              <a:rPr lang="en-US" dirty="0" err="1"/>
              <a:t>ms</a:t>
            </a:r>
            <a:r>
              <a:rPr lang="en-US" dirty="0"/>
              <a:t> titled XXX for consideration as a Publication Type at Journal.</a:t>
            </a:r>
          </a:p>
          <a:p>
            <a:r>
              <a:rPr lang="en-US" dirty="0"/>
              <a:t>Problem X is really important, our approach / finding Y is really novel and great.</a:t>
            </a:r>
          </a:p>
          <a:p>
            <a:r>
              <a:rPr lang="en-US" dirty="0"/>
              <a:t>Our track record: our previous papers in this journal (highly downloaded, cited,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We would like to suggest the following reviewers:</a:t>
            </a:r>
          </a:p>
          <a:p>
            <a:r>
              <a:rPr lang="en-US" dirty="0"/>
              <a:t>~6: 1. friends; 2. experts in the area; 3. journal &gt;= their normal publication levels; 4. &lt;= 50% Chinese. </a:t>
            </a:r>
          </a:p>
          <a:p>
            <a:r>
              <a:rPr lang="en-US" dirty="0"/>
              <a:t>Test the water, find/make your friends. </a:t>
            </a:r>
          </a:p>
          <a:p>
            <a:r>
              <a:rPr lang="en-US" dirty="0"/>
              <a:t>Pre-submission? Talk to the professional editor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Rebut or submit elsewhere? </a:t>
            </a:r>
          </a:p>
          <a:p>
            <a:r>
              <a:rPr lang="en-US" dirty="0"/>
              <a:t>Thank the editor and reviewers, we have made substantial revision. </a:t>
            </a:r>
          </a:p>
          <a:p>
            <a:r>
              <a:rPr lang="en-US" dirty="0"/>
              <a:t>Summarize the revision, then point-to-point, reviewer comments &amp; address in diff fonts (color alone insufficient). </a:t>
            </a:r>
          </a:p>
          <a:p>
            <a:r>
              <a:rPr lang="en-US" dirty="0"/>
              <a:t>Don’t thank or apologize within the p2p. </a:t>
            </a:r>
          </a:p>
          <a:p>
            <a:r>
              <a:rPr lang="en-US" dirty="0"/>
              <a:t>Answer to the point: “we agree with the reviewer that X”, “we followed the reviewer’s suggestion to add X”, “we clarified this point in the revised </a:t>
            </a:r>
            <a:r>
              <a:rPr lang="en-US" dirty="0" err="1"/>
              <a:t>ms</a:t>
            </a:r>
            <a:r>
              <a:rPr lang="en-US" dirty="0"/>
              <a:t>”.</a:t>
            </a:r>
          </a:p>
          <a:p>
            <a:r>
              <a:rPr lang="en-US" dirty="0"/>
              <a:t>Show efforts, but make the answers short and clear.</a:t>
            </a:r>
          </a:p>
          <a:p>
            <a:r>
              <a:rPr lang="en-US" dirty="0"/>
              <a:t>Don’t antagonize the reviewers, unless convincing the editor to switch reviewers.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Trick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 solid good work in one field for a long time to establish reputation</a:t>
            </a:r>
          </a:p>
          <a:p>
            <a:r>
              <a:rPr lang="en-US" dirty="0"/>
              <a:t>Published papers are like married daughters </a:t>
            </a:r>
          </a:p>
          <a:p>
            <a:r>
              <a:rPr lang="en-US" dirty="0"/>
              <a:t>Read and write more papers</a:t>
            </a:r>
          </a:p>
          <a:p>
            <a:r>
              <a:rPr lang="en-US" dirty="0"/>
              <a:t>Go to conferences and present your work</a:t>
            </a:r>
          </a:p>
          <a:p>
            <a:r>
              <a:rPr lang="en-US" dirty="0"/>
              <a:t>Make friends within the field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Order of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  <a:p>
            <a:r>
              <a:rPr lang="en-US" dirty="0"/>
              <a:t>Figures and legends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Abstract &amp; title</a:t>
            </a:r>
          </a:p>
          <a:p>
            <a:r>
              <a:rPr lang="en-US" dirty="0"/>
              <a:t>Cover letter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as you work on a project</a:t>
            </a:r>
          </a:p>
          <a:p>
            <a:r>
              <a:rPr lang="en-US" dirty="0"/>
              <a:t>Keep track of experiments done, data downloaded, analysis parameters, and results at each stage (lab notebook)</a:t>
            </a:r>
          </a:p>
          <a:p>
            <a:r>
              <a:rPr lang="en-US" dirty="0"/>
              <a:t>Can shrink later as needed…</a:t>
            </a:r>
          </a:p>
          <a:p>
            <a:r>
              <a:rPr lang="en-US" dirty="0"/>
              <a:t>Font (times 12 or Arial 11)</a:t>
            </a:r>
          </a:p>
          <a:p>
            <a:r>
              <a:rPr lang="en-US" dirty="0"/>
              <a:t>Margin (1 inch)</a:t>
            </a:r>
          </a:p>
          <a:p>
            <a:r>
              <a:rPr lang="en-US" dirty="0"/>
              <a:t>Line breaks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2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Figures and Legends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Draw your figures as what you saw in CNS papers</a:t>
            </a:r>
          </a:p>
          <a:p>
            <a:r>
              <a:rPr lang="en-US" dirty="0"/>
              <a:t>Only include figures contributing to the main theme of the story, but milk the cow</a:t>
            </a:r>
          </a:p>
          <a:p>
            <a:r>
              <a:rPr lang="en-US" dirty="0" err="1"/>
              <a:t>Supp</a:t>
            </a:r>
            <a:r>
              <a:rPr lang="en-US" dirty="0"/>
              <a:t> figure naming</a:t>
            </a:r>
          </a:p>
          <a:p>
            <a:r>
              <a:rPr lang="en-US" dirty="0"/>
              <a:t>Diverse drawings but consistent fonts</a:t>
            </a:r>
          </a:p>
          <a:p>
            <a:r>
              <a:rPr lang="en-US" dirty="0"/>
              <a:t>Readability in printouts</a:t>
            </a:r>
          </a:p>
          <a:p>
            <a:r>
              <a:rPr lang="en-US" dirty="0"/>
              <a:t>Summarize the findings and figure our target journal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2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42122"/>
            <a:ext cx="8229600" cy="1143000"/>
          </a:xfrm>
        </p:spPr>
        <p:txBody>
          <a:bodyPr/>
          <a:lstStyle/>
          <a:p>
            <a:r>
              <a:rPr lang="en-US" dirty="0"/>
              <a:t>The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Screen Shot 2015-12-15 at 12.51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7" y="1142448"/>
            <a:ext cx="9042400" cy="1701800"/>
          </a:xfrm>
          <a:prstGeom prst="rect">
            <a:avLst/>
          </a:prstGeom>
        </p:spPr>
      </p:pic>
      <p:pic>
        <p:nvPicPr>
          <p:cNvPr id="7" name="Picture 6" descr="Screen Shot 2015-12-15 at 12.51.2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2" y="2705100"/>
            <a:ext cx="9067800" cy="2120900"/>
          </a:xfrm>
          <a:prstGeom prst="rect">
            <a:avLst/>
          </a:prstGeom>
        </p:spPr>
      </p:pic>
      <p:pic>
        <p:nvPicPr>
          <p:cNvPr id="8" name="Picture 7" descr="Screen Shot 2015-12-15 at 12.52.5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8" y="4826000"/>
            <a:ext cx="9017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 descr="Screen Shot 2015-12-15 at 12.55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1219200"/>
            <a:ext cx="9067800" cy="1866900"/>
          </a:xfrm>
          <a:prstGeom prst="rect">
            <a:avLst/>
          </a:prstGeom>
        </p:spPr>
      </p:pic>
      <p:pic>
        <p:nvPicPr>
          <p:cNvPr id="5" name="Picture 4" descr="Screen Shot 2015-12-15 at 12.55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8" y="3086100"/>
            <a:ext cx="9004300" cy="2768600"/>
          </a:xfrm>
          <a:prstGeom prst="rect">
            <a:avLst/>
          </a:prstGeom>
        </p:spPr>
      </p:pic>
      <p:pic>
        <p:nvPicPr>
          <p:cNvPr id="6" name="Picture 5" descr="Screen Shot 2015-12-15 at 12.55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19200"/>
            <a:ext cx="75692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2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Long figure legend, Logic, logic, logic…</a:t>
            </a:r>
          </a:p>
          <a:p>
            <a:r>
              <a:rPr lang="en-US" dirty="0"/>
              <a:t>Write sub-section titles for each figure with consistent grammar</a:t>
            </a:r>
          </a:p>
          <a:p>
            <a:r>
              <a:rPr lang="en-US" dirty="0"/>
              <a:t>Instead of “Fig 1 shows X”, just say “X (Fig 1)”.</a:t>
            </a:r>
          </a:p>
          <a:p>
            <a:r>
              <a:rPr lang="en-US" dirty="0"/>
              <a:t>Paragraphs shouldn’t be too long (&gt; 20 lines) or too short (&lt; 3 sentences). </a:t>
            </a:r>
          </a:p>
          <a:p>
            <a:r>
              <a:rPr lang="en-US" dirty="0"/>
              <a:t>Don’t have &gt; 10 numbers in a paragraph or a table, instead show them in a figure.</a:t>
            </a:r>
          </a:p>
          <a:p>
            <a:r>
              <a:rPr lang="en-US" dirty="0"/>
              <a:t>Discuss the figures in the order they appear</a:t>
            </a:r>
          </a:p>
          <a:p>
            <a:r>
              <a:rPr lang="en-US" dirty="0"/>
              <a:t>Reduce “we found”, “we observe”. </a:t>
            </a:r>
          </a:p>
          <a:p>
            <a:r>
              <a:rPr lang="en-US" dirty="0"/>
              <a:t>Consistent present / past tense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similar to cover letter</a:t>
            </a:r>
          </a:p>
          <a:p>
            <a:r>
              <a:rPr lang="en-US" dirty="0"/>
              <a:t>Limitations of the current study</a:t>
            </a:r>
          </a:p>
          <a:p>
            <a:r>
              <a:rPr lang="en-US" dirty="0"/>
              <a:t>Discuss some interesting observations and speculate</a:t>
            </a:r>
          </a:p>
          <a:p>
            <a:r>
              <a:rPr lang="en-US" dirty="0"/>
              <a:t>Future perspectives: always end with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area is super important, cite big papers</a:t>
            </a:r>
          </a:p>
          <a:p>
            <a:r>
              <a:rPr lang="en-US" dirty="0"/>
              <a:t>However, something is still unknown or there are still unmet needs</a:t>
            </a:r>
          </a:p>
          <a:p>
            <a:r>
              <a:rPr lang="en-US" dirty="0"/>
              <a:t>X, Y, Z have done work in this area, but there are limitations </a:t>
            </a:r>
          </a:p>
          <a:p>
            <a:r>
              <a:rPr lang="en-US" dirty="0"/>
              <a:t>Acknowledge your potential reviewers</a:t>
            </a:r>
          </a:p>
          <a:p>
            <a:r>
              <a:rPr lang="en-US" dirty="0"/>
              <a:t>In this study, we did … </a:t>
            </a:r>
          </a:p>
          <a:p>
            <a:r>
              <a:rPr lang="en-US" dirty="0"/>
              <a:t>Focus on the Why and a little bit of What</a:t>
            </a:r>
          </a:p>
          <a:p>
            <a:r>
              <a:rPr lang="en-US" dirty="0"/>
              <a:t>Don’t discuss the main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D059-9B04-C644-B8CD-BCE5EF639F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1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842</Words>
  <Application>Microsoft Office PowerPoint</Application>
  <PresentationFormat>全屏显示(4:3)</PresentationFormat>
  <Paragraphs>112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华文楷体</vt:lpstr>
      <vt:lpstr>Arial</vt:lpstr>
      <vt:lpstr>Calibri</vt:lpstr>
      <vt:lpstr>Comic Sans MS</vt:lpstr>
      <vt:lpstr>Office Theme</vt:lpstr>
      <vt:lpstr>Writing Scientific Papers</vt:lpstr>
      <vt:lpstr>The Order of Writing</vt:lpstr>
      <vt:lpstr>Methods</vt:lpstr>
      <vt:lpstr>Figures and Legends</vt:lpstr>
      <vt:lpstr>The Bad</vt:lpstr>
      <vt:lpstr>The Good</vt:lpstr>
      <vt:lpstr>Results</vt:lpstr>
      <vt:lpstr>Discussions</vt:lpstr>
      <vt:lpstr>Introduction</vt:lpstr>
      <vt:lpstr>Abstract &amp; Title</vt:lpstr>
      <vt:lpstr>Common Writing Mistakes from Chinese Writers</vt:lpstr>
      <vt:lpstr>Examples</vt:lpstr>
      <vt:lpstr>Cover Letter</vt:lpstr>
      <vt:lpstr>Revision</vt:lpstr>
      <vt:lpstr>Most Important Trick</vt:lpstr>
    </vt:vector>
  </TitlesOfParts>
  <Company>Dana-Farber Cancer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Shirley Liu</dc:creator>
  <cp:lastModifiedBy>tidesun</cp:lastModifiedBy>
  <cp:revision>528</cp:revision>
  <dcterms:created xsi:type="dcterms:W3CDTF">2014-01-09T19:02:56Z</dcterms:created>
  <dcterms:modified xsi:type="dcterms:W3CDTF">2021-01-30T02:30:07Z</dcterms:modified>
</cp:coreProperties>
</file>