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0" r:id="rId3"/>
    <p:sldMasterId id="2147483774" r:id="rId4"/>
  </p:sldMasterIdLst>
  <p:notesMasterIdLst>
    <p:notesMasterId r:id="rId15"/>
  </p:notesMasterIdLst>
  <p:sldIdLst>
    <p:sldId id="1064" r:id="rId5"/>
    <p:sldId id="1216" r:id="rId6"/>
    <p:sldId id="1217" r:id="rId7"/>
    <p:sldId id="1207" r:id="rId8"/>
    <p:sldId id="1208" r:id="rId9"/>
    <p:sldId id="1215" r:id="rId10"/>
    <p:sldId id="1213" r:id="rId11"/>
    <p:sldId id="1212" r:id="rId12"/>
    <p:sldId id="1214" r:id="rId13"/>
    <p:sldId id="12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4472C4"/>
    <a:srgbClr val="B03A2E"/>
    <a:srgbClr val="EBF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0" autoAdjust="0"/>
    <p:restoredTop sz="85600" autoAdjust="0"/>
  </p:normalViewPr>
  <p:slideViewPr>
    <p:cSldViewPr snapToGrid="0" snapToObjects="1">
      <p:cViewPr varScale="1">
        <p:scale>
          <a:sx n="110" d="100"/>
          <a:sy n="110" d="100"/>
        </p:scale>
        <p:origin x="82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1058D-76A1-F842-A481-009EA599B3A4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F3411-5DE0-2344-9FC5-1D6AC54AC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8E74-3A02-774D-984A-559A54CA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9415"/>
            <a:ext cx="9144000" cy="860548"/>
          </a:xfrm>
          <a:noFill/>
        </p:spPr>
        <p:txBody>
          <a:bodyPr anchor="b">
            <a:normAutofit/>
          </a:bodyPr>
          <a:lstStyle>
            <a:lvl1pPr algn="ctr">
              <a:defRPr sz="2800">
                <a:solidFill>
                  <a:srgbClr val="008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2F09E-835D-F947-9E9C-6D3990213855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" y="93315"/>
            <a:ext cx="3190875" cy="45656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6C6C6E-BCAA-A341-A511-AE0007492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5411788"/>
            <a:ext cx="12192000" cy="482600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946F750-5ACA-2945-81EA-25AF871D7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5899093"/>
            <a:ext cx="12192000" cy="48260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BE6375-D464-EF44-8392-B3BB6A39CA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6375400"/>
            <a:ext cx="12192000" cy="48260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2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10E9-7CDB-F944-995B-4D051C09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AC700-7760-2245-8879-CCD5DF62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EC0F-D20C-EB46-B6F5-27F11FD6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795B-4772-1744-84D8-FCD1F989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D3B89-E2AB-424B-9053-29481285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8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2C561-7304-A34A-97FC-C96884F5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1E55B-9E68-124A-AB4D-65C8C67A4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3C50E-A2A3-E549-90C9-595F09B0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5ED4-D94B-E34B-B15C-4FBA4366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E696-E3CB-E240-B4DD-31EB886A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9559-B3DB-4450-9A3B-AC47714432C8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9D677A-67CC-4425-BA0A-CB9FD9B1C8F9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7DA-A5BB-44BC-8471-ADCA005F4113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F4B9E-C74D-4B67-9175-123771F9F3B1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CE76B-9FE4-4C57-8039-8C746E330A54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>
            <a:lvl1pPr>
              <a:defRPr lang="en-US" sz="2800" b="1" kern="1200" smtClean="0">
                <a:solidFill>
                  <a:srgbClr val="00804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CD88C-6432-4FA0-B282-6115E8A8AE81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69ACF-A5EC-4B23-AF98-4643FFBE734A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3" y="273064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1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753A0-E437-45A5-8C88-FF65BA3CC576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A3D0585-512D-D444-9095-F6018B54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48518"/>
          </a:xfrm>
          <a:prstGeom prst="rect">
            <a:avLst/>
          </a:prstGeom>
          <a:solidFill>
            <a:srgbClr val="EBF3E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80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679893-EEA3-1F40-B9E1-45BFF971F273}"/>
              </a:ext>
            </a:extLst>
          </p:cNvPr>
          <p:cNvCxnSpPr>
            <a:cxnSpLocks/>
          </p:cNvCxnSpPr>
          <p:nvPr userDrawn="1"/>
        </p:nvCxnSpPr>
        <p:spPr>
          <a:xfrm>
            <a:off x="0" y="661969"/>
            <a:ext cx="12192000" cy="0"/>
          </a:xfrm>
          <a:prstGeom prst="line">
            <a:avLst/>
          </a:prstGeom>
          <a:ln w="38100">
            <a:solidFill>
              <a:srgbClr val="008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094669-FFD1-664E-BC4C-BA69194DF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1486" y="1389886"/>
            <a:ext cx="10749039" cy="4155422"/>
          </a:xfrm>
        </p:spPr>
        <p:txBody>
          <a:bodyPr/>
          <a:lstStyle>
            <a:lvl1pPr>
              <a:defRPr>
                <a:solidFill>
                  <a:srgbClr val="00804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477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</a:t>
            </a:r>
            <a:r>
              <a:rPr lang="en-US" noProof="0"/>
              <a:t>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73A4A-0C89-4267-ACA7-FF0066DD30E2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9F029-FEEB-4280-8EE0-1CDBDFE27F8C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13" y="152414"/>
            <a:ext cx="2819401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8" y="152414"/>
            <a:ext cx="8255001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7FF46-CE21-45DE-9D8A-89D240008110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27C34-611F-42A7-A3CC-B01D503A5610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602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6DDE8-D351-4285-BAA2-3604ADB56FC5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602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602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4CF62-8834-425D-84FA-16441615C295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602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EC76C-51DC-4EBC-9E7C-9A7FFFDDDA9B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6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E1FA96-33EA-4163-BD1F-66CEBFCBF73C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660400" y="274638"/>
            <a:ext cx="10871200" cy="487362"/>
          </a:xfrm>
          <a:prstGeom prst="rect">
            <a:avLst/>
          </a:prstGeom>
          <a:ln>
            <a:solidFill>
              <a:srgbClr val="CCFFCC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b"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38A436-4D56-45E4-9D13-B4A2C3476CD0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6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50FA03-421E-4AE3-A8B9-3AF36F098326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660400" y="126721"/>
            <a:ext cx="10871200" cy="48736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b"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7A006-E80C-4E6D-86CC-AEE6A2187919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292E-CC1C-934F-B1D4-4C22E67E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0DC4-0C82-7E4F-9CC5-36D300F6C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15C9-865B-ED48-868A-5D5BB849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CAE70-C1AE-C44B-999D-AFF95FC2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3DC7-1BF5-8841-8033-C1A744C1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62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9559-B3DB-4450-9A3B-AC47714432C8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9D677A-67CC-4425-BA0A-CB9FD9B1C8F9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7DA-A5BB-44BC-8471-ADCA005F4113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F4B9E-C74D-4B67-9175-123771F9F3B1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CE76B-9FE4-4C57-8039-8C746E330A54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>
            <a:lvl1pPr>
              <a:defRPr lang="en-US" sz="2800" b="1" kern="1200" smtClean="0">
                <a:solidFill>
                  <a:srgbClr val="00804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CD88C-6432-4FA0-B282-6115E8A8AE81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69ACF-A5EC-4B23-AF98-4643FFBE734A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753A0-E437-45A5-8C88-FF65BA3CC576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</a:t>
            </a:r>
            <a:r>
              <a:rPr lang="en-US" noProof="0"/>
              <a:t>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73A4A-0C89-4267-ACA7-FF0066DD30E2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9F029-FEEB-4280-8EE0-1CDBDFE27F8C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397A-DBEC-944E-9D88-F978652E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EB35-0073-9841-856C-002BAFF41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DD67-3CA9-5B49-9AEE-5A7D57C2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7BB7A-4205-4F41-971F-B21A1B57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4627-1D0F-974D-8FD4-1DE39651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3A91-2AA2-E244-8565-D3AEFAA5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36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152405"/>
            <a:ext cx="28194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5"/>
            <a:ext cx="82550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7FF46-CE21-45DE-9D8A-89D240008110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27C34-611F-42A7-A3CC-B01D503A5610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6DDE8-D351-4285-BAA2-3604ADB56FC5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3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4CF62-8834-425D-84FA-16441615C295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3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EC76C-51DC-4EBC-9E7C-9A7FFFDDDA9B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5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E1FA96-33EA-4163-BD1F-66CEBFCBF73C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660400" y="274638"/>
            <a:ext cx="10871200" cy="487362"/>
          </a:xfrm>
          <a:prstGeom prst="rect">
            <a:avLst/>
          </a:prstGeom>
          <a:ln>
            <a:solidFill>
              <a:srgbClr val="CCFFCC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b"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38A436-4D56-45E4-9D13-B4A2C3476CD0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50FA03-421E-4AE3-A8B9-3AF36F098326}" type="slidenum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660400" y="126721"/>
            <a:ext cx="10871200" cy="48736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b"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7A006-E80C-4E6D-86CC-AEE6A2187919}" type="datetime1">
              <a:rPr lang="en-US">
                <a:solidFill>
                  <a:prstClr val="black"/>
                </a:solidFill>
              </a:rPr>
              <a:pPr/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E9559-B3DB-4450-9A3B-AC47714432C8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86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9D677A-67CC-4425-BA0A-CB9FD9B1C8F9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2A9E-1463-1D49-A1E0-4D49A71F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E9B2-FB65-164F-B405-3F89DD42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84448-F946-BE4E-88EF-A12977EC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A8B5F-01AC-4241-B9FF-577F45EA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93B5D-C53E-8443-B555-2E8C4EA46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956B7-C367-4D4F-95BE-CB9C667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45A79-3201-F641-8994-B26DCC0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E4AF5-F087-B746-A856-768590D6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8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C87DA-A5BB-44BC-8471-ADCA005F4113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46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F4B9E-C74D-4B67-9175-123771F9F3B1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895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4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4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CE76B-9FE4-4C57-8039-8C746E330A54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434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</p:spPr>
        <p:txBody>
          <a:bodyPr/>
          <a:lstStyle>
            <a:lvl1pPr>
              <a:defRPr lang="en-US" sz="2800" b="1" kern="1200" smtClean="0">
                <a:solidFill>
                  <a:srgbClr val="00804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8CD88C-6432-4FA0-B282-6115E8A8AE81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18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69ACF-A5EC-4B23-AF98-4643FFBE734A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0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9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753A0-E437-45A5-8C88-FF65BA3CC576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36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</a:t>
            </a:r>
            <a:r>
              <a:rPr lang="en-US" noProof="0"/>
              <a:t>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73A4A-0C89-4267-ACA7-FF0066DD30E2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66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0" y="685800"/>
            <a:ext cx="1219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19F029-FEEB-4280-8EE0-1CDBDFE27F8C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19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8" y="152406"/>
            <a:ext cx="2819401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52406"/>
            <a:ext cx="8255001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7FF46-CE21-45DE-9D8A-89D240008110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75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27C34-611F-42A7-A3CC-B01D503A5610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1E30-2B18-2C41-8850-0432C02C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5AB0B-FEF8-AD48-A011-5814B80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40D90-9E7F-BC4E-98CB-7146FAA5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4D30C-8B7A-7E4A-9689-029B2F54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541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4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6DDE8-D351-4285-BAA2-3604ADB56FC5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2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4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94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4CF62-8834-425D-84FA-16441615C295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861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4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EC76C-51DC-4EBC-9E7C-9A7FFFDDDA9B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018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10058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6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E1FA96-33EA-4163-BD1F-66CEBFCBF73C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70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50CA3-84F2-4C7B-8358-448F021045D1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9254D3-4A22-4253-A1AD-A7DDA56936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023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660400" y="274638"/>
            <a:ext cx="10871200" cy="487362"/>
          </a:xfrm>
          <a:prstGeom prst="rect">
            <a:avLst/>
          </a:prstGeom>
          <a:ln>
            <a:solidFill>
              <a:srgbClr val="CCFFCC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b"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38A436-4D56-45E4-9D13-B4A2C3476CD0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50FA03-421E-4AE3-A8B9-3AF36F0983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26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660400" y="126721"/>
            <a:ext cx="10871200" cy="48736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b"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7A006-E80C-4E6D-86CC-AEE6A2187919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6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163BB-4AB9-6D4F-A273-141C7F48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C1682-7EBD-D948-BF57-CF33C150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8F600-5C9C-E542-BBB9-406BD10E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A8B2-D8B8-AF48-AD43-55BC24E5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0BFD-488B-5B45-B470-34C62911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A7727-BD2D-2A4E-9DFF-76267981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EB15B-64AC-B34A-915F-B127E6D7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3599-C2A6-D94C-A51F-114237C3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54FF-D9FE-F241-9852-737DC119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EC23-D383-8F4D-9F30-3F52C24E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DCAEE-0A30-1D4F-8EE6-36F0F39A8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F4047-46FD-8540-9015-D5BB57768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F059-521B-BC4C-A674-DBA32711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50176671-F851-8542-B81E-93C4D3260F56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6E6D-FC52-E24B-9A64-B35BBAD8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63D41-B43C-F04E-9303-FFBCFB43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27D10350-7A03-7442-BCA8-BBE2CE12E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623A6-9BB9-8846-85E2-F9E4DD75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462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8375-BEF8-AB46-978D-4B0048EE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88459"/>
            <a:ext cx="10515600" cy="438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1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C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8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3D5759-2181-42E4-A6F7-638D718CD7EA}" type="datetime1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89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rgbClr val="008040"/>
          </a:solidFill>
          <a:latin typeface="Arial" charset="0"/>
          <a:ea typeface="+mn-ea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8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3D5759-2181-42E4-A6F7-638D718CD7EA}" type="datetime1">
              <a:rPr lang="en-US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389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8" r:id="rId17"/>
    <p:sldLayoutId id="2147483699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rgbClr val="008040"/>
          </a:solidFill>
          <a:latin typeface="Arial" charset="0"/>
          <a:ea typeface="+mn-ea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1219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8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B23D5759-2181-42E4-A6F7-638D718CD7EA}" type="datetime1">
              <a:rPr lang="en-US"/>
              <a:pPr/>
              <a:t>3/16/24</a:t>
            </a:fld>
            <a:endParaRPr lang="en-US"/>
          </a:p>
        </p:txBody>
      </p:sp>
      <p:sp>
        <p:nvSpPr>
          <p:cNvPr id="15389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9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rgbClr val="008040"/>
          </a:solidFill>
          <a:latin typeface="Arial" charset="0"/>
          <a:ea typeface="+mn-ea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ekeLab/sg-nex-data?tab=readme-ov-fi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0" y="3313889"/>
            <a:ext cx="1219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Dingjie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Wang, PhD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Department of Computational Medicine and Bioinformatics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University of Michigan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March 15, 2024</a:t>
            </a: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4408" y="2281906"/>
            <a:ext cx="1218979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006600"/>
                </a:solidFill>
                <a:cs typeface="Arial Unicode MS" pitchFamily="-108" charset="0"/>
              </a:rPr>
              <a:t> Long-read RNA sequencing data</a:t>
            </a:r>
          </a:p>
        </p:txBody>
      </p:sp>
      <p:pic>
        <p:nvPicPr>
          <p:cNvPr id="226312" name="Picture 8" descr="https://mededits.com/wp-content/uploads/2018/07/University-of-Michigan-Medical-School-Interview-Pre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4" y="0"/>
            <a:ext cx="3676650" cy="80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250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+mj-lt"/>
              </a:rPr>
              <a:t>Thanks for your attention!</a:t>
            </a:r>
            <a:endParaRPr lang="zh-CN" altLang="en-US" sz="44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0">
            <a:extLst>
              <a:ext uri="{FF2B5EF4-FFF2-40B4-BE49-F238E27FC236}">
                <a16:creationId xmlns:a16="http://schemas.microsoft.com/office/drawing/2014/main" id="{0157E29A-D7C8-2BB3-9D2A-EB7849DE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708325"/>
              </p:ext>
            </p:extLst>
          </p:nvPr>
        </p:nvGraphicFramePr>
        <p:xfrm>
          <a:off x="449553" y="215090"/>
          <a:ext cx="11292894" cy="3373426"/>
        </p:xfrm>
        <a:graphic>
          <a:graphicData uri="http://schemas.openxmlformats.org/drawingml/2006/table">
            <a:tbl>
              <a:tblPr/>
              <a:tblGrid>
                <a:gridCol w="10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3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Database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 type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Species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Platform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Library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 of Samples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GTEx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 (</a:t>
                      </a:r>
                      <a:r>
                        <a:rPr lang="en-US" altLang="zh-CN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GTEx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tissue and cell line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PCR-cDNA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8972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GTEx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 (</a:t>
                      </a:r>
                      <a:r>
                        <a:rPr lang="en-US" altLang="zh-CN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GTEx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tissue and cell line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direct-cDNA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71624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GTEx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 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(K562 cell line) 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direct-cDNA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44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GTEx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 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(Heart)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direct-cDNA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90142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 (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human tissues and cell lines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PacBio: Sequel II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240687"/>
                  </a:ext>
                </a:extLst>
              </a:tr>
              <a:tr h="929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14909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CapTrap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11064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PCR-cDNA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803718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R2C2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795223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SMRTbell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98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016262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004431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seq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77406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R2C2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662675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21095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PacBio:Sequel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152642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seq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PacBio:Sequel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971078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SG-Nex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ONT(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GridION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PromethION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PCR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74578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SG-Nex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ONT(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GridION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PromethION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6276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SG-Nex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ONT(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GridION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PromethION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67266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DirectRMDB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12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2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0">
            <a:extLst>
              <a:ext uri="{FF2B5EF4-FFF2-40B4-BE49-F238E27FC236}">
                <a16:creationId xmlns:a16="http://schemas.microsoft.com/office/drawing/2014/main" id="{0157E29A-D7C8-2BB3-9D2A-EB7849DE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33690"/>
              </p:ext>
            </p:extLst>
          </p:nvPr>
        </p:nvGraphicFramePr>
        <p:xfrm>
          <a:off x="449553" y="215090"/>
          <a:ext cx="11292894" cy="4337336"/>
        </p:xfrm>
        <a:graphic>
          <a:graphicData uri="http://schemas.openxmlformats.org/drawingml/2006/table">
            <a:tbl>
              <a:tblPr/>
              <a:tblGrid>
                <a:gridCol w="10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3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Database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 type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Species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Platform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Library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 of Samples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scRNA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Parse Single Cell Whole Transcriptome Kit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761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scRNA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Parse Single Cell Whole Transcriptome Kit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072791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 (</a:t>
                      </a: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mouse tissues and cell lines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PacBio: Sequel II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76952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399365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CapTrap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00852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PCR-cDNA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0105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R2C2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203141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SMRTbell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96407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916579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60201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R2C2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35915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CapTrap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498083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PacBio:Sequel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7897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PacBio:Sequel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CapTrap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69736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DirectRMDB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409448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832847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52313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R2C2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21456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ONT: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576938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PacBio:Sequel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298183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PacBio:Sequel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59047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Drosophila </a:t>
                      </a: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melanogaster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1672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Saccharomyces cerevisiae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362489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Zea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mays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17832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Arabidopsis thaliana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31232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3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64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Long-read RNA sequencing in </a:t>
            </a:r>
            <a:r>
              <a:rPr lang="en-US" altLang="zh-CN" sz="2800" dirty="0" err="1">
                <a:solidFill>
                  <a:srgbClr val="C00000"/>
                </a:solidFill>
              </a:rPr>
              <a:t>GTEx</a:t>
            </a:r>
            <a:r>
              <a:rPr lang="en-US" altLang="zh-CN" sz="2800" dirty="0">
                <a:solidFill>
                  <a:srgbClr val="C00000"/>
                </a:solidFill>
              </a:rPr>
              <a:t> consortium project</a:t>
            </a:r>
            <a:r>
              <a:rPr lang="en-US" altLang="zh-CN" sz="2800" dirty="0"/>
              <a:t> </a:t>
            </a:r>
            <a:endParaRPr lang="en-US" sz="2800" dirty="0"/>
          </a:p>
        </p:txBody>
      </p:sp>
      <p:sp>
        <p:nvSpPr>
          <p:cNvPr id="143364" name="AutoShape 4" descr="data:image/jpeg;base64,/9j/4AAQSkZJRgABAQAAAQABAAD/2wCEAAoHCBYVFRgWFhUZGRgYGhwZGRoYGBoYGBoaGRoaGRgaHBocIS4lHB4rHxoaJjgmKy8xNTU1GiQ7QDs0Py40NTEBDAwMEA8QHBISGjEhISE0MTQxNDQxNDE0NDQ0NDQ0MTQ0NDQ0NDQ0NDQxNDQ0NDQ0ND8/MT8xPz8/Pz80ND80NP/AABEIAOEA4QMBIgACEQEDEQH/xAAbAAABBQEBAAAAAAAAAAAAAAAFAQIDBAYAB//EADsQAAEDAgIGCQQBAwMFAQAAAAEAAhEDIQQxBRJBUWFxBiKBkaGxwdHwEzJC4fFSYnIjgrIUJDOiwhX/xAAZAQADAQEBAAAAAAAAAAAAAAAAAgMBBAX/xAAkEQEBAAICAwACAQUAAAAAAAAAAQIRITEDEkEiUTIEEzNhcf/aAAwDAQACEQMRAD8AmC4JYXLWHsCkASBK1AcAuATgEqAbC4hc+o1oJcQALklZLS2mXVSWUyWs2u/J3sEty03HHYpj9NsYS1vWcM4yHMrNaR0/UdaYHDNUq79QRs9eO8oXUfJO75mkuVqkxkSvruebklOjVGYlQtBzSiBc3KwFNSo68QOalpSSS46o4FRh87/Mpr4jjxBHimjFtmLez7XOjbB81bw2m3iJce3PvQKlW1XXkjcpa7D9wFjuQGzwOnb9fLeIjtC0FOoHCRdeXYbFEGCjujNJupmRdp2Tbs3LZWWNvCaQocHim1GazTzG0KwmJUcJHJ5CaUBEU1OISBANcFEQpnKMlAREJjgpSmOCAZC5KuQBgJwCa1qkaFoOATwE1qegOASOsJKe0IH0jx+o36bfudc8B+0tumybDdNaQ+qdRphg3fkd54ITUc1oy5fPmxOm3smVQBxKlbtaTQfiRKiZQAuewK8aW0xOZ3fwoi083e+SxqlW457Ao32zVp7WsOes7afZQkbbHsWxhjHO2CQnPg7Oak+n8H7UtGiScs9vuFu2aVhhNcGBdTYVnV1SBPYtBo/Rx2ix9VHpDQjmnWaEvtDelZeq3VNx2KzhqhFlYeyeq/PfEKB2GLP1uTbZcdC+jseaTw4fabOG9bSjUDmhzTINx2rzxmXn7o90d0hqO+m49Vx6p3O3cinlTyxaiE0tUhTSExELgmwpSEhCAjc1QuarD1CgIS1NKmcFEQgGwuSrkAZCc0JAnBaD2hOATWqRqAir1gxrnnJolYPE4ovc57ttz6AeSP8AS3FarGsBu655LLOM22DPiVPKqYz6lBIExfZzStb83qNz5MJxf8+fLJDlcbQM/M7zwTXt1Gcdp2yfVdTfqguOZyHP54pcRTgNDjkJdzJ/jvWU0UmYYu2wN+0ngi+j9BF+wxxV7o9ok1TrkW2cltKWGDAAAo5eSziOjDxT6zTOjTQArNLQbW5AI+1pTmsUv7mSvpj+g3DYS0EC3BOxGEBFkQLdijcw7kttppJGQ01ocOBLRdZzD0zrajhv1Z8RyXpdagCMtixmnMJqPa8C03VcMr1UfJhO4CupapnYmVmasEW2iNiJ4lgg8D/BQ6sOrC6cbuOTKarZaDx31qYJ+9vVdzG3tV9yw3RrHalYAnqv6p5/iVu3BVxu4llNGFNcnFMcVpTHBROCmKjcgIXJhCkhIUBFC5PhKgC4StTWpzQtBwUgKjCZjamqxx4FAYnT2K16rjuED53d6GMf1ZTMZX1pI/JxjkFWfU2bvM5KK3S9h3T3/wA/OCmcZGWaiw9m+Hv33Tg+DfYJPj+0NS0m6zwNjbnmfniFZxLNd7GD8iO6LobQqxJ5n9+iM6FGviKc5C/h+0mV4PhN16ZoTR7adMADYrGIohJQrWHJJUcCoXVjpku1UMF1zaa4mVIxJIpaezDzdJ/0/bKs0XWTTU3KkxmkvaqWJpgNOw/Cs3pfD67HDtC0mOdN57EGxJkEJb3wadMDUfDoO7y2efcqOJdEjZsKJaeoarpFjmPNCKjw9gcNmY3cFfC8ObOcqhqkEEZg+VwvS9FYoVaTHzmL815dVEStj0GxctfTOw6w5HNWxqGUaohMKkJTHJ0yEKF4UxULkAxIQnQkQDNVcnLkAUCcEwFKCtCQIT0mxGpRO85fO5FWrL9Mq/Va2donxd6BLleG4zljK74LRuA8VA1/zll6JKz+seceiWkLNG8jzU4sN0rNaO09g95VfGPgcXEN7s1NRN+Qj/6PmqWLf1mg7ATym/ksBv1LxtJ8Mmj5uWu6LUS54dunuWHw7pdrcbdmXovS+iFIMphzrSpeW6i3hnO2wp04g/tTuEbO5DxpWmwST2Ae66np6k5tnDkbKcnCu+U5sbp7RwVJukWO+0g9qssrJZP2pbwttKhfmmNq7VFVxQbcmBxTUk4SV8NInbtj1QTEMIkdypaV6YsYS1gLncMlnK3SOrVNjqnYAJTemy3ya4X9PYfXYY+4XCwtKrqvIOTrEc/YrVNfiDBjWBzJsVmdN4YsfcRrXtlxCphNcJeS75QYlkGN3lvVvo5jPpYhhOROqeTv2qgOuwb225hVpg8R/KrEa9ilNcq2icV9Wix+9onmLHxCsuVETCVE5PKa4IBhCYSnlNIQCSuSLkATCcExpTgtB4WF6YVJrBs/iStw50BeddKHzXeZyAHfKTLo+PbPvd7qfDDrsG4T25qodqtYV3WJ3NJ9Al+HFcM+ziMzMc4j1VHSjuu8D+oM7GgSiGj2/Z2dwhx8kHxD5eTxPeST7LI2pcIyXtaBkZ7Vv8NgamoCamqIsIyWW6JYIvq60SBcra6Qp1HNhtptJyA3qOeXOl8MeNs7iGvLi1rnPcM4BtunYFTr0MSL6hjslFcTjX4djvoMADYl7hJJObgDmeKp4LTFerUcz6h1S5rWBzGS+XAOJjKBJW4y3kZWTihuGrVGusXMPaFutBYp72w823oRpLAPa4sexpMSHsBEf5N2dit9GNZph4MJc+jYdtcymQ08lm+kTnEAB0D5Zax7eqN0LFdIqbnPDRItJOwSc1PHs+XMZerRaCRN/wAjPmdiI4Z2HDY+ozW4PM+FlQxOiyZ1blpkXsRtzsSn6C0RU1qeuAGMc5wkN1iXZgxcjLOy6NSzmobsvEF6VUtI62sOx0do2IT01w8sZUAydBI4owzR2rULmW4firuKwf1GFjxYiP2klmORssfbF5fRdfgUrhJ4puIomm9zHZtcR+0pN5XRXO3HQfFTTfTP4ukcnX85WmKwnRSvqYmNj2eUEeq3bimxvCWU5MKY5KUhC1iOUjilITHoBq5JKVAEWuTwVGE4FaCPPzkvNukz5rP/AMvID3Xo9Q2+c15fpt+tVcd5cfGB5JMj4h0QRxVnDCxO+B6+irOOSuYZsD5uS3o8FsCYDnbGU7cz+igubuX/AC2ItrxSf/dbzQfDOmq3iR4wsn09+R6Z0Q0Z9OmCRd1yVpn6Pa4TaeQ81S0ZZjeQRii8FcdttdcmoFtoaoI1RcRcZ9qoMwOo/WaxoOwtaNbsIC1NSn4qN1I71sysGpWYxOFebkAn+65VrB4cgN1oEAo19MDMAqriYn2RaJElOrLb7LINjSC75ki2FplwdwQ/SFKCOKJ229KAws896u4fBx/TH+N/NJhm7ESptCa5FmMR0cC0XhVsWwBFw2Qg+OF0umvMumdENxM7HNB7bifJAwIzWi6et/1Wf4HzQSg3XaR+Qy4jdzXXL+MceU/KiGjH6r6Txsdqnt/S9GmQCvMsM+GTuc0+ML0bDPljeSfGpZJE1xSlMJTEcSmPTimOKAZC5LKVAXwnJjSuJTBXx9TVpuduHovNtJD/AFI3ADwBPit9pt8s1d/weKwmlf8Ayu5kdxI9FLK8qYzgOc3rK8zIDgoGsuOU+KnAvbkO1JapIlxr4pgb/nohNN0OaeIPirekas2H4wEPnL5tT4zgtvL2vQtQOpsO8BGqCy/RZ/8A27OARxuKhcOXGTvx5kG3vEKv9UIa7HQM+xC9I6aDQYK3m0a0M4/STKYlx7Ez6ocJiJ2Lz5j6uJqiJDAZnetfX0qykA14cJsDBIJ5hNljpkylG8LYE7Co8fQDgq2D0i0tjWF7hMxWnGMMRNoG2UsjapPeWtdqm7RPck0dp9j7OADhY7FEHOcZjVBvlmhml9El3XYdV47jwKeSEtbEYthFiqOIfN1lNGaUd9rpBFii7cXIWWUTKMh0+HXp/wCLvMLN4ckXGy6PdMautVaNzfMyg2HbcHsXRjxjI5cv5VYYJDrZg+Nx6re6Iqa1NvIeICw7Ww7sC12g6nUHKO7+U2N5TynAqmkriUjiqJmuKjcnEphQHLly5AXQUpKja5c58BMAzHvkwMpAHZdxWL0nmDvv3mVsMUYBO5p7yCB4nxWS0m3r6o2W7lDLtXHpAMhwBTqZzO0KNxt82JdaBG7M8SlOo13TbtPNV5UlV0kqMBWid7epdHKkUGxuUuIxbgUO6J4gGk0cI7s0edhQbnJcWWpldu3Hdxmgh+LeclWdhi8wTcrUs0e1zTAvs/hUhoeprdRwaBtImStmUbZVrQ+j202jermJpAiIB53Qp2Kr0nEPptcBk9jj4g3CsjS7xH+g4zuLTx3o1R0p1cK+8MM7NX2UeHovDuuy+yUSGm3tJH/TVJ22HoVxx1epOrhy2My86o7s0ayG5+ytbGarYismYsuYJfVbJEhrBN90lDcBhnVCTUJcL2OQ3AQt9dc0S7nCpWpEVJDbOzRRtCIXaOwpBLXGYJibmNi7SuKFNj3nYDHPYEb3dFs1Nsbpwa9R7hsiOQMKvTo9Wdx8rKSkddjZ/Jrged/ZSYYgzO0T4X8lXfxz6+o6YuZ4D280b0FVgxxPZl7oM2443B8x4K7hH6rw7kT2WK2XlmU4a6U1xTGlIXKyDnFJKa4pJQC6y5NlcgLUqOs63NNa5MqOvyRRA7SLzIbvcPC58Qs3i71fFHcU+Xk7Gj/2KAYl1y7af4UcryvjOFTf8+bVG4zA+SfngpaY+7g098JlBkuHYiNqq9l0xjLjiidHDTfj/KTFUNXVI/q9k/sW4ifRfGBjzTcc7t9Qt7hK0rynGyyoCLZEHiLLY6E0vrAB1jv2FQ8mG57RfxZ6/Gtrhqmq6ESY4bolZ6lXkA7kdw1QObdc+nQhxWEm7c0Pqkt+6nrRkW2KPUj3hPdQDhkJVJbGS2Mw3GOBkNqD5vTmYpzvwffeYCNuogbF30huW+5rf9Rnq2EkfaG8Mz3paDNWyOYlrdVCnrLdltt7JWhonesL0z0jMUmnPrO9AtHpzSrabC4ngBtJ2BeZYquXuc5xkuMqviw+1zebP5BLAVJZH9J8/wCFLh3beN+8+yoYAmSN/wDKI0hHn5JsuMqTHmRIz73Dfcd0qzRdlwhVa1nNcNwVlg60bx89ERtaTBVJYOFvnYpSVQ0c+3MA+hV4q06c97I4pmsucUyVrDpXJq5ATtcoMRUDRO5KXKhi6smAJjz3pMsj4xTxLrR3/wCR9h5oRiyJPAfyieLfqg8JP+4/PBCAOq48I8VP6tC4dkttuPiCn4CnckpNHHrdyt4YRMLN86Gi4Juf+Xoo9JMhrf8AL0U9AwXcx4gj0Cr6QMt5OPmP2l3+UNr8VbTTLg8J71a0FVBsVFjDrNYTujuVLDv1HA9+5POcdF6y23NOq9lxcbtqIYLTAmJjgUL0fWD2jwKlxOGa703qPHVdE3rhscHpFp23RClimjMrzZj307h08D7q3T6RFv3W5o9b8b7T63FfEAmRklZXbthY0dJ2b0j9PtOTlkxrfbHXbUaSqAmxEcFn9L6RZRYXOOXeTsA4qj/+k9+Q7TYLH9JsW579UunUi2yTmnww3eUs8/XHhR0lpB1Z2s42/FuwftUNZK5IF1SOS3a9o9vW7f16otH/ABB8VQ0ey43k/tXies8cgOwfyo5c5K49GYt1m8gfRWGGwdu9v0qWLdkP7R5lS0n9TmCgUc0Y+zf9w8T7IkXIJoqpLGf5HzKMFyrj0jl2cSoyUpKY4pil1lyjlKgEe87FWcIF81Ia25C8dijcDPfuXPcnRjj+1LSVYudqA7bqCu8BuoFG52rfbvUGtPetk23abBPhwV7C1tYEbie4myGtMGRxjsS0Kuo4HYc1uhsWpuhwP9QLe1tx6puIbLTwJUb32kcxzAurdJwMO2OF/X5wU8v2afpSpdZhH9Jt7efcqZp7O72RF7Ppv/tdt47CkxeHgyPtde2w7k0ur/0tiXQmJLTqE8lqqRkLGYduRGYPcVrNGP1m2zU81sakq07ZKi/CSUcNORlBULmRmO3YllNliBv0dwCsYShAyAPJEDHYoqlRos3NNtP1RzDSVgMfU1qj3f3Hwstzj36lM8l56VXxTup+b5CFPYEwBWKTNqtaljF/AvhwOxo8UtOrcneSfbyUDXQ3mkpFSUPxD5cewKwx1mjeCqbTrOlWHO28SPBFYN6HZ1Gni7zRUlUNFs1WNB3T3q7rKs6RvZdZcSmlyQuWsOlco5XIANX0iwmNb2Vao9n9U96pCiYke5SPpgWnyUPWOj2qSoWbLqpUapBtyI47F2oM00mmW7RF8WTgQbZFMeJKa4JtM2J0H2g3KlwdfVOqftPhxQ2nWPcpHVNhMJLieZDdQBzdV3YVWZULeo67VWoYggQfn6VltQEZqd4NOU7GCZ2FGcA7UI7kFoxs7EToukDf8hJafFpqb5S1WhDsJiLCSFZr1Lb0ivxDXYFAxgmw7VA+qexWcIJE7E5dBXSB8NhYp4utdpk6zoWXxFOCreO6R8k5V2hWmNyUNMK20X5p8qnjDXhNqWsFJUdeAmvtyHmkja4GAuebALqTJMnJJUPWW/WNVhKgLGEbh5KxKCYGvAHcQizXyqY5bieWOqeXJJTSUkpiHylUesuQAas95EBjgIy1SfIIc+kZvIXo9OmAJgdyrY/R9Oo2COtsLRB8lx4+edWO7P8Ap7risCxsZZ+YUooz9vd7KTF4V1J+q7ZkeCRlQTlcePLirXmbiE4uqoPpFpgjtXPp7UbxOFD2yDfzKFxBj5f0RMttuOkVFqTFtuOSnIh2r3dqTFt63YFu+Rrg3BtJsrT6ZBHFLgqOTtmR7UWxGGBaCPlvnepZZfkrjjwH0qBcJRfR+D2EkclDgWXI3j0H7RmhTIezj+/ZTuR5iRmGI/KRyVtzrQropA7OKgr0QBl3JaeRT+jMnNWsPT6hTsIAZG5K86tN3H1Rs0jM41suJQrF4ORIWkfQm8KJ1AasRvVJlpPLHbGFkHtU7LK9i8Hmdx+eSrsZa/zYqXLcQ9dVE8XXMZrclL9ODdWKTA1k7ZKzYsQVGAQ3euOHN7ZqLEOuCiWHdvEjhcwi8QTmqb6eqTayK4apYXkHbxVR7mlxgyPFJhXxLNmY7E2F5L5MeBSUsqMFKSruc6VyZK5Aat/2HmF1LL5wXLl5Ee2yXTD7h82LOszZzSrl6OH8Hm+T/JRin9rf9qFYz7j2/wDJcuSYjLqFqfc3kmYn7h2rlyedgSwv2HmESq/YOzzK5cufLtfFFhfv7PQrQj7qfP3XLkl7PBQ5qPE5FcuWtiro/wC5SYv/AMZ5rlyymij+I5BQvXLlrKE4r8u31Qn8TzK5cqzpz5dnVtq6p9vauXIhaqYnIc0W0bl2JVybL+MZj/JTr/elp/cOfokXLcOx5OhUJXLly6HKauXLk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66" name="AutoShape 6" descr="data:image/jpeg;base64,/9j/4AAQSkZJRgABAQAAAQABAAD/2wCEAAoHCBYVFRgWFhUZGRgYGhwZGRoYGBoYGBoaGRoaGRgaHBocIS4lHB4rHxoaJjgmKy8xNTU1GiQ7QDs0Py40NTEBDAwMEA8QHBISGjEhISE0MTQxNDQxNDE0NDQ0NDQ0MTQ0NDQ0NDQ0NDQxNDQ0NDQ0ND8/MT8xPz8/Pz80ND80NP/AABEIAOEA4QMBIgACEQEDEQH/xAAbAAABBQEBAAAAAAAAAAAAAAAFAQIDBAYAB//EADsQAAEDAgIGCQQBAwMFAQAAAAEAAhEDIQQxBRJBUWFxBiKBkaGxwdHwEzJC4fFSYnIjgrIUJDOiwhX/xAAZAQADAQEBAAAAAAAAAAAAAAAAAgMBBAX/xAAkEQEBAAICAwACAQUAAAAAAAAAAQIRITEDEkEiUTIEEzNhcf/aAAwDAQACEQMRAD8AmC4JYXLWHsCkASBK1AcAuATgEqAbC4hc+o1oJcQALklZLS2mXVSWUyWs2u/J3sEty03HHYpj9NsYS1vWcM4yHMrNaR0/UdaYHDNUq79QRs9eO8oXUfJO75mkuVqkxkSvruebklOjVGYlQtBzSiBc3KwFNSo68QOalpSSS46o4FRh87/Mpr4jjxBHimjFtmLez7XOjbB81bw2m3iJce3PvQKlW1XXkjcpa7D9wFjuQGzwOnb9fLeIjtC0FOoHCRdeXYbFEGCjujNJupmRdp2Tbs3LZWWNvCaQocHim1GazTzG0KwmJUcJHJ5CaUBEU1OISBANcFEQpnKMlAREJjgpSmOCAZC5KuQBgJwCa1qkaFoOATwE1qegOASOsJKe0IH0jx+o36bfudc8B+0tumybDdNaQ+qdRphg3fkd54ITUc1oy5fPmxOm3smVQBxKlbtaTQfiRKiZQAuewK8aW0xOZ3fwoi083e+SxqlW457Ao32zVp7WsOes7afZQkbbHsWxhjHO2CQnPg7Oak+n8H7UtGiScs9vuFu2aVhhNcGBdTYVnV1SBPYtBo/Rx2ix9VHpDQjmnWaEvtDelZeq3VNx2KzhqhFlYeyeq/PfEKB2GLP1uTbZcdC+jseaTw4fabOG9bSjUDmhzTINx2rzxmXn7o90d0hqO+m49Vx6p3O3cinlTyxaiE0tUhTSExELgmwpSEhCAjc1QuarD1CgIS1NKmcFEQgGwuSrkAZCc0JAnBaD2hOATWqRqAir1gxrnnJolYPE4ovc57ttz6AeSP8AS3FarGsBu655LLOM22DPiVPKqYz6lBIExfZzStb83qNz5MJxf8+fLJDlcbQM/M7zwTXt1Gcdp2yfVdTfqguOZyHP54pcRTgNDjkJdzJ/jvWU0UmYYu2wN+0ngi+j9BF+wxxV7o9ok1TrkW2cltKWGDAAAo5eSziOjDxT6zTOjTQArNLQbW5AI+1pTmsUv7mSvpj+g3DYS0EC3BOxGEBFkQLdijcw7kttppJGQ01ocOBLRdZzD0zrajhv1Z8RyXpdagCMtixmnMJqPa8C03VcMr1UfJhO4CupapnYmVmasEW2iNiJ4lgg8D/BQ6sOrC6cbuOTKarZaDx31qYJ+9vVdzG3tV9yw3RrHalYAnqv6p5/iVu3BVxu4llNGFNcnFMcVpTHBROCmKjcgIXJhCkhIUBFC5PhKgC4StTWpzQtBwUgKjCZjamqxx4FAYnT2K16rjuED53d6GMf1ZTMZX1pI/JxjkFWfU2bvM5KK3S9h3T3/wA/OCmcZGWaiw9m+Hv33Tg+DfYJPj+0NS0m6zwNjbnmfniFZxLNd7GD8iO6LobQqxJ5n9+iM6FGviKc5C/h+0mV4PhN16ZoTR7adMADYrGIohJQrWHJJUcCoXVjpku1UMF1zaa4mVIxJIpaezDzdJ/0/bKs0XWTTU3KkxmkvaqWJpgNOw/Cs3pfD67HDtC0mOdN57EGxJkEJb3wadMDUfDoO7y2efcqOJdEjZsKJaeoarpFjmPNCKjw9gcNmY3cFfC8ObOcqhqkEEZg+VwvS9FYoVaTHzmL815dVEStj0GxctfTOw6w5HNWxqGUaohMKkJTHJ0yEKF4UxULkAxIQnQkQDNVcnLkAUCcEwFKCtCQIT0mxGpRO85fO5FWrL9Mq/Va2donxd6BLleG4zljK74LRuA8VA1/zll6JKz+seceiWkLNG8jzU4sN0rNaO09g95VfGPgcXEN7s1NRN+Qj/6PmqWLf1mg7ATym/ksBv1LxtJ8Mmj5uWu6LUS54dunuWHw7pdrcbdmXovS+iFIMphzrSpeW6i3hnO2wp04g/tTuEbO5DxpWmwST2Ae66np6k5tnDkbKcnCu+U5sbp7RwVJukWO+0g9qssrJZP2pbwttKhfmmNq7VFVxQbcmBxTUk4SV8NInbtj1QTEMIkdypaV6YsYS1gLncMlnK3SOrVNjqnYAJTemy3ya4X9PYfXYY+4XCwtKrqvIOTrEc/YrVNfiDBjWBzJsVmdN4YsfcRrXtlxCphNcJeS75QYlkGN3lvVvo5jPpYhhOROqeTv2qgOuwb225hVpg8R/KrEa9ilNcq2icV9Wix+9onmLHxCsuVETCVE5PKa4IBhCYSnlNIQCSuSLkATCcExpTgtB4WF6YVJrBs/iStw50BeddKHzXeZyAHfKTLo+PbPvd7qfDDrsG4T25qodqtYV3WJ3NJ9Al+HFcM+ziMzMc4j1VHSjuu8D+oM7GgSiGj2/Z2dwhx8kHxD5eTxPeST7LI2pcIyXtaBkZ7Vv8NgamoCamqIsIyWW6JYIvq60SBcra6Qp1HNhtptJyA3qOeXOl8MeNs7iGvLi1rnPcM4BtunYFTr0MSL6hjslFcTjX4djvoMADYl7hJJObgDmeKp4LTFerUcz6h1S5rWBzGS+XAOJjKBJW4y3kZWTihuGrVGusXMPaFutBYp72w823oRpLAPa4sexpMSHsBEf5N2dit9GNZph4MJc+jYdtcymQ08lm+kTnEAB0D5Zax7eqN0LFdIqbnPDRItJOwSc1PHs+XMZerRaCRN/wAjPmdiI4Z2HDY+ozW4PM+FlQxOiyZ1blpkXsRtzsSn6C0RU1qeuAGMc5wkN1iXZgxcjLOy6NSzmobsvEF6VUtI62sOx0do2IT01w8sZUAydBI4owzR2rULmW4firuKwf1GFjxYiP2klmORssfbF5fRdfgUrhJ4puIomm9zHZtcR+0pN5XRXO3HQfFTTfTP4ukcnX85WmKwnRSvqYmNj2eUEeq3bimxvCWU5MKY5KUhC1iOUjilITHoBq5JKVAEWuTwVGE4FaCPPzkvNukz5rP/AMvID3Xo9Q2+c15fpt+tVcd5cfGB5JMj4h0QRxVnDCxO+B6+irOOSuYZsD5uS3o8FsCYDnbGU7cz+igubuX/AC2ItrxSf/dbzQfDOmq3iR4wsn09+R6Z0Q0Z9OmCRd1yVpn6Pa4TaeQ81S0ZZjeQRii8FcdttdcmoFtoaoI1RcRcZ9qoMwOo/WaxoOwtaNbsIC1NSn4qN1I71sysGpWYxOFebkAn+65VrB4cgN1oEAo19MDMAqriYn2RaJElOrLb7LINjSC75ki2FplwdwQ/SFKCOKJ229KAws896u4fBx/TH+N/NJhm7ESptCa5FmMR0cC0XhVsWwBFw2Qg+OF0umvMumdENxM7HNB7bifJAwIzWi6et/1Wf4HzQSg3XaR+Qy4jdzXXL+MceU/KiGjH6r6Txsdqnt/S9GmQCvMsM+GTuc0+ML0bDPljeSfGpZJE1xSlMJTEcSmPTimOKAZC5LKVAXwnJjSuJTBXx9TVpuduHovNtJD/AFI3ADwBPit9pt8s1d/weKwmlf8Ayu5kdxI9FLK8qYzgOc3rK8zIDgoGsuOU+KnAvbkO1JapIlxr4pgb/nohNN0OaeIPirekas2H4wEPnL5tT4zgtvL2vQtQOpsO8BGqCy/RZ/8A27OARxuKhcOXGTvx5kG3vEKv9UIa7HQM+xC9I6aDQYK3m0a0M4/STKYlx7Ez6ocJiJ2Lz5j6uJqiJDAZnetfX0qykA14cJsDBIJ5hNljpkylG8LYE7Co8fQDgq2D0i0tjWF7hMxWnGMMRNoG2UsjapPeWtdqm7RPck0dp9j7OADhY7FEHOcZjVBvlmhml9El3XYdV47jwKeSEtbEYthFiqOIfN1lNGaUd9rpBFii7cXIWWUTKMh0+HXp/wCLvMLN4ckXGy6PdMautVaNzfMyg2HbcHsXRjxjI5cv5VYYJDrZg+Nx6re6Iqa1NvIeICw7Ww7sC12g6nUHKO7+U2N5TynAqmkriUjiqJmuKjcnEphQHLly5AXQUpKja5c58BMAzHvkwMpAHZdxWL0nmDvv3mVsMUYBO5p7yCB4nxWS0m3r6o2W7lDLtXHpAMhwBTqZzO0KNxt82JdaBG7M8SlOo13TbtPNV5UlV0kqMBWid7epdHKkUGxuUuIxbgUO6J4gGk0cI7s0edhQbnJcWWpldu3Hdxmgh+LeclWdhi8wTcrUs0e1zTAvs/hUhoeprdRwaBtImStmUbZVrQ+j202jermJpAiIB53Qp2Kr0nEPptcBk9jj4g3CsjS7xH+g4zuLTx3o1R0p1cK+8MM7NX2UeHovDuuy+yUSGm3tJH/TVJ22HoVxx1epOrhy2My86o7s0ayG5+ytbGarYismYsuYJfVbJEhrBN90lDcBhnVCTUJcL2OQ3AQt9dc0S7nCpWpEVJDbOzRRtCIXaOwpBLXGYJibmNi7SuKFNj3nYDHPYEb3dFs1Nsbpwa9R7hsiOQMKvTo9Wdx8rKSkddjZ/Jrged/ZSYYgzO0T4X8lXfxz6+o6YuZ4D280b0FVgxxPZl7oM2443B8x4K7hH6rw7kT2WK2XlmU4a6U1xTGlIXKyDnFJKa4pJQC6y5NlcgLUqOs63NNa5MqOvyRRA7SLzIbvcPC58Qs3i71fFHcU+Xk7Gj/2KAYl1y7af4UcryvjOFTf8+bVG4zA+SfngpaY+7g098JlBkuHYiNqq9l0xjLjiidHDTfj/KTFUNXVI/q9k/sW4ifRfGBjzTcc7t9Qt7hK0rynGyyoCLZEHiLLY6E0vrAB1jv2FQ8mG57RfxZ6/Gtrhqmq6ESY4bolZ6lXkA7kdw1QObdc+nQhxWEm7c0Pqkt+6nrRkW2KPUj3hPdQDhkJVJbGS2Mw3GOBkNqD5vTmYpzvwffeYCNuogbF30huW+5rf9Rnq2EkfaG8Mz3paDNWyOYlrdVCnrLdltt7JWhonesL0z0jMUmnPrO9AtHpzSrabC4ngBtJ2BeZYquXuc5xkuMqviw+1zebP5BLAVJZH9J8/wCFLh3beN+8+yoYAmSN/wDKI0hHn5JsuMqTHmRIz73Dfcd0qzRdlwhVa1nNcNwVlg60bx89ERtaTBVJYOFvnYpSVQ0c+3MA+hV4q06c97I4pmsucUyVrDpXJq5ATtcoMRUDRO5KXKhi6smAJjz3pMsj4xTxLrR3/wCR9h5oRiyJPAfyieLfqg8JP+4/PBCAOq48I8VP6tC4dkttuPiCn4CnckpNHHrdyt4YRMLN86Gi4Juf+Xoo9JMhrf8AL0U9AwXcx4gj0Cr6QMt5OPmP2l3+UNr8VbTTLg8J71a0FVBsVFjDrNYTujuVLDv1HA9+5POcdF6y23NOq9lxcbtqIYLTAmJjgUL0fWD2jwKlxOGa703qPHVdE3rhscHpFp23RClimjMrzZj307h08D7q3T6RFv3W5o9b8b7T63FfEAmRklZXbthY0dJ2b0j9PtOTlkxrfbHXbUaSqAmxEcFn9L6RZRYXOOXeTsA4qj/+k9+Q7TYLH9JsW579UunUi2yTmnww3eUs8/XHhR0lpB1Z2s42/FuwftUNZK5IF1SOS3a9o9vW7f16otH/ABB8VQ0ey43k/tXies8cgOwfyo5c5K49GYt1m8gfRWGGwdu9v0qWLdkP7R5lS0n9TmCgUc0Y+zf9w8T7IkXIJoqpLGf5HzKMFyrj0jl2cSoyUpKY4pil1lyjlKgEe87FWcIF81Ia25C8dijcDPfuXPcnRjj+1LSVYudqA7bqCu8BuoFG52rfbvUGtPetk23abBPhwV7C1tYEbie4myGtMGRxjsS0Kuo4HYc1uhsWpuhwP9QLe1tx6puIbLTwJUb32kcxzAurdJwMO2OF/X5wU8v2afpSpdZhH9Jt7efcqZp7O72RF7Ppv/tdt47CkxeHgyPtde2w7k0ur/0tiXQmJLTqE8lqqRkLGYduRGYPcVrNGP1m2zU81sakq07ZKi/CSUcNORlBULmRmO3YllNliBv0dwCsYShAyAPJEDHYoqlRos3NNtP1RzDSVgMfU1qj3f3Hwstzj36lM8l56VXxTup+b5CFPYEwBWKTNqtaljF/AvhwOxo8UtOrcneSfbyUDXQ3mkpFSUPxD5cewKwx1mjeCqbTrOlWHO28SPBFYN6HZ1Gni7zRUlUNFs1WNB3T3q7rKs6RvZdZcSmlyQuWsOlco5XIANX0iwmNb2Vao9n9U96pCiYke5SPpgWnyUPWOj2qSoWbLqpUapBtyI47F2oM00mmW7RF8WTgQbZFMeJKa4JtM2J0H2g3KlwdfVOqftPhxQ2nWPcpHVNhMJLieZDdQBzdV3YVWZULeo67VWoYggQfn6VltQEZqd4NOU7GCZ2FGcA7UI7kFoxs7EToukDf8hJafFpqb5S1WhDsJiLCSFZr1Lb0ivxDXYFAxgmw7VA+qexWcIJE7E5dBXSB8NhYp4utdpk6zoWXxFOCreO6R8k5V2hWmNyUNMK20X5p8qnjDXhNqWsFJUdeAmvtyHmkja4GAuebALqTJMnJJUPWW/WNVhKgLGEbh5KxKCYGvAHcQizXyqY5bieWOqeXJJTSUkpiHylUesuQAas95EBjgIy1SfIIc+kZvIXo9OmAJgdyrY/R9Oo2COtsLRB8lx4+edWO7P8Ap7risCxsZZ+YUooz9vd7KTF4V1J+q7ZkeCRlQTlcePLirXmbiE4uqoPpFpgjtXPp7UbxOFD2yDfzKFxBj5f0RMttuOkVFqTFtuOSnIh2r3dqTFt63YFu+Rrg3BtJsrT6ZBHFLgqOTtmR7UWxGGBaCPlvnepZZfkrjjwH0qBcJRfR+D2EkclDgWXI3j0H7RmhTIezj+/ZTuR5iRmGI/KRyVtzrQropA7OKgr0QBl3JaeRT+jMnNWsPT6hTsIAZG5K86tN3H1Rs0jM41suJQrF4ORIWkfQm8KJ1AasRvVJlpPLHbGFkHtU7LK9i8Hmdx+eSrsZa/zYqXLcQ9dVE8XXMZrclL9ODdWKTA1k7ZKzYsQVGAQ3euOHN7ZqLEOuCiWHdvEjhcwi8QTmqb6eqTayK4apYXkHbxVR7mlxgyPFJhXxLNmY7E2F5L5MeBSUsqMFKSruc6VyZK5Aat/2HmF1LL5wXLl5Ee2yXTD7h82LOszZzSrl6OH8Hm+T/JRin9rf9qFYz7j2/wDJcuSYjLqFqfc3kmYn7h2rlyedgSwv2HmESq/YOzzK5cufLtfFFhfv7PQrQj7qfP3XLkl7PBQ5qPE5FcuWtiro/wC5SYv/AMZ5rlyymij+I5BQvXLlrKE4r8u31Qn8TzK5cqzpz5dnVtq6p9vauXIhaqYnIc0W0bl2JVybL+MZj/JTr/elp/cOfokXLcOx5OhUJXLly6HKauXLk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804651"/>
            <a:ext cx="4992021" cy="224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4" y="3251575"/>
            <a:ext cx="5266423" cy="292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矩形 35"/>
          <p:cNvSpPr/>
          <p:nvPr/>
        </p:nvSpPr>
        <p:spPr>
          <a:xfrm>
            <a:off x="6896100" y="6611779"/>
            <a:ext cx="52959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000" u="sng" dirty="0"/>
              <a:t>Webpage: </a:t>
            </a:r>
            <a:r>
              <a:rPr lang="en-US" altLang="zh-CN" sz="1000" u="sng" dirty="0">
                <a:solidFill>
                  <a:srgbClr val="0070C0"/>
                </a:solidFill>
              </a:rPr>
              <a:t>https://gtexportal.org/home/downloads/adult-gtex/long_read_data</a:t>
            </a:r>
            <a:endParaRPr lang="zh-CN" altLang="en-US" sz="1000" u="sng" dirty="0">
              <a:solidFill>
                <a:srgbClr val="0070C0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613400" y="894945"/>
            <a:ext cx="657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GTEx</a:t>
            </a: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long-read RNA sequencing data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ONT: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MinION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GridION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PCR-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and direct-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protocols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Reference genome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hg38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Reference annotation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GENCODE v26 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# of samples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88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GTEx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tissue and cell line samples</a:t>
            </a:r>
          </a:p>
          <a:p>
            <a:pPr marL="1257300" lvl="2" indent="-342900">
              <a:lnSpc>
                <a:spcPct val="150000"/>
              </a:lnSpc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     --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PCR-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direct-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K562 cell line samples (PCR-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Heart - Left Ventricle (PCR-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155575" y="5041900"/>
            <a:ext cx="1012825" cy="501650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6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Long-read RNA sequencing in </a:t>
            </a:r>
            <a:r>
              <a:rPr lang="en-US" sz="2800" dirty="0">
                <a:solidFill>
                  <a:srgbClr val="C00000"/>
                </a:solidFill>
              </a:rPr>
              <a:t>ENCODE4</a:t>
            </a:r>
          </a:p>
        </p:txBody>
      </p:sp>
      <p:sp>
        <p:nvSpPr>
          <p:cNvPr id="143364" name="AutoShape 4" descr="data:image/jpeg;base64,/9j/4AAQSkZJRgABAQAAAQABAAD/2wCEAAoHCBYVFRgWFhUZGRgYGhwZGRoYGBoYGBoaGRoaGRgaHBocIS4lHB4rHxoaJjgmKy8xNTU1GiQ7QDs0Py40NTEBDAwMEA8QHBISGjEhISE0MTQxNDQxNDE0NDQ0NDQ0MTQ0NDQ0NDQ0NDQxNDQ0NDQ0ND8/MT8xPz8/Pz80ND80NP/AABEIAOEA4QMBIgACEQEDEQH/xAAbAAABBQEBAAAAAAAAAAAAAAAFAQIDBAYAB//EADsQAAEDAgIGCQQBAwMFAQAAAAEAAhEDIQQxBRJBUWFxBiKBkaGxwdHwEzJC4fFSYnIjgrIUJDOiwhX/xAAZAQADAQEBAAAAAAAAAAAAAAAAAgMBBAX/xAAkEQEBAAICAwACAQUAAAAAAAAAAQIRITEDEkEiUTIEEzNhcf/aAAwDAQACEQMRAD8AmC4JYXLWHsCkASBK1AcAuATgEqAbC4hc+o1oJcQALklZLS2mXVSWUyWs2u/J3sEty03HHYpj9NsYS1vWcM4yHMrNaR0/UdaYHDNUq79QRs9eO8oXUfJO75mkuVqkxkSvruebklOjVGYlQtBzSiBc3KwFNSo68QOalpSSS46o4FRh87/Mpr4jjxBHimjFtmLez7XOjbB81bw2m3iJce3PvQKlW1XXkjcpa7D9wFjuQGzwOnb9fLeIjtC0FOoHCRdeXYbFEGCjujNJupmRdp2Tbs3LZWWNvCaQocHim1GazTzG0KwmJUcJHJ5CaUBEU1OISBANcFEQpnKMlAREJjgpSmOCAZC5KuQBgJwCa1qkaFoOATwE1qegOASOsJKe0IH0jx+o36bfudc8B+0tumybDdNaQ+qdRphg3fkd54ITUc1oy5fPmxOm3smVQBxKlbtaTQfiRKiZQAuewK8aW0xOZ3fwoi083e+SxqlW457Ao32zVp7WsOes7afZQkbbHsWxhjHO2CQnPg7Oak+n8H7UtGiScs9vuFu2aVhhNcGBdTYVnV1SBPYtBo/Rx2ix9VHpDQjmnWaEvtDelZeq3VNx2KzhqhFlYeyeq/PfEKB2GLP1uTbZcdC+jseaTw4fabOG9bSjUDmhzTINx2rzxmXn7o90d0hqO+m49Vx6p3O3cinlTyxaiE0tUhTSExELgmwpSEhCAjc1QuarD1CgIS1NKmcFEQgGwuSrkAZCc0JAnBaD2hOATWqRqAir1gxrnnJolYPE4ovc57ttz6AeSP8AS3FarGsBu655LLOM22DPiVPKqYz6lBIExfZzStb83qNz5MJxf8+fLJDlcbQM/M7zwTXt1Gcdp2yfVdTfqguOZyHP54pcRTgNDjkJdzJ/jvWU0UmYYu2wN+0ngi+j9BF+wxxV7o9ok1TrkW2cltKWGDAAAo5eSziOjDxT6zTOjTQArNLQbW5AI+1pTmsUv7mSvpj+g3DYS0EC3BOxGEBFkQLdijcw7kttppJGQ01ocOBLRdZzD0zrajhv1Z8RyXpdagCMtixmnMJqPa8C03VcMr1UfJhO4CupapnYmVmasEW2iNiJ4lgg8D/BQ6sOrC6cbuOTKarZaDx31qYJ+9vVdzG3tV9yw3RrHalYAnqv6p5/iVu3BVxu4llNGFNcnFMcVpTHBROCmKjcgIXJhCkhIUBFC5PhKgC4StTWpzQtBwUgKjCZjamqxx4FAYnT2K16rjuED53d6GMf1ZTMZX1pI/JxjkFWfU2bvM5KK3S9h3T3/wA/OCmcZGWaiw9m+Hv33Tg+DfYJPj+0NS0m6zwNjbnmfniFZxLNd7GD8iO6LobQqxJ5n9+iM6FGviKc5C/h+0mV4PhN16ZoTR7adMADYrGIohJQrWHJJUcCoXVjpku1UMF1zaa4mVIxJIpaezDzdJ/0/bKs0XWTTU3KkxmkvaqWJpgNOw/Cs3pfD67HDtC0mOdN57EGxJkEJb3wadMDUfDoO7y2efcqOJdEjZsKJaeoarpFjmPNCKjw9gcNmY3cFfC8ObOcqhqkEEZg+VwvS9FYoVaTHzmL815dVEStj0GxctfTOw6w5HNWxqGUaohMKkJTHJ0yEKF4UxULkAxIQnQkQDNVcnLkAUCcEwFKCtCQIT0mxGpRO85fO5FWrL9Mq/Va2donxd6BLleG4zljK74LRuA8VA1/zll6JKz+seceiWkLNG8jzU4sN0rNaO09g95VfGPgcXEN7s1NRN+Qj/6PmqWLf1mg7ATym/ksBv1LxtJ8Mmj5uWu6LUS54dunuWHw7pdrcbdmXovS+iFIMphzrSpeW6i3hnO2wp04g/tTuEbO5DxpWmwST2Ae66np6k5tnDkbKcnCu+U5sbp7RwVJukWO+0g9qssrJZP2pbwttKhfmmNq7VFVxQbcmBxTUk4SV8NInbtj1QTEMIkdypaV6YsYS1gLncMlnK3SOrVNjqnYAJTemy3ya4X9PYfXYY+4XCwtKrqvIOTrEc/YrVNfiDBjWBzJsVmdN4YsfcRrXtlxCphNcJeS75QYlkGN3lvVvo5jPpYhhOROqeTv2qgOuwb225hVpg8R/KrEa9ilNcq2icV9Wix+9onmLHxCsuVETCVE5PKa4IBhCYSnlNIQCSuSLkATCcExpTgtB4WF6YVJrBs/iStw50BeddKHzXeZyAHfKTLo+PbPvd7qfDDrsG4T25qodqtYV3WJ3NJ9Al+HFcM+ziMzMc4j1VHSjuu8D+oM7GgSiGj2/Z2dwhx8kHxD5eTxPeST7LI2pcIyXtaBkZ7Vv8NgamoCamqIsIyWW6JYIvq60SBcra6Qp1HNhtptJyA3qOeXOl8MeNs7iGvLi1rnPcM4BtunYFTr0MSL6hjslFcTjX4djvoMADYl7hJJObgDmeKp4LTFerUcz6h1S5rWBzGS+XAOJjKBJW4y3kZWTihuGrVGusXMPaFutBYp72w823oRpLAPa4sexpMSHsBEf5N2dit9GNZph4MJc+jYdtcymQ08lm+kTnEAB0D5Zax7eqN0LFdIqbnPDRItJOwSc1PHs+XMZerRaCRN/wAjPmdiI4Z2HDY+ozW4PM+FlQxOiyZ1blpkXsRtzsSn6C0RU1qeuAGMc5wkN1iXZgxcjLOy6NSzmobsvEF6VUtI62sOx0do2IT01w8sZUAydBI4owzR2rULmW4firuKwf1GFjxYiP2klmORssfbF5fRdfgUrhJ4puIomm9zHZtcR+0pN5XRXO3HQfFTTfTP4ukcnX85WmKwnRSvqYmNj2eUEeq3bimxvCWU5MKY5KUhC1iOUjilITHoBq5JKVAEWuTwVGE4FaCPPzkvNukz5rP/AMvID3Xo9Q2+c15fpt+tVcd5cfGB5JMj4h0QRxVnDCxO+B6+irOOSuYZsD5uS3o8FsCYDnbGU7cz+igubuX/AC2ItrxSf/dbzQfDOmq3iR4wsn09+R6Z0Q0Z9OmCRd1yVpn6Pa4TaeQ81S0ZZjeQRii8FcdttdcmoFtoaoI1RcRcZ9qoMwOo/WaxoOwtaNbsIC1NSn4qN1I71sysGpWYxOFebkAn+65VrB4cgN1oEAo19MDMAqriYn2RaJElOrLb7LINjSC75ki2FplwdwQ/SFKCOKJ229KAws896u4fBx/TH+N/NJhm7ESptCa5FmMR0cC0XhVsWwBFw2Qg+OF0umvMumdENxM7HNB7bifJAwIzWi6et/1Wf4HzQSg3XaR+Qy4jdzXXL+MceU/KiGjH6r6Txsdqnt/S9GmQCvMsM+GTuc0+ML0bDPljeSfGpZJE1xSlMJTEcSmPTimOKAZC5LKVAXwnJjSuJTBXx9TVpuduHovNtJD/AFI3ADwBPit9pt8s1d/weKwmlf8Ayu5kdxI9FLK8qYzgOc3rK8zIDgoGsuOU+KnAvbkO1JapIlxr4pgb/nohNN0OaeIPirekas2H4wEPnL5tT4zgtvL2vQtQOpsO8BGqCy/RZ/8A27OARxuKhcOXGTvx5kG3vEKv9UIa7HQM+xC9I6aDQYK3m0a0M4/STKYlx7Ez6ocJiJ2Lz5j6uJqiJDAZnetfX0qykA14cJsDBIJ5hNljpkylG8LYE7Co8fQDgq2D0i0tjWF7hMxWnGMMRNoG2UsjapPeWtdqm7RPck0dp9j7OADhY7FEHOcZjVBvlmhml9El3XYdV47jwKeSEtbEYthFiqOIfN1lNGaUd9rpBFii7cXIWWUTKMh0+HXp/wCLvMLN4ckXGy6PdMautVaNzfMyg2HbcHsXRjxjI5cv5VYYJDrZg+Nx6re6Iqa1NvIeICw7Ww7sC12g6nUHKO7+U2N5TynAqmkriUjiqJmuKjcnEphQHLly5AXQUpKja5c58BMAzHvkwMpAHZdxWL0nmDvv3mVsMUYBO5p7yCB4nxWS0m3r6o2W7lDLtXHpAMhwBTqZzO0KNxt82JdaBG7M8SlOo13TbtPNV5UlV0kqMBWid7epdHKkUGxuUuIxbgUO6J4gGk0cI7s0edhQbnJcWWpldu3Hdxmgh+LeclWdhi8wTcrUs0e1zTAvs/hUhoeprdRwaBtImStmUbZVrQ+j202jermJpAiIB53Qp2Kr0nEPptcBk9jj4g3CsjS7xH+g4zuLTx3o1R0p1cK+8MM7NX2UeHovDuuy+yUSGm3tJH/TVJ22HoVxx1epOrhy2My86o7s0ayG5+ytbGarYismYsuYJfVbJEhrBN90lDcBhnVCTUJcL2OQ3AQt9dc0S7nCpWpEVJDbOzRRtCIXaOwpBLXGYJibmNi7SuKFNj3nYDHPYEb3dFs1Nsbpwa9R7hsiOQMKvTo9Wdx8rKSkddjZ/Jrged/ZSYYgzO0T4X8lXfxz6+o6YuZ4D280b0FVgxxPZl7oM2443B8x4K7hH6rw7kT2WK2XlmU4a6U1xTGlIXKyDnFJKa4pJQC6y5NlcgLUqOs63NNa5MqOvyRRA7SLzIbvcPC58Qs3i71fFHcU+Xk7Gj/2KAYl1y7af4UcryvjOFTf8+bVG4zA+SfngpaY+7g098JlBkuHYiNqq9l0xjLjiidHDTfj/KTFUNXVI/q9k/sW4ifRfGBjzTcc7t9Qt7hK0rynGyyoCLZEHiLLY6E0vrAB1jv2FQ8mG57RfxZ6/Gtrhqmq6ESY4bolZ6lXkA7kdw1QObdc+nQhxWEm7c0Pqkt+6nrRkW2KPUj3hPdQDhkJVJbGS2Mw3GOBkNqD5vTmYpzvwffeYCNuogbF30huW+5rf9Rnq2EkfaG8Mz3paDNWyOYlrdVCnrLdltt7JWhonesL0z0jMUmnPrO9AtHpzSrabC4ngBtJ2BeZYquXuc5xkuMqviw+1zebP5BLAVJZH9J8/wCFLh3beN+8+yoYAmSN/wDKI0hHn5JsuMqTHmRIz73Dfcd0qzRdlwhVa1nNcNwVlg60bx89ERtaTBVJYOFvnYpSVQ0c+3MA+hV4q06c97I4pmsucUyVrDpXJq5ATtcoMRUDRO5KXKhi6smAJjz3pMsj4xTxLrR3/wCR9h5oRiyJPAfyieLfqg8JP+4/PBCAOq48I8VP6tC4dkttuPiCn4CnckpNHHrdyt4YRMLN86Gi4Juf+Xoo9JMhrf8AL0U9AwXcx4gj0Cr6QMt5OPmP2l3+UNr8VbTTLg8J71a0FVBsVFjDrNYTujuVLDv1HA9+5POcdF6y23NOq9lxcbtqIYLTAmJjgUL0fWD2jwKlxOGa703qPHVdE3rhscHpFp23RClimjMrzZj307h08D7q3T6RFv3W5o9b8b7T63FfEAmRklZXbthY0dJ2b0j9PtOTlkxrfbHXbUaSqAmxEcFn9L6RZRYXOOXeTsA4qj/+k9+Q7TYLH9JsW579UunUi2yTmnww3eUs8/XHhR0lpB1Z2s42/FuwftUNZK5IF1SOS3a9o9vW7f16otH/ABB8VQ0ey43k/tXies8cgOwfyo5c5K49GYt1m8gfRWGGwdu9v0qWLdkP7R5lS0n9TmCgUc0Y+zf9w8T7IkXIJoqpLGf5HzKMFyrj0jl2cSoyUpKY4pil1lyjlKgEe87FWcIF81Ia25C8dijcDPfuXPcnRjj+1LSVYudqA7bqCu8BuoFG52rfbvUGtPetk23abBPhwV7C1tYEbie4myGtMGRxjsS0Kuo4HYc1uhsWpuhwP9QLe1tx6puIbLTwJUb32kcxzAurdJwMO2OF/X5wU8v2afpSpdZhH9Jt7efcqZp7O72RF7Ppv/tdt47CkxeHgyPtde2w7k0ur/0tiXQmJLTqE8lqqRkLGYduRGYPcVrNGP1m2zU81sakq07ZKi/CSUcNORlBULmRmO3YllNliBv0dwCsYShAyAPJEDHYoqlRos3NNtP1RzDSVgMfU1qj3f3Hwstzj36lM8l56VXxTup+b5CFPYEwBWKTNqtaljF/AvhwOxo8UtOrcneSfbyUDXQ3mkpFSUPxD5cewKwx1mjeCqbTrOlWHO28SPBFYN6HZ1Gni7zRUlUNFs1WNB3T3q7rKs6RvZdZcSmlyQuWsOlco5XIANX0iwmNb2Vao9n9U96pCiYke5SPpgWnyUPWOj2qSoWbLqpUapBtyI47F2oM00mmW7RF8WTgQbZFMeJKa4JtM2J0H2g3KlwdfVOqftPhxQ2nWPcpHVNhMJLieZDdQBzdV3YVWZULeo67VWoYggQfn6VltQEZqd4NOU7GCZ2FGcA7UI7kFoxs7EToukDf8hJafFpqb5S1WhDsJiLCSFZr1Lb0ivxDXYFAxgmw7VA+qexWcIJE7E5dBXSB8NhYp4utdpk6zoWXxFOCreO6R8k5V2hWmNyUNMK20X5p8qnjDXhNqWsFJUdeAmvtyHmkja4GAuebALqTJMnJJUPWW/WNVhKgLGEbh5KxKCYGvAHcQizXyqY5bieWOqeXJJTSUkpiHylUesuQAas95EBjgIy1SfIIc+kZvIXo9OmAJgdyrY/R9Oo2COtsLRB8lx4+edWO7P8Ap7risCxsZZ+YUooz9vd7KTF4V1J+q7ZkeCRlQTlcePLirXmbiE4uqoPpFpgjtXPp7UbxOFD2yDfzKFxBj5f0RMttuOkVFqTFtuOSnIh2r3dqTFt63YFu+Rrg3BtJsrT6ZBHFLgqOTtmR7UWxGGBaCPlvnepZZfkrjjwH0qBcJRfR+D2EkclDgWXI3j0H7RmhTIezj+/ZTuR5iRmGI/KRyVtzrQropA7OKgr0QBl3JaeRT+jMnNWsPT6hTsIAZG5K86tN3H1Rs0jM41suJQrF4ORIWkfQm8KJ1AasRvVJlpPLHbGFkHtU7LK9i8Hmdx+eSrsZa/zYqXLcQ9dVE8XXMZrclL9ODdWKTA1k7ZKzYsQVGAQ3euOHN7ZqLEOuCiWHdvEjhcwi8QTmqb6eqTayK4apYXkHbxVR7mlxgyPFJhXxLNmY7E2F5L5MeBSUsqMFKSruc6VyZK5Aat/2HmF1LL5wXLl5Ee2yXTD7h82LOszZzSrl6OH8Hm+T/JRin9rf9qFYz7j2/wDJcuSYjLqFqfc3kmYn7h2rlyedgSwv2HmESq/YOzzK5cufLtfFFhfv7PQrQj7qfP3XLkl7PBQ5qPE5FcuWtiro/wC5SYv/AMZ5rlyymij+I5BQvXLlrKE4r8u31Qn8TzK5cqzpz5dnVtq6p9vauXIhaqYnIc0W0bl2JVybL+MZj/JTr/elp/cOfokXLcOx5OhUJXLly6HKauXLk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66" name="AutoShape 6" descr="data:image/jpeg;base64,/9j/4AAQSkZJRgABAQAAAQABAAD/2wCEAAoHCBYVFRgWFhUZGRgYGhwZGRoYGBoYGBoaGRoaGRgaHBocIS4lHB4rHxoaJjgmKy8xNTU1GiQ7QDs0Py40NTEBDAwMEA8QHBISGjEhISE0MTQxNDQxNDE0NDQ0NDQ0MTQ0NDQ0NDQ0NDQxNDQ0NDQ0ND8/MT8xPz8/Pz80ND80NP/AABEIAOEA4QMBIgACEQEDEQH/xAAbAAABBQEBAAAAAAAAAAAAAAAFAQIDBAYAB//EADsQAAEDAgIGCQQBAwMFAQAAAAEAAhEDIQQxBRJBUWFxBiKBkaGxwdHwEzJC4fFSYnIjgrIUJDOiwhX/xAAZAQADAQEBAAAAAAAAAAAAAAAAAgMBBAX/xAAkEQEBAAICAwACAQUAAAAAAAAAAQIRITEDEkEiUTIEEzNhcf/aAAwDAQACEQMRAD8AmC4JYXLWHsCkASBK1AcAuATgEqAbC4hc+o1oJcQALklZLS2mXVSWUyWs2u/J3sEty03HHYpj9NsYS1vWcM4yHMrNaR0/UdaYHDNUq79QRs9eO8oXUfJO75mkuVqkxkSvruebklOjVGYlQtBzSiBc3KwFNSo68QOalpSSS46o4FRh87/Mpr4jjxBHimjFtmLez7XOjbB81bw2m3iJce3PvQKlW1XXkjcpa7D9wFjuQGzwOnb9fLeIjtC0FOoHCRdeXYbFEGCjujNJupmRdp2Tbs3LZWWNvCaQocHim1GazTzG0KwmJUcJHJ5CaUBEU1OISBANcFEQpnKMlAREJjgpSmOCAZC5KuQBgJwCa1qkaFoOATwE1qegOASOsJKe0IH0jx+o36bfudc8B+0tumybDdNaQ+qdRphg3fkd54ITUc1oy5fPmxOm3smVQBxKlbtaTQfiRKiZQAuewK8aW0xOZ3fwoi083e+SxqlW457Ao32zVp7WsOes7afZQkbbHsWxhjHO2CQnPg7Oak+n8H7UtGiScs9vuFu2aVhhNcGBdTYVnV1SBPYtBo/Rx2ix9VHpDQjmnWaEvtDelZeq3VNx2KzhqhFlYeyeq/PfEKB2GLP1uTbZcdC+jseaTw4fabOG9bSjUDmhzTINx2rzxmXn7o90d0hqO+m49Vx6p3O3cinlTyxaiE0tUhTSExELgmwpSEhCAjc1QuarD1CgIS1NKmcFEQgGwuSrkAZCc0JAnBaD2hOATWqRqAir1gxrnnJolYPE4ovc57ttz6AeSP8AS3FarGsBu655LLOM22DPiVPKqYz6lBIExfZzStb83qNz5MJxf8+fLJDlcbQM/M7zwTXt1Gcdp2yfVdTfqguOZyHP54pcRTgNDjkJdzJ/jvWU0UmYYu2wN+0ngi+j9BF+wxxV7o9ok1TrkW2cltKWGDAAAo5eSziOjDxT6zTOjTQArNLQbW5AI+1pTmsUv7mSvpj+g3DYS0EC3BOxGEBFkQLdijcw7kttppJGQ01ocOBLRdZzD0zrajhv1Z8RyXpdagCMtixmnMJqPa8C03VcMr1UfJhO4CupapnYmVmasEW2iNiJ4lgg8D/BQ6sOrC6cbuOTKarZaDx31qYJ+9vVdzG3tV9yw3RrHalYAnqv6p5/iVu3BVxu4llNGFNcnFMcVpTHBROCmKjcgIXJhCkhIUBFC5PhKgC4StTWpzQtBwUgKjCZjamqxx4FAYnT2K16rjuED53d6GMf1ZTMZX1pI/JxjkFWfU2bvM5KK3S9h3T3/wA/OCmcZGWaiw9m+Hv33Tg+DfYJPj+0NS0m6zwNjbnmfniFZxLNd7GD8iO6LobQqxJ5n9+iM6FGviKc5C/h+0mV4PhN16ZoTR7adMADYrGIohJQrWHJJUcCoXVjpku1UMF1zaa4mVIxJIpaezDzdJ/0/bKs0XWTTU3KkxmkvaqWJpgNOw/Cs3pfD67HDtC0mOdN57EGxJkEJb3wadMDUfDoO7y2efcqOJdEjZsKJaeoarpFjmPNCKjw9gcNmY3cFfC8ObOcqhqkEEZg+VwvS9FYoVaTHzmL815dVEStj0GxctfTOw6w5HNWxqGUaohMKkJTHJ0yEKF4UxULkAxIQnQkQDNVcnLkAUCcEwFKCtCQIT0mxGpRO85fO5FWrL9Mq/Va2donxd6BLleG4zljK74LRuA8VA1/zll6JKz+seceiWkLNG8jzU4sN0rNaO09g95VfGPgcXEN7s1NRN+Qj/6PmqWLf1mg7ATym/ksBv1LxtJ8Mmj5uWu6LUS54dunuWHw7pdrcbdmXovS+iFIMphzrSpeW6i3hnO2wp04g/tTuEbO5DxpWmwST2Ae66np6k5tnDkbKcnCu+U5sbp7RwVJukWO+0g9qssrJZP2pbwttKhfmmNq7VFVxQbcmBxTUk4SV8NInbtj1QTEMIkdypaV6YsYS1gLncMlnK3SOrVNjqnYAJTemy3ya4X9PYfXYY+4XCwtKrqvIOTrEc/YrVNfiDBjWBzJsVmdN4YsfcRrXtlxCphNcJeS75QYlkGN3lvVvo5jPpYhhOROqeTv2qgOuwb225hVpg8R/KrEa9ilNcq2icV9Wix+9onmLHxCsuVETCVE5PKa4IBhCYSnlNIQCSuSLkATCcExpTgtB4WF6YVJrBs/iStw50BeddKHzXeZyAHfKTLo+PbPvd7qfDDrsG4T25qodqtYV3WJ3NJ9Al+HFcM+ziMzMc4j1VHSjuu8D+oM7GgSiGj2/Z2dwhx8kHxD5eTxPeST7LI2pcIyXtaBkZ7Vv8NgamoCamqIsIyWW6JYIvq60SBcra6Qp1HNhtptJyA3qOeXOl8MeNs7iGvLi1rnPcM4BtunYFTr0MSL6hjslFcTjX4djvoMADYl7hJJObgDmeKp4LTFerUcz6h1S5rWBzGS+XAOJjKBJW4y3kZWTihuGrVGusXMPaFutBYp72w823oRpLAPa4sexpMSHsBEf5N2dit9GNZph4MJc+jYdtcymQ08lm+kTnEAB0D5Zax7eqN0LFdIqbnPDRItJOwSc1PHs+XMZerRaCRN/wAjPmdiI4Z2HDY+ozW4PM+FlQxOiyZ1blpkXsRtzsSn6C0RU1qeuAGMc5wkN1iXZgxcjLOy6NSzmobsvEF6VUtI62sOx0do2IT01w8sZUAydBI4owzR2rULmW4firuKwf1GFjxYiP2klmORssfbF5fRdfgUrhJ4puIomm9zHZtcR+0pN5XRXO3HQfFTTfTP4ukcnX85WmKwnRSvqYmNj2eUEeq3bimxvCWU5MKY5KUhC1iOUjilITHoBq5JKVAEWuTwVGE4FaCPPzkvNukz5rP/AMvID3Xo9Q2+c15fpt+tVcd5cfGB5JMj4h0QRxVnDCxO+B6+irOOSuYZsD5uS3o8FsCYDnbGU7cz+igubuX/AC2ItrxSf/dbzQfDOmq3iR4wsn09+R6Z0Q0Z9OmCRd1yVpn6Pa4TaeQ81S0ZZjeQRii8FcdttdcmoFtoaoI1RcRcZ9qoMwOo/WaxoOwtaNbsIC1NSn4qN1I71sysGpWYxOFebkAn+65VrB4cgN1oEAo19MDMAqriYn2RaJElOrLb7LINjSC75ki2FplwdwQ/SFKCOKJ229KAws896u4fBx/TH+N/NJhm7ESptCa5FmMR0cC0XhVsWwBFw2Qg+OF0umvMumdENxM7HNB7bifJAwIzWi6et/1Wf4HzQSg3XaR+Qy4jdzXXL+MceU/KiGjH6r6Txsdqnt/S9GmQCvMsM+GTuc0+ML0bDPljeSfGpZJE1xSlMJTEcSmPTimOKAZC5LKVAXwnJjSuJTBXx9TVpuduHovNtJD/AFI3ADwBPit9pt8s1d/weKwmlf8Ayu5kdxI9FLK8qYzgOc3rK8zIDgoGsuOU+KnAvbkO1JapIlxr4pgb/nohNN0OaeIPirekas2H4wEPnL5tT4zgtvL2vQtQOpsO8BGqCy/RZ/8A27OARxuKhcOXGTvx5kG3vEKv9UIa7HQM+xC9I6aDQYK3m0a0M4/STKYlx7Ez6ocJiJ2Lz5j6uJqiJDAZnetfX0qykA14cJsDBIJ5hNljpkylG8LYE7Co8fQDgq2D0i0tjWF7hMxWnGMMRNoG2UsjapPeWtdqm7RPck0dp9j7OADhY7FEHOcZjVBvlmhml9El3XYdV47jwKeSEtbEYthFiqOIfN1lNGaUd9rpBFii7cXIWWUTKMh0+HXp/wCLvMLN4ckXGy6PdMautVaNzfMyg2HbcHsXRjxjI5cv5VYYJDrZg+Nx6re6Iqa1NvIeICw7Ww7sC12g6nUHKO7+U2N5TynAqmkriUjiqJmuKjcnEphQHLly5AXQUpKja5c58BMAzHvkwMpAHZdxWL0nmDvv3mVsMUYBO5p7yCB4nxWS0m3r6o2W7lDLtXHpAMhwBTqZzO0KNxt82JdaBG7M8SlOo13TbtPNV5UlV0kqMBWid7epdHKkUGxuUuIxbgUO6J4gGk0cI7s0edhQbnJcWWpldu3Hdxmgh+LeclWdhi8wTcrUs0e1zTAvs/hUhoeprdRwaBtImStmUbZVrQ+j202jermJpAiIB53Qp2Kr0nEPptcBk9jj4g3CsjS7xH+g4zuLTx3o1R0p1cK+8MM7NX2UeHovDuuy+yUSGm3tJH/TVJ22HoVxx1epOrhy2My86o7s0ayG5+ytbGarYismYsuYJfVbJEhrBN90lDcBhnVCTUJcL2OQ3AQt9dc0S7nCpWpEVJDbOzRRtCIXaOwpBLXGYJibmNi7SuKFNj3nYDHPYEb3dFs1Nsbpwa9R7hsiOQMKvTo9Wdx8rKSkddjZ/Jrged/ZSYYgzO0T4X8lXfxz6+o6YuZ4D280b0FVgxxPZl7oM2443B8x4K7hH6rw7kT2WK2XlmU4a6U1xTGlIXKyDnFJKa4pJQC6y5NlcgLUqOs63NNa5MqOvyRRA7SLzIbvcPC58Qs3i71fFHcU+Xk7Gj/2KAYl1y7af4UcryvjOFTf8+bVG4zA+SfngpaY+7g098JlBkuHYiNqq9l0xjLjiidHDTfj/KTFUNXVI/q9k/sW4ifRfGBjzTcc7t9Qt7hK0rynGyyoCLZEHiLLY6E0vrAB1jv2FQ8mG57RfxZ6/Gtrhqmq6ESY4bolZ6lXkA7kdw1QObdc+nQhxWEm7c0Pqkt+6nrRkW2KPUj3hPdQDhkJVJbGS2Mw3GOBkNqD5vTmYpzvwffeYCNuogbF30huW+5rf9Rnq2EkfaG8Mz3paDNWyOYlrdVCnrLdltt7JWhonesL0z0jMUmnPrO9AtHpzSrabC4ngBtJ2BeZYquXuc5xkuMqviw+1zebP5BLAVJZH9J8/wCFLh3beN+8+yoYAmSN/wDKI0hHn5JsuMqTHmRIz73Dfcd0qzRdlwhVa1nNcNwVlg60bx89ERtaTBVJYOFvnYpSVQ0c+3MA+hV4q06c97I4pmsucUyVrDpXJq5ATtcoMRUDRO5KXKhi6smAJjz3pMsj4xTxLrR3/wCR9h5oRiyJPAfyieLfqg8JP+4/PBCAOq48I8VP6tC4dkttuPiCn4CnckpNHHrdyt4YRMLN86Gi4Juf+Xoo9JMhrf8AL0U9AwXcx4gj0Cr6QMt5OPmP2l3+UNr8VbTTLg8J71a0FVBsVFjDrNYTujuVLDv1HA9+5POcdF6y23NOq9lxcbtqIYLTAmJjgUL0fWD2jwKlxOGa703qPHVdE3rhscHpFp23RClimjMrzZj307h08D7q3T6RFv3W5o9b8b7T63FfEAmRklZXbthY0dJ2b0j9PtOTlkxrfbHXbUaSqAmxEcFn9L6RZRYXOOXeTsA4qj/+k9+Q7TYLH9JsW579UunUi2yTmnww3eUs8/XHhR0lpB1Z2s42/FuwftUNZK5IF1SOS3a9o9vW7f16otH/ABB8VQ0ey43k/tXies8cgOwfyo5c5K49GYt1m8gfRWGGwdu9v0qWLdkP7R5lS0n9TmCgUc0Y+zf9w8T7IkXIJoqpLGf5HzKMFyrj0jl2cSoyUpKY4pil1lyjlKgEe87FWcIF81Ia25C8dijcDPfuXPcnRjj+1LSVYudqA7bqCu8BuoFG52rfbvUGtPetk23abBPhwV7C1tYEbie4myGtMGRxjsS0Kuo4HYc1uhsWpuhwP9QLe1tx6puIbLTwJUb32kcxzAurdJwMO2OF/X5wU8v2afpSpdZhH9Jt7efcqZp7O72RF7Ppv/tdt47CkxeHgyPtde2w7k0ur/0tiXQmJLTqE8lqqRkLGYduRGYPcVrNGP1m2zU81sakq07ZKi/CSUcNORlBULmRmO3YllNliBv0dwCsYShAyAPJEDHYoqlRos3NNtP1RzDSVgMfU1qj3f3Hwstzj36lM8l56VXxTup+b5CFPYEwBWKTNqtaljF/AvhwOxo8UtOrcneSfbyUDXQ3mkpFSUPxD5cewKwx1mjeCqbTrOlWHO28SPBFYN6HZ1Gni7zRUlUNFs1WNB3T3q7rKs6RvZdZcSmlyQuWsOlco5XIANX0iwmNb2Vao9n9U96pCiYke5SPpgWnyUPWOj2qSoWbLqpUapBtyI47F2oM00mmW7RF8WTgQbZFMeJKa4JtM2J0H2g3KlwdfVOqftPhxQ2nWPcpHVNhMJLieZDdQBzdV3YVWZULeo67VWoYggQfn6VltQEZqd4NOU7GCZ2FGcA7UI7kFoxs7EToukDf8hJafFpqb5S1WhDsJiLCSFZr1Lb0ivxDXYFAxgmw7VA+qexWcIJE7E5dBXSB8NhYp4utdpk6zoWXxFOCreO6R8k5V2hWmNyUNMK20X5p8qnjDXhNqWsFJUdeAmvtyHmkja4GAuebALqTJMnJJUPWW/WNVhKgLGEbh5KxKCYGvAHcQizXyqY5bieWOqeXJJTSUkpiHylUesuQAas95EBjgIy1SfIIc+kZvIXo9OmAJgdyrY/R9Oo2COtsLRB8lx4+edWO7P8Ap7risCxsZZ+YUooz9vd7KTF4V1J+q7ZkeCRlQTlcePLirXmbiE4uqoPpFpgjtXPp7UbxOFD2yDfzKFxBj5f0RMttuOkVFqTFtuOSnIh2r3dqTFt63YFu+Rrg3BtJsrT6ZBHFLgqOTtmR7UWxGGBaCPlvnepZZfkrjjwH0qBcJRfR+D2EkclDgWXI3j0H7RmhTIezj+/ZTuR5iRmGI/KRyVtzrQropA7OKgr0QBl3JaeRT+jMnNWsPT6hTsIAZG5K86tN3H1Rs0jM41suJQrF4ORIWkfQm8KJ1AasRvVJlpPLHbGFkHtU7LK9i8Hmdx+eSrsZa/zYqXLcQ9dVE8XXMZrclL9ODdWKTA1k7ZKzYsQVGAQ3euOHN7ZqLEOuCiWHdvEjhcwi8QTmqb6eqTayK4apYXkHbxVR7mlxgyPFJhXxLNmY7E2F5L5MeBSUsqMFKSruc6VyZK5Aat/2HmF1LL5wXLl5Ee2yXTD7h82LOszZzSrl6OH8Hm+T/JRin9rf9qFYz7j2/wDJcuSYjLqFqfc3kmYn7h2rlyedgSwv2HmESq/YOzzK5cufLtfFFhfv7PQrQj7qfP3XLkl7PBQ5qPE5FcuWtiro/wC5SYv/AMZ5rlyymij+I5BQvXLlrKE4r8u31Qn8TzK5cqzpz5dnVtq6p9vauXIhaqYnIc0W0bl2JVybL+MZj/JTr/elp/cOfokXLcOx5OhUJXLly6HKauXLk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TextBox 6"/>
          <p:cNvSpPr txBox="1"/>
          <p:nvPr/>
        </p:nvSpPr>
        <p:spPr>
          <a:xfrm>
            <a:off x="3454400" y="2970586"/>
            <a:ext cx="9271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680269"/>
            <a:ext cx="6556375" cy="229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903" y="3087202"/>
            <a:ext cx="1106747" cy="19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2975" y="3427786"/>
            <a:ext cx="3875961" cy="123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5575" y="5391150"/>
            <a:ext cx="2647827" cy="122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88936" y="3427786"/>
            <a:ext cx="1123014" cy="123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57500" y="5264806"/>
            <a:ext cx="3662916" cy="148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6"/>
          <p:cNvSpPr txBox="1"/>
          <p:nvPr/>
        </p:nvSpPr>
        <p:spPr>
          <a:xfrm>
            <a:off x="7232650" y="819150"/>
            <a:ext cx="49593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Human long-read RNA sequencing data</a:t>
            </a: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: Sequel II</a:t>
            </a: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Human genome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hg38</a:t>
            </a: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Reference annotation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GENCODE v29 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# of samples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95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samples from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human tissues and cell lines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3454400" y="4929650"/>
            <a:ext cx="9271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7232650" y="3613905"/>
            <a:ext cx="495935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q"/>
            </a:pP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Mouse long-read RNA sequencing data</a:t>
            </a: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: Sequel II</a:t>
            </a: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Protocols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cDNA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Reference genome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mm10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Reference annotation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GENCODE vM21  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# of samples</a:t>
            </a:r>
          </a:p>
          <a:p>
            <a:pPr marL="1257300" lvl="2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samples from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mouse tissues and cell lines</a:t>
            </a:r>
          </a:p>
        </p:txBody>
      </p:sp>
      <p:sp>
        <p:nvSpPr>
          <p:cNvPr id="19" name="矩形 18"/>
          <p:cNvSpPr/>
          <p:nvPr/>
        </p:nvSpPr>
        <p:spPr>
          <a:xfrm>
            <a:off x="6711950" y="6311899"/>
            <a:ext cx="54800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data are available at the following links:</a:t>
            </a:r>
          </a:p>
          <a:p>
            <a:r>
              <a:rPr lang="en-US" altLang="zh-CN" sz="1000" dirty="0"/>
              <a:t>• </a:t>
            </a:r>
            <a:r>
              <a:rPr lang="en-US" altLang="zh-CN" sz="1000" b="1" dirty="0"/>
              <a:t>Human</a:t>
            </a:r>
            <a:r>
              <a:rPr lang="en-US" altLang="zh-CN" sz="1000" dirty="0"/>
              <a:t>: </a:t>
            </a:r>
            <a:r>
              <a:rPr lang="en-US" altLang="zh-CN" sz="1000" u="sng" dirty="0">
                <a:solidFill>
                  <a:srgbClr val="0070C0"/>
                </a:solidFill>
              </a:rPr>
              <a:t>https://www.encodeproject.org/carts/829d339c-913c-4773-8001-80130796a367/</a:t>
            </a:r>
          </a:p>
          <a:p>
            <a:r>
              <a:rPr lang="en-US" altLang="zh-CN" sz="1000" dirty="0"/>
              <a:t>• </a:t>
            </a:r>
            <a:r>
              <a:rPr lang="en-US" altLang="zh-CN" sz="1000" b="1" dirty="0"/>
              <a:t>Mouse</a:t>
            </a:r>
            <a:r>
              <a:rPr lang="en-US" altLang="zh-CN" sz="1000" dirty="0"/>
              <a:t>: </a:t>
            </a:r>
            <a:r>
              <a:rPr lang="en-US" altLang="zh-CN" sz="1000" u="sng" dirty="0">
                <a:solidFill>
                  <a:srgbClr val="0070C0"/>
                </a:solidFill>
              </a:rPr>
              <a:t>https://www.encodeproject.org/carts/55367842-f225-45cf-bfbe-5ba5e4182768/</a:t>
            </a:r>
            <a:endParaRPr lang="zh-CN" altLang="en-US" sz="1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643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Long-read RNA sequencing in </a:t>
            </a:r>
            <a:r>
              <a:rPr lang="en-US" dirty="0">
                <a:solidFill>
                  <a:srgbClr val="C00000"/>
                </a:solidFill>
              </a:rPr>
              <a:t>ENCODE </a:t>
            </a:r>
            <a:r>
              <a:rPr lang="en-US" dirty="0"/>
              <a:t>(Include </a:t>
            </a:r>
            <a:r>
              <a:rPr lang="en-US" dirty="0">
                <a:solidFill>
                  <a:srgbClr val="C00000"/>
                </a:solidFill>
              </a:rPr>
              <a:t>ENCODE4</a:t>
            </a:r>
            <a:r>
              <a:rPr lang="en-US" dirty="0"/>
              <a:t>, collection from </a:t>
            </a:r>
            <a:r>
              <a:rPr lang="en-US" dirty="0" err="1"/>
              <a:t>Aifu</a:t>
            </a:r>
            <a:r>
              <a:rPr lang="en-US" dirty="0"/>
              <a:t>)</a:t>
            </a:r>
          </a:p>
        </p:txBody>
      </p:sp>
      <p:sp>
        <p:nvSpPr>
          <p:cNvPr id="143364" name="AutoShape 4" descr="data:image/jpeg;base64,/9j/4AAQSkZJRgABAQAAAQABAAD/2wCEAAoHCBYVFRgWFhUZGRgYGhwZGRoYGBoYGBoaGRoaGRgaHBocIS4lHB4rHxoaJjgmKy8xNTU1GiQ7QDs0Py40NTEBDAwMEA8QHBISGjEhISE0MTQxNDQxNDE0NDQ0NDQ0MTQ0NDQ0NDQ0NDQxNDQ0NDQ0ND8/MT8xPz8/Pz80ND80NP/AABEIAOEA4QMBIgACEQEDEQH/xAAbAAABBQEBAAAAAAAAAAAAAAAFAQIDBAYAB//EADsQAAEDAgIGCQQBAwMFAQAAAAEAAhEDIQQxBRJBUWFxBiKBkaGxwdHwEzJC4fFSYnIjgrIUJDOiwhX/xAAZAQADAQEBAAAAAAAAAAAAAAAAAgMBBAX/xAAkEQEBAAICAwACAQUAAAAAAAAAAQIRITEDEkEiUTIEEzNhcf/aAAwDAQACEQMRAD8AmC4JYXLWHsCkASBK1AcAuATgEqAbC4hc+o1oJcQALklZLS2mXVSWUyWs2u/J3sEty03HHYpj9NsYS1vWcM4yHMrNaR0/UdaYHDNUq79QRs9eO8oXUfJO75mkuVqkxkSvruebklOjVGYlQtBzSiBc3KwFNSo68QOalpSSS46o4FRh87/Mpr4jjxBHimjFtmLez7XOjbB81bw2m3iJce3PvQKlW1XXkjcpa7D9wFjuQGzwOnb9fLeIjtC0FOoHCRdeXYbFEGCjujNJupmRdp2Tbs3LZWWNvCaQocHim1GazTzG0KwmJUcJHJ5CaUBEU1OISBANcFEQpnKMlAREJjgpSmOCAZC5KuQBgJwCa1qkaFoOATwE1qegOASOsJKe0IH0jx+o36bfudc8B+0tumybDdNaQ+qdRphg3fkd54ITUc1oy5fPmxOm3smVQBxKlbtaTQfiRKiZQAuewK8aW0xOZ3fwoi083e+SxqlW457Ao32zVp7WsOes7afZQkbbHsWxhjHO2CQnPg7Oak+n8H7UtGiScs9vuFu2aVhhNcGBdTYVnV1SBPYtBo/Rx2ix9VHpDQjmnWaEvtDelZeq3VNx2KzhqhFlYeyeq/PfEKB2GLP1uTbZcdC+jseaTw4fabOG9bSjUDmhzTINx2rzxmXn7o90d0hqO+m49Vx6p3O3cinlTyxaiE0tUhTSExELgmwpSEhCAjc1QuarD1CgIS1NKmcFEQgGwuSrkAZCc0JAnBaD2hOATWqRqAir1gxrnnJolYPE4ovc57ttz6AeSP8AS3FarGsBu655LLOM22DPiVPKqYz6lBIExfZzStb83qNz5MJxf8+fLJDlcbQM/M7zwTXt1Gcdp2yfVdTfqguOZyHP54pcRTgNDjkJdzJ/jvWU0UmYYu2wN+0ngi+j9BF+wxxV7o9ok1TrkW2cltKWGDAAAo5eSziOjDxT6zTOjTQArNLQbW5AI+1pTmsUv7mSvpj+g3DYS0EC3BOxGEBFkQLdijcw7kttppJGQ01ocOBLRdZzD0zrajhv1Z8RyXpdagCMtixmnMJqPa8C03VcMr1UfJhO4CupapnYmVmasEW2iNiJ4lgg8D/BQ6sOrC6cbuOTKarZaDx31qYJ+9vVdzG3tV9yw3RrHalYAnqv6p5/iVu3BVxu4llNGFNcnFMcVpTHBROCmKjcgIXJhCkhIUBFC5PhKgC4StTWpzQtBwUgKjCZjamqxx4FAYnT2K16rjuED53d6GMf1ZTMZX1pI/JxjkFWfU2bvM5KK3S9h3T3/wA/OCmcZGWaiw9m+Hv33Tg+DfYJPj+0NS0m6zwNjbnmfniFZxLNd7GD8iO6LobQqxJ5n9+iM6FGviKc5C/h+0mV4PhN16ZoTR7adMADYrGIohJQrWHJJUcCoXVjpku1UMF1zaa4mVIxJIpaezDzdJ/0/bKs0XWTTU3KkxmkvaqWJpgNOw/Cs3pfD67HDtC0mOdN57EGxJkEJb3wadMDUfDoO7y2efcqOJdEjZsKJaeoarpFjmPNCKjw9gcNmY3cFfC8ObOcqhqkEEZg+VwvS9FYoVaTHzmL815dVEStj0GxctfTOw6w5HNWxqGUaohMKkJTHJ0yEKF4UxULkAxIQnQkQDNVcnLkAUCcEwFKCtCQIT0mxGpRO85fO5FWrL9Mq/Va2donxd6BLleG4zljK74LRuA8VA1/zll6JKz+seceiWkLNG8jzU4sN0rNaO09g95VfGPgcXEN7s1NRN+Qj/6PmqWLf1mg7ATym/ksBv1LxtJ8Mmj5uWu6LUS54dunuWHw7pdrcbdmXovS+iFIMphzrSpeW6i3hnO2wp04g/tTuEbO5DxpWmwST2Ae66np6k5tnDkbKcnCu+U5sbp7RwVJukWO+0g9qssrJZP2pbwttKhfmmNq7VFVxQbcmBxTUk4SV8NInbtj1QTEMIkdypaV6YsYS1gLncMlnK3SOrVNjqnYAJTemy3ya4X9PYfXYY+4XCwtKrqvIOTrEc/YrVNfiDBjWBzJsVmdN4YsfcRrXtlxCphNcJeS75QYlkGN3lvVvo5jPpYhhOROqeTv2qgOuwb225hVpg8R/KrEa9ilNcq2icV9Wix+9onmLHxCsuVETCVE5PKa4IBhCYSnlNIQCSuSLkATCcExpTgtB4WF6YVJrBs/iStw50BeddKHzXeZyAHfKTLo+PbPvd7qfDDrsG4T25qodqtYV3WJ3NJ9Al+HFcM+ziMzMc4j1VHSjuu8D+oM7GgSiGj2/Z2dwhx8kHxD5eTxPeST7LI2pcIyXtaBkZ7Vv8NgamoCamqIsIyWW6JYIvq60SBcra6Qp1HNhtptJyA3qOeXOl8MeNs7iGvLi1rnPcM4BtunYFTr0MSL6hjslFcTjX4djvoMADYl7hJJObgDmeKp4LTFerUcz6h1S5rWBzGS+XAOJjKBJW4y3kZWTihuGrVGusXMPaFutBYp72w823oRpLAPa4sexpMSHsBEf5N2dit9GNZph4MJc+jYdtcymQ08lm+kTnEAB0D5Zax7eqN0LFdIqbnPDRItJOwSc1PHs+XMZerRaCRN/wAjPmdiI4Z2HDY+ozW4PM+FlQxOiyZ1blpkXsRtzsSn6C0RU1qeuAGMc5wkN1iXZgxcjLOy6NSzmobsvEF6VUtI62sOx0do2IT01w8sZUAydBI4owzR2rULmW4firuKwf1GFjxYiP2klmORssfbF5fRdfgUrhJ4puIomm9zHZtcR+0pN5XRXO3HQfFTTfTP4ukcnX85WmKwnRSvqYmNj2eUEeq3bimxvCWU5MKY5KUhC1iOUjilITHoBq5JKVAEWuTwVGE4FaCPPzkvNukz5rP/AMvID3Xo9Q2+c15fpt+tVcd5cfGB5JMj4h0QRxVnDCxO+B6+irOOSuYZsD5uS3o8FsCYDnbGU7cz+igubuX/AC2ItrxSf/dbzQfDOmq3iR4wsn09+R6Z0Q0Z9OmCRd1yVpn6Pa4TaeQ81S0ZZjeQRii8FcdttdcmoFtoaoI1RcRcZ9qoMwOo/WaxoOwtaNbsIC1NSn4qN1I71sysGpWYxOFebkAn+65VrB4cgN1oEAo19MDMAqriYn2RaJElOrLb7LINjSC75ki2FplwdwQ/SFKCOKJ229KAws896u4fBx/TH+N/NJhm7ESptCa5FmMR0cC0XhVsWwBFw2Qg+OF0umvMumdENxM7HNB7bifJAwIzWi6et/1Wf4HzQSg3XaR+Qy4jdzXXL+MceU/KiGjH6r6Txsdqnt/S9GmQCvMsM+GTuc0+ML0bDPljeSfGpZJE1xSlMJTEcSmPTimOKAZC5LKVAXwnJjSuJTBXx9TVpuduHovNtJD/AFI3ADwBPit9pt8s1d/weKwmlf8Ayu5kdxI9FLK8qYzgOc3rK8zIDgoGsuOU+KnAvbkO1JapIlxr4pgb/nohNN0OaeIPirekas2H4wEPnL5tT4zgtvL2vQtQOpsO8BGqCy/RZ/8A27OARxuKhcOXGTvx5kG3vEKv9UIa7HQM+xC9I6aDQYK3m0a0M4/STKYlx7Ez6ocJiJ2Lz5j6uJqiJDAZnetfX0qykA14cJsDBIJ5hNljpkylG8LYE7Co8fQDgq2D0i0tjWF7hMxWnGMMRNoG2UsjapPeWtdqm7RPck0dp9j7OADhY7FEHOcZjVBvlmhml9El3XYdV47jwKeSEtbEYthFiqOIfN1lNGaUd9rpBFii7cXIWWUTKMh0+HXp/wCLvMLN4ckXGy6PdMautVaNzfMyg2HbcHsXRjxjI5cv5VYYJDrZg+Nx6re6Iqa1NvIeICw7Ww7sC12g6nUHKO7+U2N5TynAqmkriUjiqJmuKjcnEphQHLly5AXQUpKja5c58BMAzHvkwMpAHZdxWL0nmDvv3mVsMUYBO5p7yCB4nxWS0m3r6o2W7lDLtXHpAMhwBTqZzO0KNxt82JdaBG7M8SlOo13TbtPNV5UlV0kqMBWid7epdHKkUGxuUuIxbgUO6J4gGk0cI7s0edhQbnJcWWpldu3Hdxmgh+LeclWdhi8wTcrUs0e1zTAvs/hUhoeprdRwaBtImStmUbZVrQ+j202jermJpAiIB53Qp2Kr0nEPptcBk9jj4g3CsjS7xH+g4zuLTx3o1R0p1cK+8MM7NX2UeHovDuuy+yUSGm3tJH/TVJ22HoVxx1epOrhy2My86o7s0ayG5+ytbGarYismYsuYJfVbJEhrBN90lDcBhnVCTUJcL2OQ3AQt9dc0S7nCpWpEVJDbOzRRtCIXaOwpBLXGYJibmNi7SuKFNj3nYDHPYEb3dFs1Nsbpwa9R7hsiOQMKvTo9Wdx8rKSkddjZ/Jrged/ZSYYgzO0T4X8lXfxz6+o6YuZ4D280b0FVgxxPZl7oM2443B8x4K7hH6rw7kT2WK2XlmU4a6U1xTGlIXKyDnFJKa4pJQC6y5NlcgLUqOs63NNa5MqOvyRRA7SLzIbvcPC58Qs3i71fFHcU+Xk7Gj/2KAYl1y7af4UcryvjOFTf8+bVG4zA+SfngpaY+7g098JlBkuHYiNqq9l0xjLjiidHDTfj/KTFUNXVI/q9k/sW4ifRfGBjzTcc7t9Qt7hK0rynGyyoCLZEHiLLY6E0vrAB1jv2FQ8mG57RfxZ6/Gtrhqmq6ESY4bolZ6lXkA7kdw1QObdc+nQhxWEm7c0Pqkt+6nrRkW2KPUj3hPdQDhkJVJbGS2Mw3GOBkNqD5vTmYpzvwffeYCNuogbF30huW+5rf9Rnq2EkfaG8Mz3paDNWyOYlrdVCnrLdltt7JWhonesL0z0jMUmnPrO9AtHpzSrabC4ngBtJ2BeZYquXuc5xkuMqviw+1zebP5BLAVJZH9J8/wCFLh3beN+8+yoYAmSN/wDKI0hHn5JsuMqTHmRIz73Dfcd0qzRdlwhVa1nNcNwVlg60bx89ERtaTBVJYOFvnYpSVQ0c+3MA+hV4q06c97I4pmsucUyVrDpXJq5ATtcoMRUDRO5KXKhi6smAJjz3pMsj4xTxLrR3/wCR9h5oRiyJPAfyieLfqg8JP+4/PBCAOq48I8VP6tC4dkttuPiCn4CnckpNHHrdyt4YRMLN86Gi4Juf+Xoo9JMhrf8AL0U9AwXcx4gj0Cr6QMt5OPmP2l3+UNr8VbTTLg8J71a0FVBsVFjDrNYTujuVLDv1HA9+5POcdF6y23NOq9lxcbtqIYLTAmJjgUL0fWD2jwKlxOGa703qPHVdE3rhscHpFp23RClimjMrzZj307h08D7q3T6RFv3W5o9b8b7T63FfEAmRklZXbthY0dJ2b0j9PtOTlkxrfbHXbUaSqAmxEcFn9L6RZRYXOOXeTsA4qj/+k9+Q7TYLH9JsW579UunUi2yTmnww3eUs8/XHhR0lpB1Z2s42/FuwftUNZK5IF1SOS3a9o9vW7f16otH/ABB8VQ0ey43k/tXies8cgOwfyo5c5K49GYt1m8gfRWGGwdu9v0qWLdkP7R5lS0n9TmCgUc0Y+zf9w8T7IkXIJoqpLGf5HzKMFyrj0jl2cSoyUpKY4pil1lyjlKgEe87FWcIF81Ia25C8dijcDPfuXPcnRjj+1LSVYudqA7bqCu8BuoFG52rfbvUGtPetk23abBPhwV7C1tYEbie4myGtMGRxjsS0Kuo4HYc1uhsWpuhwP9QLe1tx6puIbLTwJUb32kcxzAurdJwMO2OF/X5wU8v2afpSpdZhH9Jt7efcqZp7O72RF7Ppv/tdt47CkxeHgyPtde2w7k0ur/0tiXQmJLTqE8lqqRkLGYduRGYPcVrNGP1m2zU81sakq07ZKi/CSUcNORlBULmRmO3YllNliBv0dwCsYShAyAPJEDHYoqlRos3NNtP1RzDSVgMfU1qj3f3Hwstzj36lM8l56VXxTup+b5CFPYEwBWKTNqtaljF/AvhwOxo8UtOrcneSfbyUDXQ3mkpFSUPxD5cewKwx1mjeCqbTrOlWHO28SPBFYN6HZ1Gni7zRUlUNFs1WNB3T3q7rKs6RvZdZcSmlyQuWsOlco5XIANX0iwmNb2Vao9n9U96pCiYke5SPpgWnyUPWOj2qSoWbLqpUapBtyI47F2oM00mmW7RF8WTgQbZFMeJKa4JtM2J0H2g3KlwdfVOqftPhxQ2nWPcpHVNhMJLieZDdQBzdV3YVWZULeo67VWoYggQfn6VltQEZqd4NOU7GCZ2FGcA7UI7kFoxs7EToukDf8hJafFpqb5S1WhDsJiLCSFZr1Lb0ivxDXYFAxgmw7VA+qexWcIJE7E5dBXSB8NhYp4utdpk6zoWXxFOCreO6R8k5V2hWmNyUNMK20X5p8qnjDXhNqWsFJUdeAmvtyHmkja4GAuebALqTJMnJJUPWW/WNVhKgLGEbh5KxKCYGvAHcQizXyqY5bieWOqeXJJTSUkpiHylUesuQAas95EBjgIy1SfIIc+kZvIXo9OmAJgdyrY/R9Oo2COtsLRB8lx4+edWO7P8Ap7risCxsZZ+YUooz9vd7KTF4V1J+q7ZkeCRlQTlcePLirXmbiE4uqoPpFpgjtXPp7UbxOFD2yDfzKFxBj5f0RMttuOkVFqTFtuOSnIh2r3dqTFt63YFu+Rrg3BtJsrT6ZBHFLgqOTtmR7UWxGGBaCPlvnepZZfkrjjwH0qBcJRfR+D2EkclDgWXI3j0H7RmhTIezj+/ZTuR5iRmGI/KRyVtzrQropA7OKgr0QBl3JaeRT+jMnNWsPT6hTsIAZG5K86tN3H1Rs0jM41suJQrF4ORIWkfQm8KJ1AasRvVJlpPLHbGFkHtU7LK9i8Hmdx+eSrsZa/zYqXLcQ9dVE8XXMZrclL9ODdWKTA1k7ZKzYsQVGAQ3euOHN7ZqLEOuCiWHdvEjhcwi8QTmqb6eqTayK4apYXkHbxVR7mlxgyPFJhXxLNmY7E2F5L5MeBSUsqMFKSruc6VyZK5Aat/2HmF1LL5wXLl5Ee2yXTD7h82LOszZzSrl6OH8Hm+T/JRin9rf9qFYz7j2/wDJcuSYjLqFqfc3kmYn7h2rlyedgSwv2HmESq/YOzzK5cufLtfFFhfv7PQrQj7qfP3XLkl7PBQ5qPE5FcuWtiro/wC5SYv/AMZ5rlyymij+I5BQvXLlrKE4r8u31Qn8TzK5cqzpz5dnVtq6p9vauXIhaqYnIc0W0bl2JVybL+MZj/JTr/elp/cOfokXLcOx5OhUJXLly6HKauXLk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66" name="AutoShape 6" descr="data:image/jpeg;base64,/9j/4AAQSkZJRgABAQAAAQABAAD/2wCEAAoHCBYVFRgWFhUZGRgYGhwZGRoYGBoYGBoaGRoaGRgaHBocIS4lHB4rHxoaJjgmKy8xNTU1GiQ7QDs0Py40NTEBDAwMEA8QHBISGjEhISE0MTQxNDQxNDE0NDQ0NDQ0MTQ0NDQ0NDQ0NDQxNDQ0NDQ0ND8/MT8xPz8/Pz80ND80NP/AABEIAOEA4QMBIgACEQEDEQH/xAAbAAABBQEBAAAAAAAAAAAAAAAFAQIDBAYAB//EADsQAAEDAgIGCQQBAwMFAQAAAAEAAhEDIQQxBRJBUWFxBiKBkaGxwdHwEzJC4fFSYnIjgrIUJDOiwhX/xAAZAQADAQEBAAAAAAAAAAAAAAAAAgMBBAX/xAAkEQEBAAICAwACAQUAAAAAAAAAAQIRITEDEkEiUTIEEzNhcf/aAAwDAQACEQMRAD8AmC4JYXLWHsCkASBK1AcAuATgEqAbC4hc+o1oJcQALklZLS2mXVSWUyWs2u/J3sEty03HHYpj9NsYS1vWcM4yHMrNaR0/UdaYHDNUq79QRs9eO8oXUfJO75mkuVqkxkSvruebklOjVGYlQtBzSiBc3KwFNSo68QOalpSSS46o4FRh87/Mpr4jjxBHimjFtmLez7XOjbB81bw2m3iJce3PvQKlW1XXkjcpa7D9wFjuQGzwOnb9fLeIjtC0FOoHCRdeXYbFEGCjujNJupmRdp2Tbs3LZWWNvCaQocHim1GazTzG0KwmJUcJHJ5CaUBEU1OISBANcFEQpnKMlAREJjgpSmOCAZC5KuQBgJwCa1qkaFoOATwE1qegOASOsJKe0IH0jx+o36bfudc8B+0tumybDdNaQ+qdRphg3fkd54ITUc1oy5fPmxOm3smVQBxKlbtaTQfiRKiZQAuewK8aW0xOZ3fwoi083e+SxqlW457Ao32zVp7WsOes7afZQkbbHsWxhjHO2CQnPg7Oak+n8H7UtGiScs9vuFu2aVhhNcGBdTYVnV1SBPYtBo/Rx2ix9VHpDQjmnWaEvtDelZeq3VNx2KzhqhFlYeyeq/PfEKB2GLP1uTbZcdC+jseaTw4fabOG9bSjUDmhzTINx2rzxmXn7o90d0hqO+m49Vx6p3O3cinlTyxaiE0tUhTSExELgmwpSEhCAjc1QuarD1CgIS1NKmcFEQgGwuSrkAZCc0JAnBaD2hOATWqRqAir1gxrnnJolYPE4ovc57ttz6AeSP8AS3FarGsBu655LLOM22DPiVPKqYz6lBIExfZzStb83qNz5MJxf8+fLJDlcbQM/M7zwTXt1Gcdp2yfVdTfqguOZyHP54pcRTgNDjkJdzJ/jvWU0UmYYu2wN+0ngi+j9BF+wxxV7o9ok1TrkW2cltKWGDAAAo5eSziOjDxT6zTOjTQArNLQbW5AI+1pTmsUv7mSvpj+g3DYS0EC3BOxGEBFkQLdijcw7kttppJGQ01ocOBLRdZzD0zrajhv1Z8RyXpdagCMtixmnMJqPa8C03VcMr1UfJhO4CupapnYmVmasEW2iNiJ4lgg8D/BQ6sOrC6cbuOTKarZaDx31qYJ+9vVdzG3tV9yw3RrHalYAnqv6p5/iVu3BVxu4llNGFNcnFMcVpTHBROCmKjcgIXJhCkhIUBFC5PhKgC4StTWpzQtBwUgKjCZjamqxx4FAYnT2K16rjuED53d6GMf1ZTMZX1pI/JxjkFWfU2bvM5KK3S9h3T3/wA/OCmcZGWaiw9m+Hv33Tg+DfYJPj+0NS0m6zwNjbnmfniFZxLNd7GD8iO6LobQqxJ5n9+iM6FGviKc5C/h+0mV4PhN16ZoTR7adMADYrGIohJQrWHJJUcCoXVjpku1UMF1zaa4mVIxJIpaezDzdJ/0/bKs0XWTTU3KkxmkvaqWJpgNOw/Cs3pfD67HDtC0mOdN57EGxJkEJb3wadMDUfDoO7y2efcqOJdEjZsKJaeoarpFjmPNCKjw9gcNmY3cFfC8ObOcqhqkEEZg+VwvS9FYoVaTHzmL815dVEStj0GxctfTOw6w5HNWxqGUaohMKkJTHJ0yEKF4UxULkAxIQnQkQDNVcnLkAUCcEwFKCtCQIT0mxGpRO85fO5FWrL9Mq/Va2donxd6BLleG4zljK74LRuA8VA1/zll6JKz+seceiWkLNG8jzU4sN0rNaO09g95VfGPgcXEN7s1NRN+Qj/6PmqWLf1mg7ATym/ksBv1LxtJ8Mmj5uWu6LUS54dunuWHw7pdrcbdmXovS+iFIMphzrSpeW6i3hnO2wp04g/tTuEbO5DxpWmwST2Ae66np6k5tnDkbKcnCu+U5sbp7RwVJukWO+0g9qssrJZP2pbwttKhfmmNq7VFVxQbcmBxTUk4SV8NInbtj1QTEMIkdypaV6YsYS1gLncMlnK3SOrVNjqnYAJTemy3ya4X9PYfXYY+4XCwtKrqvIOTrEc/YrVNfiDBjWBzJsVmdN4YsfcRrXtlxCphNcJeS75QYlkGN3lvVvo5jPpYhhOROqeTv2qgOuwb225hVpg8R/KrEa9ilNcq2icV9Wix+9onmLHxCsuVETCVE5PKa4IBhCYSnlNIQCSuSLkATCcExpTgtB4WF6YVJrBs/iStw50BeddKHzXeZyAHfKTLo+PbPvd7qfDDrsG4T25qodqtYV3WJ3NJ9Al+HFcM+ziMzMc4j1VHSjuu8D+oM7GgSiGj2/Z2dwhx8kHxD5eTxPeST7LI2pcIyXtaBkZ7Vv8NgamoCamqIsIyWW6JYIvq60SBcra6Qp1HNhtptJyA3qOeXOl8MeNs7iGvLi1rnPcM4BtunYFTr0MSL6hjslFcTjX4djvoMADYl7hJJObgDmeKp4LTFerUcz6h1S5rWBzGS+XAOJjKBJW4y3kZWTihuGrVGusXMPaFutBYp72w823oRpLAPa4sexpMSHsBEf5N2dit9GNZph4MJc+jYdtcymQ08lm+kTnEAB0D5Zax7eqN0LFdIqbnPDRItJOwSc1PHs+XMZerRaCRN/wAjPmdiI4Z2HDY+ozW4PM+FlQxOiyZ1blpkXsRtzsSn6C0RU1qeuAGMc5wkN1iXZgxcjLOy6NSzmobsvEF6VUtI62sOx0do2IT01w8sZUAydBI4owzR2rULmW4firuKwf1GFjxYiP2klmORssfbF5fRdfgUrhJ4puIomm9zHZtcR+0pN5XRXO3HQfFTTfTP4ukcnX85WmKwnRSvqYmNj2eUEeq3bimxvCWU5MKY5KUhC1iOUjilITHoBq5JKVAEWuTwVGE4FaCPPzkvNukz5rP/AMvID3Xo9Q2+c15fpt+tVcd5cfGB5JMj4h0QRxVnDCxO+B6+irOOSuYZsD5uS3o8FsCYDnbGU7cz+igubuX/AC2ItrxSf/dbzQfDOmq3iR4wsn09+R6Z0Q0Z9OmCRd1yVpn6Pa4TaeQ81S0ZZjeQRii8FcdttdcmoFtoaoI1RcRcZ9qoMwOo/WaxoOwtaNbsIC1NSn4qN1I71sysGpWYxOFebkAn+65VrB4cgN1oEAo19MDMAqriYn2RaJElOrLb7LINjSC75ki2FplwdwQ/SFKCOKJ229KAws896u4fBx/TH+N/NJhm7ESptCa5FmMR0cC0XhVsWwBFw2Qg+OF0umvMumdENxM7HNB7bifJAwIzWi6et/1Wf4HzQSg3XaR+Qy4jdzXXL+MceU/KiGjH6r6Txsdqnt/S9GmQCvMsM+GTuc0+ML0bDPljeSfGpZJE1xSlMJTEcSmPTimOKAZC5LKVAXwnJjSuJTBXx9TVpuduHovNtJD/AFI3ADwBPit9pt8s1d/weKwmlf8Ayu5kdxI9FLK8qYzgOc3rK8zIDgoGsuOU+KnAvbkO1JapIlxr4pgb/nohNN0OaeIPirekas2H4wEPnL5tT4zgtvL2vQtQOpsO8BGqCy/RZ/8A27OARxuKhcOXGTvx5kG3vEKv9UIa7HQM+xC9I6aDQYK3m0a0M4/STKYlx7Ez6ocJiJ2Lz5j6uJqiJDAZnetfX0qykA14cJsDBIJ5hNljpkylG8LYE7Co8fQDgq2D0i0tjWF7hMxWnGMMRNoG2UsjapPeWtdqm7RPck0dp9j7OADhY7FEHOcZjVBvlmhml9El3XYdV47jwKeSEtbEYthFiqOIfN1lNGaUd9rpBFii7cXIWWUTKMh0+HXp/wCLvMLN4ckXGy6PdMautVaNzfMyg2HbcHsXRjxjI5cv5VYYJDrZg+Nx6re6Iqa1NvIeICw7Ww7sC12g6nUHKO7+U2N5TynAqmkriUjiqJmuKjcnEphQHLly5AXQUpKja5c58BMAzHvkwMpAHZdxWL0nmDvv3mVsMUYBO5p7yCB4nxWS0m3r6o2W7lDLtXHpAMhwBTqZzO0KNxt82JdaBG7M8SlOo13TbtPNV5UlV0kqMBWid7epdHKkUGxuUuIxbgUO6J4gGk0cI7s0edhQbnJcWWpldu3Hdxmgh+LeclWdhi8wTcrUs0e1zTAvs/hUhoeprdRwaBtImStmUbZVrQ+j202jermJpAiIB53Qp2Kr0nEPptcBk9jj4g3CsjS7xH+g4zuLTx3o1R0p1cK+8MM7NX2UeHovDuuy+yUSGm3tJH/TVJ22HoVxx1epOrhy2My86o7s0ayG5+ytbGarYismYsuYJfVbJEhrBN90lDcBhnVCTUJcL2OQ3AQt9dc0S7nCpWpEVJDbOzRRtCIXaOwpBLXGYJibmNi7SuKFNj3nYDHPYEb3dFs1Nsbpwa9R7hsiOQMKvTo9Wdx8rKSkddjZ/Jrged/ZSYYgzO0T4X8lXfxz6+o6YuZ4D280b0FVgxxPZl7oM2443B8x4K7hH6rw7kT2WK2XlmU4a6U1xTGlIXKyDnFJKa4pJQC6y5NlcgLUqOs63NNa5MqOvyRRA7SLzIbvcPC58Qs3i71fFHcU+Xk7Gj/2KAYl1y7af4UcryvjOFTf8+bVG4zA+SfngpaY+7g098JlBkuHYiNqq9l0xjLjiidHDTfj/KTFUNXVI/q9k/sW4ifRfGBjzTcc7t9Qt7hK0rynGyyoCLZEHiLLY6E0vrAB1jv2FQ8mG57RfxZ6/Gtrhqmq6ESY4bolZ6lXkA7kdw1QObdc+nQhxWEm7c0Pqkt+6nrRkW2KPUj3hPdQDhkJVJbGS2Mw3GOBkNqD5vTmYpzvwffeYCNuogbF30huW+5rf9Rnq2EkfaG8Mz3paDNWyOYlrdVCnrLdltt7JWhonesL0z0jMUmnPrO9AtHpzSrabC4ngBtJ2BeZYquXuc5xkuMqviw+1zebP5BLAVJZH9J8/wCFLh3beN+8+yoYAmSN/wDKI0hHn5JsuMqTHmRIz73Dfcd0qzRdlwhVa1nNcNwVlg60bx89ERtaTBVJYOFvnYpSVQ0c+3MA+hV4q06c97I4pmsucUyVrDpXJq5ATtcoMRUDRO5KXKhi6smAJjz3pMsj4xTxLrR3/wCR9h5oRiyJPAfyieLfqg8JP+4/PBCAOq48I8VP6tC4dkttuPiCn4CnckpNHHrdyt4YRMLN86Gi4Juf+Xoo9JMhrf8AL0U9AwXcx4gj0Cr6QMt5OPmP2l3+UNr8VbTTLg8J71a0FVBsVFjDrNYTujuVLDv1HA9+5POcdF6y23NOq9lxcbtqIYLTAmJjgUL0fWD2jwKlxOGa703qPHVdE3rhscHpFp23RClimjMrzZj307h08D7q3T6RFv3W5o9b8b7T63FfEAmRklZXbthY0dJ2b0j9PtOTlkxrfbHXbUaSqAmxEcFn9L6RZRYXOOXeTsA4qj/+k9+Q7TYLH9JsW579UunUi2yTmnww3eUs8/XHhR0lpB1Z2s42/FuwftUNZK5IF1SOS3a9o9vW7f16otH/ABB8VQ0ey43k/tXies8cgOwfyo5c5K49GYt1m8gfRWGGwdu9v0qWLdkP7R5lS0n9TmCgUc0Y+zf9w8T7IkXIJoqpLGf5HzKMFyrj0jl2cSoyUpKY4pil1lyjlKgEe87FWcIF81Ia25C8dijcDPfuXPcnRjj+1LSVYudqA7bqCu8BuoFG52rfbvUGtPetk23abBPhwV7C1tYEbie4myGtMGRxjsS0Kuo4HYc1uhsWpuhwP9QLe1tx6puIbLTwJUb32kcxzAurdJwMO2OF/X5wU8v2afpSpdZhH9Jt7efcqZp7O72RF7Ppv/tdt47CkxeHgyPtde2w7k0ur/0tiXQmJLTqE8lqqRkLGYduRGYPcVrNGP1m2zU81sakq07ZKi/CSUcNORlBULmRmO3YllNliBv0dwCsYShAyAPJEDHYoqlRos3NNtP1RzDSVgMfU1qj3f3Hwstzj36lM8l56VXxTup+b5CFPYEwBWKTNqtaljF/AvhwOxo8UtOrcneSfbyUDXQ3mkpFSUPxD5cewKwx1mjeCqbTrOlWHO28SPBFYN6HZ1Gni7zRUlUNFs1WNB3T3q7rKs6RvZdZcSmlyQuWsOlco5XIANX0iwmNb2Vao9n9U96pCiYke5SPpgWnyUPWOj2qSoWbLqpUapBtyI47F2oM00mmW7RF8WTgQbZFMeJKa4JtM2J0H2g3KlwdfVOqftPhxQ2nWPcpHVNhMJLieZDdQBzdV3YVWZULeo67VWoYggQfn6VltQEZqd4NOU7GCZ2FGcA7UI7kFoxs7EToukDf8hJafFpqb5S1WhDsJiLCSFZr1Lb0ivxDXYFAxgmw7VA+qexWcIJE7E5dBXSB8NhYp4utdpk6zoWXxFOCreO6R8k5V2hWmNyUNMK20X5p8qnjDXhNqWsFJUdeAmvtyHmkja4GAuebALqTJMnJJUPWW/WNVhKgLGEbh5KxKCYGvAHcQizXyqY5bieWOqeXJJTSUkpiHylUesuQAas95EBjgIy1SfIIc+kZvIXo9OmAJgdyrY/R9Oo2COtsLRB8lx4+edWO7P8Ap7risCxsZZ+YUooz9vd7KTF4V1J+q7ZkeCRlQTlcePLirXmbiE4uqoPpFpgjtXPp7UbxOFD2yDfzKFxBj5f0RMttuOkVFqTFtuOSnIh2r3dqTFt63YFu+Rrg3BtJsrT6ZBHFLgqOTtmR7UWxGGBaCPlvnepZZfkrjjwH0qBcJRfR+D2EkclDgWXI3j0H7RmhTIezj+/ZTuR5iRmGI/KRyVtzrQropA7OKgr0QBl3JaeRT+jMnNWsPT6hTsIAZG5K86tN3H1Rs0jM41suJQrF4ORIWkfQm8KJ1AasRvVJlpPLHbGFkHtU7LK9i8Hmdx+eSrsZa/zYqXLcQ9dVE8XXMZrclL9ODdWKTA1k7ZKzYsQVGAQ3euOHN7ZqLEOuCiWHdvEjhcwi8QTmqb6eqTayK4apYXkHbxVR7mlxgyPFJhXxLNmY7E2F5L5MeBSUsqMFKSruc6VyZK5Aat/2HmF1LL5wXLl5Ee2yXTD7h82LOszZzSrl6OH8Hm+T/JRin9rf9qFYz7j2/wDJcuSYjLqFqfc3kmYn7h2rlyedgSwv2HmESq/YOzzK5cufLtfFFhfv7PQrQj7qfP3XLkl7PBQ5qPE5FcuWtiro/wC5SYv/AMZ5rlyymij+I5BQvXLlrKE4r8u31Qn8TzK5cqzpz5dnVtq6p9vauXIhaqYnIc0W0bl2JVybL+MZj/JTr/elp/cOfokXLcOx5OhUJXLly6HKauXLk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53787" y="2970179"/>
          <a:ext cx="8128000" cy="1779288"/>
        </p:xfrm>
        <a:graphic>
          <a:graphicData uri="http://schemas.openxmlformats.org/drawingml/2006/table">
            <a:tbl>
              <a:tblPr/>
              <a:tblGrid>
                <a:gridCol w="74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Database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 type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Species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Platform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Library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 of Samples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CapTrap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PCR-cDNA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R2C2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PacBio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SMRTbell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CapTrap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PCR-cDNA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R2C2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PacBio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SMRTbell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253787" y="1517515"/>
          <a:ext cx="8128000" cy="500264"/>
        </p:xfrm>
        <a:graphic>
          <a:graphicData uri="http://schemas.openxmlformats.org/drawingml/2006/table">
            <a:tbl>
              <a:tblPr/>
              <a:tblGrid>
                <a:gridCol w="74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3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0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Database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 type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Species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Platform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Library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 of Samples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scRNA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Parse Single Cell Whole Transcriptome Kit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8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ENCODE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scRNA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-seq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PacBio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Parse Single Cell Whole Transcriptome Kit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 marL="5157" marR="5157" marT="51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6"/>
          <p:cNvSpPr txBox="1"/>
          <p:nvPr/>
        </p:nvSpPr>
        <p:spPr>
          <a:xfrm>
            <a:off x="1253787" y="1103053"/>
            <a:ext cx="8128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Long-read single-cell RNA-</a:t>
            </a:r>
            <a:r>
              <a:rPr lang="en-US" altLang="zh-CN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summary in ENCODE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6"/>
          <p:cNvSpPr txBox="1"/>
          <p:nvPr/>
        </p:nvSpPr>
        <p:spPr>
          <a:xfrm>
            <a:off x="1253787" y="2554681"/>
            <a:ext cx="8128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Long-read RNA-</a:t>
            </a:r>
            <a:r>
              <a:rPr lang="en-US" altLang="zh-CN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summary in ENCODE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39590" y="6611779"/>
            <a:ext cx="2652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000" u="sng" dirty="0"/>
              <a:t>Webpage: </a:t>
            </a:r>
            <a:r>
              <a:rPr lang="en-US" altLang="zh-CN" sz="1000" u="sng" dirty="0">
                <a:solidFill>
                  <a:srgbClr val="0070C0"/>
                </a:solidFill>
              </a:rPr>
              <a:t>https://www.encodeproject.org/</a:t>
            </a:r>
            <a:endParaRPr lang="zh-CN" altLang="en-US" sz="10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643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Long-read RNA sequencing in </a:t>
            </a:r>
            <a:r>
              <a:rPr lang="en-US" altLang="zh-CN" dirty="0">
                <a:solidFill>
                  <a:srgbClr val="C00000"/>
                </a:solidFill>
              </a:rPr>
              <a:t>LRGASP consortium project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31" y="795867"/>
            <a:ext cx="3200401" cy="285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1" y="3712597"/>
            <a:ext cx="3200402" cy="300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479796" y="1899672"/>
          <a:ext cx="7202000" cy="3595370"/>
        </p:xfrm>
        <a:graphic>
          <a:graphicData uri="http://schemas.openxmlformats.org/drawingml/2006/table">
            <a:tbl>
              <a:tblPr/>
              <a:tblGrid>
                <a:gridCol w="855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Database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 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Platform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Library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# of Samples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seq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R2C2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PacBio:Sequel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RNA-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seq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PacBio:Sequel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R2C2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CapTrap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PacBio:Sequel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PacBio:Sequel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R2C2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ONT: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MinION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PacBio:Sequel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6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LRGASP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manatee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PacBio:Sequel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II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CapTrap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1" name="TextBox 6"/>
          <p:cNvSpPr txBox="1"/>
          <p:nvPr/>
        </p:nvSpPr>
        <p:spPr>
          <a:xfrm>
            <a:off x="3479796" y="1530340"/>
            <a:ext cx="852593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 in LRGASP consortium project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Long-read RNA sequencing in </a:t>
            </a:r>
            <a:r>
              <a:rPr lang="en-US" altLang="zh-CN" dirty="0">
                <a:solidFill>
                  <a:srgbClr val="C00000"/>
                </a:solidFill>
              </a:rPr>
              <a:t>SG-</a:t>
            </a:r>
            <a:r>
              <a:rPr lang="en-US" altLang="zh-CN" dirty="0" err="1">
                <a:solidFill>
                  <a:srgbClr val="C00000"/>
                </a:solidFill>
              </a:rPr>
              <a:t>NEx</a:t>
            </a:r>
            <a:r>
              <a:rPr lang="en-US" altLang="zh-CN" dirty="0">
                <a:solidFill>
                  <a:srgbClr val="C00000"/>
                </a:solidFill>
              </a:rPr>
              <a:t> consortium project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39" y="1473195"/>
            <a:ext cx="5102500" cy="303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4867" y="727606"/>
            <a:ext cx="5452534" cy="402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/>
          <p:nvPr/>
        </p:nvSpPr>
        <p:spPr>
          <a:xfrm>
            <a:off x="4199464" y="4749043"/>
            <a:ext cx="78386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 in SG-</a:t>
            </a:r>
            <a:r>
              <a:rPr lang="en-US" altLang="zh-CN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consortium project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042542"/>
            <a:ext cx="472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u="sng" dirty="0" err="1"/>
              <a:t>Github</a:t>
            </a:r>
            <a:r>
              <a:rPr lang="en-US" altLang="zh-CN" sz="1000" u="sng" dirty="0"/>
              <a:t>: </a:t>
            </a:r>
            <a:r>
              <a:rPr lang="en-US" altLang="zh-CN" sz="1000" u="sng" dirty="0">
                <a:solidFill>
                  <a:srgbClr val="0070C0"/>
                </a:solidFill>
                <a:hlinkClick r:id="rId4"/>
              </a:rPr>
              <a:t>https://github.com/GoekeLab/sg-nex-data?tab=readme-ov-file</a:t>
            </a:r>
            <a:endParaRPr lang="en-US" altLang="zh-CN" sz="1000" u="sng" dirty="0">
              <a:solidFill>
                <a:srgbClr val="0070C0"/>
              </a:solidFill>
            </a:endParaRPr>
          </a:p>
          <a:p>
            <a:endParaRPr lang="en-US" altLang="zh-CN" sz="1000" dirty="0"/>
          </a:p>
          <a:p>
            <a:r>
              <a:rPr lang="en-US" altLang="zh-CN" sz="1000" dirty="0"/>
              <a:t>Data are listed in the sample spreadsheet: </a:t>
            </a:r>
          </a:p>
          <a:p>
            <a:r>
              <a:rPr lang="en-US" altLang="zh-CN" sz="1000" u="sng" dirty="0">
                <a:solidFill>
                  <a:srgbClr val="0070C0"/>
                </a:solidFill>
              </a:rPr>
              <a:t>https://github.com/GoekeLab/sg-nex-data/blob/master/docs/samples.tsv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99748"/>
              </p:ext>
            </p:extLst>
          </p:nvPr>
        </p:nvGraphicFramePr>
        <p:xfrm>
          <a:off x="4224865" y="5210522"/>
          <a:ext cx="7838698" cy="1338401"/>
        </p:xfrm>
        <a:graphic>
          <a:graphicData uri="http://schemas.openxmlformats.org/drawingml/2006/table">
            <a:tbl>
              <a:tblPr/>
              <a:tblGrid>
                <a:gridCol w="91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2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47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Database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 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Platform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Library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# of runs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# of Samples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SG-Nex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ONT(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GridION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PromethION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PCR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cDNA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SG-Nex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ONT(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GridION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PromethION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cDNA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SG-Nex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ONT(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MinION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GridION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PromethION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等线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Long-read RNA sequencing in </a:t>
            </a:r>
            <a:r>
              <a:rPr lang="en-US" altLang="zh-CN" sz="2800" dirty="0" err="1">
                <a:solidFill>
                  <a:srgbClr val="C00000"/>
                </a:solidFill>
              </a:rPr>
              <a:t>directRMDB</a:t>
            </a:r>
            <a:r>
              <a:rPr lang="en-US" altLang="zh-CN" sz="2800" dirty="0">
                <a:solidFill>
                  <a:srgbClr val="C00000"/>
                </a:solidFill>
              </a:rPr>
              <a:t> database</a:t>
            </a:r>
            <a:r>
              <a:rPr lang="en-US" sz="2800" dirty="0"/>
              <a:t> </a:t>
            </a:r>
            <a:r>
              <a:rPr lang="en-US" altLang="zh-CN" sz="2800" dirty="0"/>
              <a:t>(Collection from </a:t>
            </a:r>
            <a:r>
              <a:rPr lang="en-US" altLang="zh-CN" sz="2800" dirty="0" err="1"/>
              <a:t>Aifu</a:t>
            </a:r>
            <a:r>
              <a:rPr lang="en-US" altLang="zh-CN" sz="2800" dirty="0"/>
              <a:t>)</a:t>
            </a:r>
            <a:endParaRPr lang="en-US" sz="2800" dirty="0"/>
          </a:p>
        </p:txBody>
      </p:sp>
      <p:sp>
        <p:nvSpPr>
          <p:cNvPr id="143364" name="AutoShape 4" descr="data:image/jpeg;base64,/9j/4AAQSkZJRgABAQAAAQABAAD/2wCEAAoHCBYVFRgWFhUZGRgYGhwZGRoYGBoYGBoaGRoaGRgaHBocIS4lHB4rHxoaJjgmKy8xNTU1GiQ7QDs0Py40NTEBDAwMEA8QHBISGjEhISE0MTQxNDQxNDE0NDQ0NDQ0MTQ0NDQ0NDQ0NDQxNDQ0NDQ0ND8/MT8xPz8/Pz80ND80NP/AABEIAOEA4QMBIgACEQEDEQH/xAAbAAABBQEBAAAAAAAAAAAAAAAFAQIDBAYAB//EADsQAAEDAgIGCQQBAwMFAQAAAAEAAhEDIQQxBRJBUWFxBiKBkaGxwdHwEzJC4fFSYnIjgrIUJDOiwhX/xAAZAQADAQEBAAAAAAAAAAAAAAAAAgMBBAX/xAAkEQEBAAICAwACAQUAAAAAAAAAAQIRITEDEkEiUTIEEzNhcf/aAAwDAQACEQMRAD8AmC4JYXLWHsCkASBK1AcAuATgEqAbC4hc+o1oJcQALklZLS2mXVSWUyWs2u/J3sEty03HHYpj9NsYS1vWcM4yHMrNaR0/UdaYHDNUq79QRs9eO8oXUfJO75mkuVqkxkSvruebklOjVGYlQtBzSiBc3KwFNSo68QOalpSSS46o4FRh87/Mpr4jjxBHimjFtmLez7XOjbB81bw2m3iJce3PvQKlW1XXkjcpa7D9wFjuQGzwOnb9fLeIjtC0FOoHCRdeXYbFEGCjujNJupmRdp2Tbs3LZWWNvCaQocHim1GazTzG0KwmJUcJHJ5CaUBEU1OISBANcFEQpnKMlAREJjgpSmOCAZC5KuQBgJwCa1qkaFoOATwE1qegOASOsJKe0IH0jx+o36bfudc8B+0tumybDdNaQ+qdRphg3fkd54ITUc1oy5fPmxOm3smVQBxKlbtaTQfiRKiZQAuewK8aW0xOZ3fwoi083e+SxqlW457Ao32zVp7WsOes7afZQkbbHsWxhjHO2CQnPg7Oak+n8H7UtGiScs9vuFu2aVhhNcGBdTYVnV1SBPYtBo/Rx2ix9VHpDQjmnWaEvtDelZeq3VNx2KzhqhFlYeyeq/PfEKB2GLP1uTbZcdC+jseaTw4fabOG9bSjUDmhzTINx2rzxmXn7o90d0hqO+m49Vx6p3O3cinlTyxaiE0tUhTSExELgmwpSEhCAjc1QuarD1CgIS1NKmcFEQgGwuSrkAZCc0JAnBaD2hOATWqRqAir1gxrnnJolYPE4ovc57ttz6AeSP8AS3FarGsBu655LLOM22DPiVPKqYz6lBIExfZzStb83qNz5MJxf8+fLJDlcbQM/M7zwTXt1Gcdp2yfVdTfqguOZyHP54pcRTgNDjkJdzJ/jvWU0UmYYu2wN+0ngi+j9BF+wxxV7o9ok1TrkW2cltKWGDAAAo5eSziOjDxT6zTOjTQArNLQbW5AI+1pTmsUv7mSvpj+g3DYS0EC3BOxGEBFkQLdijcw7kttppJGQ01ocOBLRdZzD0zrajhv1Z8RyXpdagCMtixmnMJqPa8C03VcMr1UfJhO4CupapnYmVmasEW2iNiJ4lgg8D/BQ6sOrC6cbuOTKarZaDx31qYJ+9vVdzG3tV9yw3RrHalYAnqv6p5/iVu3BVxu4llNGFNcnFMcVpTHBROCmKjcgIXJhCkhIUBFC5PhKgC4StTWpzQtBwUgKjCZjamqxx4FAYnT2K16rjuED53d6GMf1ZTMZX1pI/JxjkFWfU2bvM5KK3S9h3T3/wA/OCmcZGWaiw9m+Hv33Tg+DfYJPj+0NS0m6zwNjbnmfniFZxLNd7GD8iO6LobQqxJ5n9+iM6FGviKc5C/h+0mV4PhN16ZoTR7adMADYrGIohJQrWHJJUcCoXVjpku1UMF1zaa4mVIxJIpaezDzdJ/0/bKs0XWTTU3KkxmkvaqWJpgNOw/Cs3pfD67HDtC0mOdN57EGxJkEJb3wadMDUfDoO7y2efcqOJdEjZsKJaeoarpFjmPNCKjw9gcNmY3cFfC8ObOcqhqkEEZg+VwvS9FYoVaTHzmL815dVEStj0GxctfTOw6w5HNWxqGUaohMKkJTHJ0yEKF4UxULkAxIQnQkQDNVcnLkAUCcEwFKCtCQIT0mxGpRO85fO5FWrL9Mq/Va2donxd6BLleG4zljK74LRuA8VA1/zll6JKz+seceiWkLNG8jzU4sN0rNaO09g95VfGPgcXEN7s1NRN+Qj/6PmqWLf1mg7ATym/ksBv1LxtJ8Mmj5uWu6LUS54dunuWHw7pdrcbdmXovS+iFIMphzrSpeW6i3hnO2wp04g/tTuEbO5DxpWmwST2Ae66np6k5tnDkbKcnCu+U5sbp7RwVJukWO+0g9qssrJZP2pbwttKhfmmNq7VFVxQbcmBxTUk4SV8NInbtj1QTEMIkdypaV6YsYS1gLncMlnK3SOrVNjqnYAJTemy3ya4X9PYfXYY+4XCwtKrqvIOTrEc/YrVNfiDBjWBzJsVmdN4YsfcRrXtlxCphNcJeS75QYlkGN3lvVvo5jPpYhhOROqeTv2qgOuwb225hVpg8R/KrEa9ilNcq2icV9Wix+9onmLHxCsuVETCVE5PKa4IBhCYSnlNIQCSuSLkATCcExpTgtB4WF6YVJrBs/iStw50BeddKHzXeZyAHfKTLo+PbPvd7qfDDrsG4T25qodqtYV3WJ3NJ9Al+HFcM+ziMzMc4j1VHSjuu8D+oM7GgSiGj2/Z2dwhx8kHxD5eTxPeST7LI2pcIyXtaBkZ7Vv8NgamoCamqIsIyWW6JYIvq60SBcra6Qp1HNhtptJyA3qOeXOl8MeNs7iGvLi1rnPcM4BtunYFTr0MSL6hjslFcTjX4djvoMADYl7hJJObgDmeKp4LTFerUcz6h1S5rWBzGS+XAOJjKBJW4y3kZWTihuGrVGusXMPaFutBYp72w823oRpLAPa4sexpMSHsBEf5N2dit9GNZph4MJc+jYdtcymQ08lm+kTnEAB0D5Zax7eqN0LFdIqbnPDRItJOwSc1PHs+XMZerRaCRN/wAjPmdiI4Z2HDY+ozW4PM+FlQxOiyZ1blpkXsRtzsSn6C0RU1qeuAGMc5wkN1iXZgxcjLOy6NSzmobsvEF6VUtI62sOx0do2IT01w8sZUAydBI4owzR2rULmW4firuKwf1GFjxYiP2klmORssfbF5fRdfgUrhJ4puIomm9zHZtcR+0pN5XRXO3HQfFTTfTP4ukcnX85WmKwnRSvqYmNj2eUEeq3bimxvCWU5MKY5KUhC1iOUjilITHoBq5JKVAEWuTwVGE4FaCPPzkvNukz5rP/AMvID3Xo9Q2+c15fpt+tVcd5cfGB5JMj4h0QRxVnDCxO+B6+irOOSuYZsD5uS3o8FsCYDnbGU7cz+igubuX/AC2ItrxSf/dbzQfDOmq3iR4wsn09+R6Z0Q0Z9OmCRd1yVpn6Pa4TaeQ81S0ZZjeQRii8FcdttdcmoFtoaoI1RcRcZ9qoMwOo/WaxoOwtaNbsIC1NSn4qN1I71sysGpWYxOFebkAn+65VrB4cgN1oEAo19MDMAqriYn2RaJElOrLb7LINjSC75ki2FplwdwQ/SFKCOKJ229KAws896u4fBx/TH+N/NJhm7ESptCa5FmMR0cC0XhVsWwBFw2Qg+OF0umvMumdENxM7HNB7bifJAwIzWi6et/1Wf4HzQSg3XaR+Qy4jdzXXL+MceU/KiGjH6r6Txsdqnt/S9GmQCvMsM+GTuc0+ML0bDPljeSfGpZJE1xSlMJTEcSmPTimOKAZC5LKVAXwnJjSuJTBXx9TVpuduHovNtJD/AFI3ADwBPit9pt8s1d/weKwmlf8Ayu5kdxI9FLK8qYzgOc3rK8zIDgoGsuOU+KnAvbkO1JapIlxr4pgb/nohNN0OaeIPirekas2H4wEPnL5tT4zgtvL2vQtQOpsO8BGqCy/RZ/8A27OARxuKhcOXGTvx5kG3vEKv9UIa7HQM+xC9I6aDQYK3m0a0M4/STKYlx7Ez6ocJiJ2Lz5j6uJqiJDAZnetfX0qykA14cJsDBIJ5hNljpkylG8LYE7Co8fQDgq2D0i0tjWF7hMxWnGMMRNoG2UsjapPeWtdqm7RPck0dp9j7OADhY7FEHOcZjVBvlmhml9El3XYdV47jwKeSEtbEYthFiqOIfN1lNGaUd9rpBFii7cXIWWUTKMh0+HXp/wCLvMLN4ckXGy6PdMautVaNzfMyg2HbcHsXRjxjI5cv5VYYJDrZg+Nx6re6Iqa1NvIeICw7Ww7sC12g6nUHKO7+U2N5TynAqmkriUjiqJmuKjcnEphQHLly5AXQUpKja5c58BMAzHvkwMpAHZdxWL0nmDvv3mVsMUYBO5p7yCB4nxWS0m3r6o2W7lDLtXHpAMhwBTqZzO0KNxt82JdaBG7M8SlOo13TbtPNV5UlV0kqMBWid7epdHKkUGxuUuIxbgUO6J4gGk0cI7s0edhQbnJcWWpldu3Hdxmgh+LeclWdhi8wTcrUs0e1zTAvs/hUhoeprdRwaBtImStmUbZVrQ+j202jermJpAiIB53Qp2Kr0nEPptcBk9jj4g3CsjS7xH+g4zuLTx3o1R0p1cK+8MM7NX2UeHovDuuy+yUSGm3tJH/TVJ22HoVxx1epOrhy2My86o7s0ayG5+ytbGarYismYsuYJfVbJEhrBN90lDcBhnVCTUJcL2OQ3AQt9dc0S7nCpWpEVJDbOzRRtCIXaOwpBLXGYJibmNi7SuKFNj3nYDHPYEb3dFs1Nsbpwa9R7hsiOQMKvTo9Wdx8rKSkddjZ/Jrged/ZSYYgzO0T4X8lXfxz6+o6YuZ4D280b0FVgxxPZl7oM2443B8x4K7hH6rw7kT2WK2XlmU4a6U1xTGlIXKyDnFJKa4pJQC6y5NlcgLUqOs63NNa5MqOvyRRA7SLzIbvcPC58Qs3i71fFHcU+Xk7Gj/2KAYl1y7af4UcryvjOFTf8+bVG4zA+SfngpaY+7g098JlBkuHYiNqq9l0xjLjiidHDTfj/KTFUNXVI/q9k/sW4ifRfGBjzTcc7t9Qt7hK0rynGyyoCLZEHiLLY6E0vrAB1jv2FQ8mG57RfxZ6/Gtrhqmq6ESY4bolZ6lXkA7kdw1QObdc+nQhxWEm7c0Pqkt+6nrRkW2KPUj3hPdQDhkJVJbGS2Mw3GOBkNqD5vTmYpzvwffeYCNuogbF30huW+5rf9Rnq2EkfaG8Mz3paDNWyOYlrdVCnrLdltt7JWhonesL0z0jMUmnPrO9AtHpzSrabC4ngBtJ2BeZYquXuc5xkuMqviw+1zebP5BLAVJZH9J8/wCFLh3beN+8+yoYAmSN/wDKI0hHn5JsuMqTHmRIz73Dfcd0qzRdlwhVa1nNcNwVlg60bx89ERtaTBVJYOFvnYpSVQ0c+3MA+hV4q06c97I4pmsucUyVrDpXJq5ATtcoMRUDRO5KXKhi6smAJjz3pMsj4xTxLrR3/wCR9h5oRiyJPAfyieLfqg8JP+4/PBCAOq48I8VP6tC4dkttuPiCn4CnckpNHHrdyt4YRMLN86Gi4Juf+Xoo9JMhrf8AL0U9AwXcx4gj0Cr6QMt5OPmP2l3+UNr8VbTTLg8J71a0FVBsVFjDrNYTujuVLDv1HA9+5POcdF6y23NOq9lxcbtqIYLTAmJjgUL0fWD2jwKlxOGa703qPHVdE3rhscHpFp23RClimjMrzZj307h08D7q3T6RFv3W5o9b8b7T63FfEAmRklZXbthY0dJ2b0j9PtOTlkxrfbHXbUaSqAmxEcFn9L6RZRYXOOXeTsA4qj/+k9+Q7TYLH9JsW579UunUi2yTmnww3eUs8/XHhR0lpB1Z2s42/FuwftUNZK5IF1SOS3a9o9vW7f16otH/ABB8VQ0ey43k/tXies8cgOwfyo5c5K49GYt1m8gfRWGGwdu9v0qWLdkP7R5lS0n9TmCgUc0Y+zf9w8T7IkXIJoqpLGf5HzKMFyrj0jl2cSoyUpKY4pil1lyjlKgEe87FWcIF81Ia25C8dijcDPfuXPcnRjj+1LSVYudqA7bqCu8BuoFG52rfbvUGtPetk23abBPhwV7C1tYEbie4myGtMGRxjsS0Kuo4HYc1uhsWpuhwP9QLe1tx6puIbLTwJUb32kcxzAurdJwMO2OF/X5wU8v2afpSpdZhH9Jt7efcqZp7O72RF7Ppv/tdt47CkxeHgyPtde2w7k0ur/0tiXQmJLTqE8lqqRkLGYduRGYPcVrNGP1m2zU81sakq07ZKi/CSUcNORlBULmRmO3YllNliBv0dwCsYShAyAPJEDHYoqlRos3NNtP1RzDSVgMfU1qj3f3Hwstzj36lM8l56VXxTup+b5CFPYEwBWKTNqtaljF/AvhwOxo8UtOrcneSfbyUDXQ3mkpFSUPxD5cewKwx1mjeCqbTrOlWHO28SPBFYN6HZ1Gni7zRUlUNFs1WNB3T3q7rKs6RvZdZcSmlyQuWsOlco5XIANX0iwmNb2Vao9n9U96pCiYke5SPpgWnyUPWOj2qSoWbLqpUapBtyI47F2oM00mmW7RF8WTgQbZFMeJKa4JtM2J0H2g3KlwdfVOqftPhxQ2nWPcpHVNhMJLieZDdQBzdV3YVWZULeo67VWoYggQfn6VltQEZqd4NOU7GCZ2FGcA7UI7kFoxs7EToukDf8hJafFpqb5S1WhDsJiLCSFZr1Lb0ivxDXYFAxgmw7VA+qexWcIJE7E5dBXSB8NhYp4utdpk6zoWXxFOCreO6R8k5V2hWmNyUNMK20X5p8qnjDXhNqWsFJUdeAmvtyHmkja4GAuebALqTJMnJJUPWW/WNVhKgLGEbh5KxKCYGvAHcQizXyqY5bieWOqeXJJTSUkpiHylUesuQAas95EBjgIy1SfIIc+kZvIXo9OmAJgdyrY/R9Oo2COtsLRB8lx4+edWO7P8Ap7risCxsZZ+YUooz9vd7KTF4V1J+q7ZkeCRlQTlcePLirXmbiE4uqoPpFpgjtXPp7UbxOFD2yDfzKFxBj5f0RMttuOkVFqTFtuOSnIh2r3dqTFt63YFu+Rrg3BtJsrT6ZBHFLgqOTtmR7UWxGGBaCPlvnepZZfkrjjwH0qBcJRfR+D2EkclDgWXI3j0H7RmhTIezj+/ZTuR5iRmGI/KRyVtzrQropA7OKgr0QBl3JaeRT+jMnNWsPT6hTsIAZG5K86tN3H1Rs0jM41suJQrF4ORIWkfQm8KJ1AasRvVJlpPLHbGFkHtU7LK9i8Hmdx+eSrsZa/zYqXLcQ9dVE8XXMZrclL9ODdWKTA1k7ZKzYsQVGAQ3euOHN7ZqLEOuCiWHdvEjhcwi8QTmqb6eqTayK4apYXkHbxVR7mlxgyPFJhXxLNmY7E2F5L5MeBSUsqMFKSruc6VyZK5Aat/2HmF1LL5wXLl5Ee2yXTD7h82LOszZzSrl6OH8Hm+T/JRin9rf9qFYz7j2/wDJcuSYjLqFqfc3kmYn7h2rlyedgSwv2HmESq/YOzzK5cufLtfFFhfv7PQrQj7qfP3XLkl7PBQ5qPE5FcuWtiro/wC5SYv/AMZ5rlyymij+I5BQvXLlrKE4r8u31Qn8TzK5cqzpz5dnVtq6p9vauXIhaqYnIc0W0bl2JVybL+MZj/JTr/elp/cOfokXLcOx5OhUJXLly6HKauXLk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366" name="AutoShape 6" descr="data:image/jpeg;base64,/9j/4AAQSkZJRgABAQAAAQABAAD/2wCEAAoHCBYVFRgWFhUZGRgYGhwZGRoYGBoYGBoaGRoaGRgaHBocIS4lHB4rHxoaJjgmKy8xNTU1GiQ7QDs0Py40NTEBDAwMEA8QHBISGjEhISE0MTQxNDQxNDE0NDQ0NDQ0MTQ0NDQ0NDQ0NDQxNDQ0NDQ0ND8/MT8xPz8/Pz80ND80NP/AABEIAOEA4QMBIgACEQEDEQH/xAAbAAABBQEBAAAAAAAAAAAAAAAFAQIDBAYAB//EADsQAAEDAgIGCQQBAwMFAQAAAAEAAhEDIQQxBRJBUWFxBiKBkaGxwdHwEzJC4fFSYnIjgrIUJDOiwhX/xAAZAQADAQEBAAAAAAAAAAAAAAAAAgMBBAX/xAAkEQEBAAICAwACAQUAAAAAAAAAAQIRITEDEkEiUTIEEzNhcf/aAAwDAQACEQMRAD8AmC4JYXLWHsCkASBK1AcAuATgEqAbC4hc+o1oJcQALklZLS2mXVSWUyWs2u/J3sEty03HHYpj9NsYS1vWcM4yHMrNaR0/UdaYHDNUq79QRs9eO8oXUfJO75mkuVqkxkSvruebklOjVGYlQtBzSiBc3KwFNSo68QOalpSSS46o4FRh87/Mpr4jjxBHimjFtmLez7XOjbB81bw2m3iJce3PvQKlW1XXkjcpa7D9wFjuQGzwOnb9fLeIjtC0FOoHCRdeXYbFEGCjujNJupmRdp2Tbs3LZWWNvCaQocHim1GazTzG0KwmJUcJHJ5CaUBEU1OISBANcFEQpnKMlAREJjgpSmOCAZC5KuQBgJwCa1qkaFoOATwE1qegOASOsJKe0IH0jx+o36bfudc8B+0tumybDdNaQ+qdRphg3fkd54ITUc1oy5fPmxOm3smVQBxKlbtaTQfiRKiZQAuewK8aW0xOZ3fwoi083e+SxqlW457Ao32zVp7WsOes7afZQkbbHsWxhjHO2CQnPg7Oak+n8H7UtGiScs9vuFu2aVhhNcGBdTYVnV1SBPYtBo/Rx2ix9VHpDQjmnWaEvtDelZeq3VNx2KzhqhFlYeyeq/PfEKB2GLP1uTbZcdC+jseaTw4fabOG9bSjUDmhzTINx2rzxmXn7o90d0hqO+m49Vx6p3O3cinlTyxaiE0tUhTSExELgmwpSEhCAjc1QuarD1CgIS1NKmcFEQgGwuSrkAZCc0JAnBaD2hOATWqRqAir1gxrnnJolYPE4ovc57ttz6AeSP8AS3FarGsBu655LLOM22DPiVPKqYz6lBIExfZzStb83qNz5MJxf8+fLJDlcbQM/M7zwTXt1Gcdp2yfVdTfqguOZyHP54pcRTgNDjkJdzJ/jvWU0UmYYu2wN+0ngi+j9BF+wxxV7o9ok1TrkW2cltKWGDAAAo5eSziOjDxT6zTOjTQArNLQbW5AI+1pTmsUv7mSvpj+g3DYS0EC3BOxGEBFkQLdijcw7kttppJGQ01ocOBLRdZzD0zrajhv1Z8RyXpdagCMtixmnMJqPa8C03VcMr1UfJhO4CupapnYmVmasEW2iNiJ4lgg8D/BQ6sOrC6cbuOTKarZaDx31qYJ+9vVdzG3tV9yw3RrHalYAnqv6p5/iVu3BVxu4llNGFNcnFMcVpTHBROCmKjcgIXJhCkhIUBFC5PhKgC4StTWpzQtBwUgKjCZjamqxx4FAYnT2K16rjuED53d6GMf1ZTMZX1pI/JxjkFWfU2bvM5KK3S9h3T3/wA/OCmcZGWaiw9m+Hv33Tg+DfYJPj+0NS0m6zwNjbnmfniFZxLNd7GD8iO6LobQqxJ5n9+iM6FGviKc5C/h+0mV4PhN16ZoTR7adMADYrGIohJQrWHJJUcCoXVjpku1UMF1zaa4mVIxJIpaezDzdJ/0/bKs0XWTTU3KkxmkvaqWJpgNOw/Cs3pfD67HDtC0mOdN57EGxJkEJb3wadMDUfDoO7y2efcqOJdEjZsKJaeoarpFjmPNCKjw9gcNmY3cFfC8ObOcqhqkEEZg+VwvS9FYoVaTHzmL815dVEStj0GxctfTOw6w5HNWxqGUaohMKkJTHJ0yEKF4UxULkAxIQnQkQDNVcnLkAUCcEwFKCtCQIT0mxGpRO85fO5FWrL9Mq/Va2donxd6BLleG4zljK74LRuA8VA1/zll6JKz+seceiWkLNG8jzU4sN0rNaO09g95VfGPgcXEN7s1NRN+Qj/6PmqWLf1mg7ATym/ksBv1LxtJ8Mmj5uWu6LUS54dunuWHw7pdrcbdmXovS+iFIMphzrSpeW6i3hnO2wp04g/tTuEbO5DxpWmwST2Ae66np6k5tnDkbKcnCu+U5sbp7RwVJukWO+0g9qssrJZP2pbwttKhfmmNq7VFVxQbcmBxTUk4SV8NInbtj1QTEMIkdypaV6YsYS1gLncMlnK3SOrVNjqnYAJTemy3ya4X9PYfXYY+4XCwtKrqvIOTrEc/YrVNfiDBjWBzJsVmdN4YsfcRrXtlxCphNcJeS75QYlkGN3lvVvo5jPpYhhOROqeTv2qgOuwb225hVpg8R/KrEa9ilNcq2icV9Wix+9onmLHxCsuVETCVE5PKa4IBhCYSnlNIQCSuSLkATCcExpTgtB4WF6YVJrBs/iStw50BeddKHzXeZyAHfKTLo+PbPvd7qfDDrsG4T25qodqtYV3WJ3NJ9Al+HFcM+ziMzMc4j1VHSjuu8D+oM7GgSiGj2/Z2dwhx8kHxD5eTxPeST7LI2pcIyXtaBkZ7Vv8NgamoCamqIsIyWW6JYIvq60SBcra6Qp1HNhtptJyA3qOeXOl8MeNs7iGvLi1rnPcM4BtunYFTr0MSL6hjslFcTjX4djvoMADYl7hJJObgDmeKp4LTFerUcz6h1S5rWBzGS+XAOJjKBJW4y3kZWTihuGrVGusXMPaFutBYp72w823oRpLAPa4sexpMSHsBEf5N2dit9GNZph4MJc+jYdtcymQ08lm+kTnEAB0D5Zax7eqN0LFdIqbnPDRItJOwSc1PHs+XMZerRaCRN/wAjPmdiI4Z2HDY+ozW4PM+FlQxOiyZ1blpkXsRtzsSn6C0RU1qeuAGMc5wkN1iXZgxcjLOy6NSzmobsvEF6VUtI62sOx0do2IT01w8sZUAydBI4owzR2rULmW4firuKwf1GFjxYiP2klmORssfbF5fRdfgUrhJ4puIomm9zHZtcR+0pN5XRXO3HQfFTTfTP4ukcnX85WmKwnRSvqYmNj2eUEeq3bimxvCWU5MKY5KUhC1iOUjilITHoBq5JKVAEWuTwVGE4FaCPPzkvNukz5rP/AMvID3Xo9Q2+c15fpt+tVcd5cfGB5JMj4h0QRxVnDCxO+B6+irOOSuYZsD5uS3o8FsCYDnbGU7cz+igubuX/AC2ItrxSf/dbzQfDOmq3iR4wsn09+R6Z0Q0Z9OmCRd1yVpn6Pa4TaeQ81S0ZZjeQRii8FcdttdcmoFtoaoI1RcRcZ9qoMwOo/WaxoOwtaNbsIC1NSn4qN1I71sysGpWYxOFebkAn+65VrB4cgN1oEAo19MDMAqriYn2RaJElOrLb7LINjSC75ki2FplwdwQ/SFKCOKJ229KAws896u4fBx/TH+N/NJhm7ESptCa5FmMR0cC0XhVsWwBFw2Qg+OF0umvMumdENxM7HNB7bifJAwIzWi6et/1Wf4HzQSg3XaR+Qy4jdzXXL+MceU/KiGjH6r6Txsdqnt/S9GmQCvMsM+GTuc0+ML0bDPljeSfGpZJE1xSlMJTEcSmPTimOKAZC5LKVAXwnJjSuJTBXx9TVpuduHovNtJD/AFI3ADwBPit9pt8s1d/weKwmlf8Ayu5kdxI9FLK8qYzgOc3rK8zIDgoGsuOU+KnAvbkO1JapIlxr4pgb/nohNN0OaeIPirekas2H4wEPnL5tT4zgtvL2vQtQOpsO8BGqCy/RZ/8A27OARxuKhcOXGTvx5kG3vEKv9UIa7HQM+xC9I6aDQYK3m0a0M4/STKYlx7Ez6ocJiJ2Lz5j6uJqiJDAZnetfX0qykA14cJsDBIJ5hNljpkylG8LYE7Co8fQDgq2D0i0tjWF7hMxWnGMMRNoG2UsjapPeWtdqm7RPck0dp9j7OADhY7FEHOcZjVBvlmhml9El3XYdV47jwKeSEtbEYthFiqOIfN1lNGaUd9rpBFii7cXIWWUTKMh0+HXp/wCLvMLN4ckXGy6PdMautVaNzfMyg2HbcHsXRjxjI5cv5VYYJDrZg+Nx6re6Iqa1NvIeICw7Ww7sC12g6nUHKO7+U2N5TynAqmkriUjiqJmuKjcnEphQHLly5AXQUpKja5c58BMAzHvkwMpAHZdxWL0nmDvv3mVsMUYBO5p7yCB4nxWS0m3r6o2W7lDLtXHpAMhwBTqZzO0KNxt82JdaBG7M8SlOo13TbtPNV5UlV0kqMBWid7epdHKkUGxuUuIxbgUO6J4gGk0cI7s0edhQbnJcWWpldu3Hdxmgh+LeclWdhi8wTcrUs0e1zTAvs/hUhoeprdRwaBtImStmUbZVrQ+j202jermJpAiIB53Qp2Kr0nEPptcBk9jj4g3CsjS7xH+g4zuLTx3o1R0p1cK+8MM7NX2UeHovDuuy+yUSGm3tJH/TVJ22HoVxx1epOrhy2My86o7s0ayG5+ytbGarYismYsuYJfVbJEhrBN90lDcBhnVCTUJcL2OQ3AQt9dc0S7nCpWpEVJDbOzRRtCIXaOwpBLXGYJibmNi7SuKFNj3nYDHPYEb3dFs1Nsbpwa9R7hsiOQMKvTo9Wdx8rKSkddjZ/Jrged/ZSYYgzO0T4X8lXfxz6+o6YuZ4D280b0FVgxxPZl7oM2443B8x4K7hH6rw7kT2WK2XlmU4a6U1xTGlIXKyDnFJKa4pJQC6y5NlcgLUqOs63NNa5MqOvyRRA7SLzIbvcPC58Qs3i71fFHcU+Xk7Gj/2KAYl1y7af4UcryvjOFTf8+bVG4zA+SfngpaY+7g098JlBkuHYiNqq9l0xjLjiidHDTfj/KTFUNXVI/q9k/sW4ifRfGBjzTcc7t9Qt7hK0rynGyyoCLZEHiLLY6E0vrAB1jv2FQ8mG57RfxZ6/Gtrhqmq6ESY4bolZ6lXkA7kdw1QObdc+nQhxWEm7c0Pqkt+6nrRkW2KPUj3hPdQDhkJVJbGS2Mw3GOBkNqD5vTmYpzvwffeYCNuogbF30huW+5rf9Rnq2EkfaG8Mz3paDNWyOYlrdVCnrLdltt7JWhonesL0z0jMUmnPrO9AtHpzSrabC4ngBtJ2BeZYquXuc5xkuMqviw+1zebP5BLAVJZH9J8/wCFLh3beN+8+yoYAmSN/wDKI0hHn5JsuMqTHmRIz73Dfcd0qzRdlwhVa1nNcNwVlg60bx89ERtaTBVJYOFvnYpSVQ0c+3MA+hV4q06c97I4pmsucUyVrDpXJq5ATtcoMRUDRO5KXKhi6smAJjz3pMsj4xTxLrR3/wCR9h5oRiyJPAfyieLfqg8JP+4/PBCAOq48I8VP6tC4dkttuPiCn4CnckpNHHrdyt4YRMLN86Gi4Juf+Xoo9JMhrf8AL0U9AwXcx4gj0Cr6QMt5OPmP2l3+UNr8VbTTLg8J71a0FVBsVFjDrNYTujuVLDv1HA9+5POcdF6y23NOq9lxcbtqIYLTAmJjgUL0fWD2jwKlxOGa703qPHVdE3rhscHpFp23RClimjMrzZj307h08D7q3T6RFv3W5o9b8b7T63FfEAmRklZXbthY0dJ2b0j9PtOTlkxrfbHXbUaSqAmxEcFn9L6RZRYXOOXeTsA4qj/+k9+Q7TYLH9JsW579UunUi2yTmnww3eUs8/XHhR0lpB1Z2s42/FuwftUNZK5IF1SOS3a9o9vW7f16otH/ABB8VQ0ey43k/tXies8cgOwfyo5c5K49GYt1m8gfRWGGwdu9v0qWLdkP7R5lS0n9TmCgUc0Y+zf9w8T7IkXIJoqpLGf5HzKMFyrj0jl2cSoyUpKY4pil1lyjlKgEe87FWcIF81Ia25C8dijcDPfuXPcnRjj+1LSVYudqA7bqCu8BuoFG52rfbvUGtPetk23abBPhwV7C1tYEbie4myGtMGRxjsS0Kuo4HYc1uhsWpuhwP9QLe1tx6puIbLTwJUb32kcxzAurdJwMO2OF/X5wU8v2afpSpdZhH9Jt7efcqZp7O72RF7Ppv/tdt47CkxeHgyPtde2w7k0ur/0tiXQmJLTqE8lqqRkLGYduRGYPcVrNGP1m2zU81sakq07ZKi/CSUcNORlBULmRmO3YllNliBv0dwCsYShAyAPJEDHYoqlRos3NNtP1RzDSVgMfU1qj3f3Hwstzj36lM8l56VXxTup+b5CFPYEwBWKTNqtaljF/AvhwOxo8UtOrcneSfbyUDXQ3mkpFSUPxD5cewKwx1mjeCqbTrOlWHO28SPBFYN6HZ1Gni7zRUlUNFs1WNB3T3q7rKs6RvZdZcSmlyQuWsOlco5XIANX0iwmNb2Vao9n9U96pCiYke5SPpgWnyUPWOj2qSoWbLqpUapBtyI47F2oM00mmW7RF8WTgQbZFMeJKa4JtM2J0H2g3KlwdfVOqftPhxQ2nWPcpHVNhMJLieZDdQBzdV3YVWZULeo67VWoYggQfn6VltQEZqd4NOU7GCZ2FGcA7UI7kFoxs7EToukDf8hJafFpqb5S1WhDsJiLCSFZr1Lb0ivxDXYFAxgmw7VA+qexWcIJE7E5dBXSB8NhYp4utdpk6zoWXxFOCreO6R8k5V2hWmNyUNMK20X5p8qnjDXhNqWsFJUdeAmvtyHmkja4GAuebALqTJMnJJUPWW/WNVhKgLGEbh5KxKCYGvAHcQizXyqY5bieWOqeXJJTSUkpiHylUesuQAas95EBjgIy1SfIIc+kZvIXo9OmAJgdyrY/R9Oo2COtsLRB8lx4+edWO7P8Ap7risCxsZZ+YUooz9vd7KTF4V1J+q7ZkeCRlQTlcePLirXmbiE4uqoPpFpgjtXPp7UbxOFD2yDfzKFxBj5f0RMttuOkVFqTFtuOSnIh2r3dqTFt63YFu+Rrg3BtJsrT6ZBHFLgqOTtmR7UWxGGBaCPlvnepZZfkrjjwH0qBcJRfR+D2EkclDgWXI3j0H7RmhTIezj+/ZTuR5iRmGI/KRyVtzrQropA7OKgr0QBl3JaeRT+jMnNWsPT6hTsIAZG5K86tN3H1Rs0jM41suJQrF4ORIWkfQm8KJ1AasRvVJlpPLHbGFkHtU7LK9i8Hmdx+eSrsZa/zYqXLcQ9dVE8XXMZrclL9ODdWKTA1k7ZKzYsQVGAQ3euOHN7ZqLEOuCiWHdvEjhcwi8QTmqb6eqTayK4apYXkHbxVR7mlxgyPFJhXxLNmY7E2F5L5MeBSUsqMFKSruc6VyZK5Aat/2HmF1LL5wXLl5Ee2yXTD7h82LOszZzSrl6OH8Hm+T/JRin9rf9qFYz7j2/wDJcuSYjLqFqfc3kmYn7h2rlyedgSwv2HmESq/YOzzK5cufLtfFFhfv7PQrQj7qfP3XLkl7PBQ5qPE5FcuWtiro/wC5SYv/AMZ5rlyymij+I5BQvXLlrKE4r8u31Qn8TzK5cqzpz5dnVtq6p9vauXIhaqYnIc0W0bl2JVybL+MZj/JTr/elp/cOfokXLcOx5OhUJXLly6HKauXLk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6" y="765243"/>
            <a:ext cx="4092170" cy="193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857280" y="4533089"/>
          <a:ext cx="7042828" cy="1877857"/>
        </p:xfrm>
        <a:graphic>
          <a:graphicData uri="http://schemas.openxmlformats.org/drawingml/2006/table">
            <a:tbl>
              <a:tblPr/>
              <a:tblGrid>
                <a:gridCol w="968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Database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 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Species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Platform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Library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#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of Samples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DirectRMDB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Home sapiens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Mus musculus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Drosophila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melanogaster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Saccharomyces cerevisiae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Zea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mays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Arabidopsis thaliana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DirectRMDB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 read direct RNA-seq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Other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Direct RNA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839200" y="6611779"/>
            <a:ext cx="3352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000" u="sng" dirty="0"/>
              <a:t>Webpage: </a:t>
            </a:r>
            <a:r>
              <a:rPr lang="en-US" altLang="zh-CN" sz="1000" u="sng" dirty="0">
                <a:solidFill>
                  <a:srgbClr val="0070C0"/>
                </a:solidFill>
              </a:rPr>
              <a:t>http://www.rnamd.org/directRMDB/index.html</a:t>
            </a:r>
            <a:endParaRPr lang="zh-CN" altLang="en-US" sz="1000" u="sng" dirty="0">
              <a:solidFill>
                <a:srgbClr val="0070C0"/>
              </a:solidFill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4857280" y="4197933"/>
            <a:ext cx="704282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summary in </a:t>
            </a:r>
            <a:r>
              <a:rPr lang="en-US" altLang="zh-CN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directRMDB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1055" y="726333"/>
            <a:ext cx="6802814" cy="181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9359" y="2704705"/>
            <a:ext cx="6712085" cy="149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4"/>
          <p:cNvGrpSpPr/>
          <p:nvPr/>
        </p:nvGrpSpPr>
        <p:grpSpPr>
          <a:xfrm>
            <a:off x="194485" y="2704705"/>
            <a:ext cx="4342827" cy="4153295"/>
            <a:chOff x="194485" y="2704705"/>
            <a:chExt cx="4342827" cy="415329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4485" y="2983652"/>
              <a:ext cx="4293208" cy="2633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 descr="result"/>
            <p:cNvPicPr>
              <a:picLocks noChangeAspect="1" noChangeArrowheads="1"/>
            </p:cNvPicPr>
            <p:nvPr/>
          </p:nvPicPr>
          <p:blipFill>
            <a:blip r:embed="rId6"/>
            <a:srcRect l="5213" t="23559" r="5319" b="19309"/>
            <a:stretch>
              <a:fillRect/>
            </a:stretch>
          </p:blipFill>
          <p:spPr bwMode="auto">
            <a:xfrm>
              <a:off x="214010" y="5678216"/>
              <a:ext cx="4323302" cy="1179784"/>
            </a:xfrm>
            <a:prstGeom prst="rect">
              <a:avLst/>
            </a:prstGeom>
            <a:noFill/>
          </p:spPr>
        </p:pic>
        <p:sp>
          <p:nvSpPr>
            <p:cNvPr id="14" name="TextBox 6"/>
            <p:cNvSpPr txBox="1"/>
            <p:nvPr/>
          </p:nvSpPr>
          <p:spPr>
            <a:xfrm>
              <a:off x="214010" y="2704705"/>
              <a:ext cx="4273683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ctr">
                <a:lnSpc>
                  <a:spcPct val="150000"/>
                </a:lnSpc>
              </a:pP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overall design of </a:t>
              </a:r>
              <a:r>
                <a:rPr lang="en-US" altLang="zh-CN" sz="1200" b="1" dirty="0" err="1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DirectRMDB</a:t>
              </a:r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46433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/>
          <a:stretch>
            <a:fillRect l="-570" t="-2247" b="-8989"/>
          </a:stretch>
        </a:blipFill>
      </a:spPr>
      <a:bodyPr/>
      <a:lstStyle>
        <a:defPPr>
          <a:defRPr dirty="0">
            <a:noFill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/>
          <a:stretch>
            <a:fillRect l="-570" t="-2247" b="-8989"/>
          </a:stretch>
        </a:blipFill>
      </a:spPr>
      <a:bodyPr/>
      <a:lstStyle>
        <a:defPPr>
          <a:defRPr dirty="0">
            <a:noFill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/>
          <a:stretch>
            <a:fillRect l="-570" t="-2247" b="-8989"/>
          </a:stretch>
        </a:blipFill>
      </a:spPr>
      <a:bodyPr/>
      <a:lstStyle>
        <a:defPPr>
          <a:defRPr dirty="0">
            <a:noFill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13122</TotalTime>
  <Words>1428</Words>
  <Application>Microsoft Macintosh PowerPoint</Application>
  <PresentationFormat>Widescreen</PresentationFormat>
  <Paragraphs>629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Unicode MS</vt:lpstr>
      <vt:lpstr>等线</vt:lpstr>
      <vt:lpstr>Arial</vt:lpstr>
      <vt:lpstr>Calibri</vt:lpstr>
      <vt:lpstr>Courier New</vt:lpstr>
      <vt:lpstr>Times New Roman</vt:lpstr>
      <vt:lpstr>Wingdings</vt:lpstr>
      <vt:lpstr>Office Theme</vt:lpstr>
      <vt:lpstr>Theme1</vt:lpstr>
      <vt:lpstr>1_Theme1</vt:lpstr>
      <vt:lpstr>2_Theme1</vt:lpstr>
      <vt:lpstr>PowerPoint Presentation</vt:lpstr>
      <vt:lpstr>PowerPoint Presentation</vt:lpstr>
      <vt:lpstr>PowerPoint Presentation</vt:lpstr>
      <vt:lpstr>Long-read RNA sequencing in GTEx consortium project </vt:lpstr>
      <vt:lpstr>Long-read RNA sequencing in ENCODE4</vt:lpstr>
      <vt:lpstr>Long-read RNA sequencing in ENCODE (Include ENCODE4, collection from Aifu)</vt:lpstr>
      <vt:lpstr>Long-read RNA sequencing in LRGASP consortium project</vt:lpstr>
      <vt:lpstr>Long-read RNA sequencing in SG-NEx consortium project</vt:lpstr>
      <vt:lpstr>Long-read RNA sequencing in directRMDB database (Collection from Aifu)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Haoran</dc:creator>
  <cp:lastModifiedBy>Li, Haoran</cp:lastModifiedBy>
  <cp:revision>620</cp:revision>
  <dcterms:created xsi:type="dcterms:W3CDTF">2021-07-04T18:31:25Z</dcterms:created>
  <dcterms:modified xsi:type="dcterms:W3CDTF">2024-03-16T15:59:32Z</dcterms:modified>
</cp:coreProperties>
</file>