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003" r:id="rId2"/>
    <p:sldId id="988" r:id="rId3"/>
    <p:sldId id="989" r:id="rId4"/>
    <p:sldId id="990" r:id="rId5"/>
    <p:sldId id="991" r:id="rId6"/>
    <p:sldId id="1031" r:id="rId7"/>
    <p:sldId id="992" r:id="rId8"/>
    <p:sldId id="994" r:id="rId9"/>
    <p:sldId id="996" r:id="rId10"/>
    <p:sldId id="997" r:id="rId11"/>
    <p:sldId id="999" r:id="rId12"/>
    <p:sldId id="998" r:id="rId13"/>
    <p:sldId id="1000" r:id="rId14"/>
    <p:sldId id="1001" r:id="rId15"/>
    <p:sldId id="1002" r:id="rId16"/>
    <p:sldId id="1004" r:id="rId17"/>
    <p:sldId id="1025" r:id="rId18"/>
    <p:sldId id="1005" r:id="rId19"/>
    <p:sldId id="1026" r:id="rId20"/>
    <p:sldId id="1006" r:id="rId21"/>
    <p:sldId id="1007" r:id="rId22"/>
    <p:sldId id="1008" r:id="rId23"/>
    <p:sldId id="1009" r:id="rId24"/>
    <p:sldId id="1010" r:id="rId25"/>
    <p:sldId id="1011" r:id="rId26"/>
    <p:sldId id="1012" r:id="rId27"/>
    <p:sldId id="1013" r:id="rId28"/>
    <p:sldId id="1014" r:id="rId29"/>
    <p:sldId id="1015" r:id="rId30"/>
    <p:sldId id="1016" r:id="rId31"/>
    <p:sldId id="1017" r:id="rId32"/>
    <p:sldId id="1018" r:id="rId33"/>
    <p:sldId id="1019" r:id="rId34"/>
    <p:sldId id="1021" r:id="rId35"/>
    <p:sldId id="1022" r:id="rId36"/>
    <p:sldId id="1030" r:id="rId37"/>
    <p:sldId id="1023" r:id="rId38"/>
    <p:sldId id="1032" r:id="rId39"/>
    <p:sldId id="1024" r:id="rId40"/>
    <p:sldId id="1020" r:id="rId41"/>
    <p:sldId id="1027" r:id="rId42"/>
    <p:sldId id="1028" r:id="rId43"/>
    <p:sldId id="102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DF2779C-BA19-4136-8C08-1BC9836978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24F2A-55A5-4462-9E40-751253F01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B1BB3-9EC0-4260-A00C-81B4173DF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E3CCF-736B-47A1-8DE2-5B14F0A7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3AA66-7859-473A-8E79-D04F5EB0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B539-A996-4655-A3D2-8F4FB6FD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34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B7F1-8802-4222-8961-4737595F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B997B-A652-44C5-966C-8C824C80D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2DAF0-40BA-4AFB-ACB8-0A67BE36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1893-DC7B-4D6D-AD39-DC105BB7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AA6FC-C374-4F65-BA25-9D8DC3E5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48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B502C-4A8B-4CF4-823D-02057220D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92BF9-3338-434F-8184-4F436010D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4D14E-1ED0-4738-900D-3343B2BF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BFFF4-902E-4BC7-959E-E0AF9527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EC8C7-77E3-48DC-A971-A4ED5AB0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33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99EE78AF-9EC2-4476-9237-E97EBFD7A4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0408EE-3ECA-4DDE-BA5A-978CCABC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827A-1863-4DBC-824C-0343B0927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EBEAF-061B-417F-96E8-C60CFA2C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62A4B-D7DA-4970-B856-2CF6B660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9836B-F047-4BD9-9E17-0E6AAC2A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68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1179-188E-4248-BC5D-E7DEDCD5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72032-CE53-45CE-8763-AEEF6DCE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C9890-7B7F-449A-9953-DF00B884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55179-DEAC-4C9E-A70E-31657ADB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2C093-3C8D-4D4D-AC70-7797760F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65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A287-FFC6-42C2-B67D-6E5EEF3B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90A-9BAD-4309-B2AD-B773A09DF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EB675-C627-4ED3-85E9-BEAC6E1FC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60071-18B8-4DC2-B806-67942E9B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D6536-A2CB-42D7-8C8B-0F6AD0F9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715E0-81CE-4E71-8C6A-A3554CB7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99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9485-031F-4805-8000-AFE4C31E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EE32F-8024-4E8C-BBE8-10D75E240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B83F8-7436-4F4D-8F37-C04107F2E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EB97A-079E-43BF-B4BC-F269D765F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6D2C9-F9F1-4066-AB71-567B59FFE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EAEF8-F4A5-4C37-BEEE-4759589D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661C0-5D96-4CF7-B37F-01A98A9A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B2886-FB68-4613-9B94-70F0579D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66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24B7-6439-4E9E-B49C-C9C35185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7FA39-1BF8-4834-AB75-42112A08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3B5E4-99C8-4A24-958A-08361B9C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C7DC9-1133-4FB2-B505-F7E489AB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9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A462E-1196-4106-8240-BBC12301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032C2-2147-4ABD-BCC7-B5B4E53E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864B9-BF22-4DA4-BE26-48FAE25C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18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1683-5D75-47A4-82F5-84E7C2B1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23ABE-6DA8-4291-8809-3160FFF8A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2E0D9-B7D7-48C3-8092-8741A21DB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F58BE-8E71-4835-AA2B-315B3B7D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FDA38-0C29-40B4-B771-A1F552C0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C298C-C0BE-471E-ACBD-72C6E744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79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8A6E-9F0B-453A-90F2-628E5EC2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42F23-EE49-4475-BD14-850B219F9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3AF47-4BF2-47D3-91AC-B96A9F1BC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06BE6-9F42-4EB7-9B0F-23DCC468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B339A-D16A-4EEA-BA64-6F0B2928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9FB40-CB21-4457-98EF-A50033F5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83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D62F548-DB3C-4604-8492-A55E24020FE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DEFC5-3499-465B-8B8E-31B0CBDA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491E2-816C-4814-8026-BA50F97B7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58C23-0DE6-4EBE-8C64-6D9EF5E9B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4D89D-25EE-46EF-BE2E-6BBE7A3C61E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19F49-7951-4806-86AF-8B6497D74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A5AA-5266-4A78-9F4C-686512857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0CEF5436-A927-4815-B901-A8562C7EDE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0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lanview.com/resources/articles/lean-methodology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ebp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og.kainexus.com/the-fundamentals-of-the-lean-methodology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heleanway.net/The-8-Wastes-of-Lean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finedimpact.com/4-good-examples-of-companies-that-use-lean-manufacturing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F313-4B39-7BE2-3E2C-0C51DDE2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Lean Methodology</a:t>
            </a:r>
          </a:p>
        </p:txBody>
      </p:sp>
    </p:spTree>
    <p:extLst>
      <p:ext uri="{BB962C8B-B14F-4D97-AF65-F5344CB8AC3E}">
        <p14:creationId xmlns:p14="http://schemas.microsoft.com/office/powerpoint/2010/main" val="83084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B95D5E-8BF9-F4E2-B416-4169B7726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3" y="1467403"/>
            <a:ext cx="9249527" cy="349521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1836BC2-C979-C762-A1CD-D76D0F4E1A53}"/>
              </a:ext>
            </a:extLst>
          </p:cNvPr>
          <p:cNvSpPr/>
          <p:nvPr/>
        </p:nvSpPr>
        <p:spPr>
          <a:xfrm>
            <a:off x="381923" y="665825"/>
            <a:ext cx="5903650" cy="64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Steps : For Lean Development</a:t>
            </a:r>
          </a:p>
        </p:txBody>
      </p:sp>
    </p:spTree>
    <p:extLst>
      <p:ext uri="{BB962C8B-B14F-4D97-AF65-F5344CB8AC3E}">
        <p14:creationId xmlns:p14="http://schemas.microsoft.com/office/powerpoint/2010/main" val="290767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433E69-B7DF-44AE-E3F2-AD883BEC0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26" y="1305387"/>
            <a:ext cx="8191500" cy="4495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C4C2BF4-1D14-3512-7BEE-1189D0E1E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26" y="309150"/>
            <a:ext cx="5913633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8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16EAD4-58B1-B891-DB90-79F4BB4D3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4" y="1131579"/>
            <a:ext cx="8591550" cy="50387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13223A1-2CAC-6A71-BF0F-A8CAC1E40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54" y="238129"/>
            <a:ext cx="5913633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7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FE1592-CA8C-2FFC-5A71-628274539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73" y="1944765"/>
            <a:ext cx="10852411" cy="298234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31DC8E-1E4E-77A3-AFE6-85383B726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73" y="895076"/>
            <a:ext cx="5913633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99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1DBC56-4595-1B47-9706-5F6B458BF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04" y="1094774"/>
            <a:ext cx="8553450" cy="50768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346446C-C3F9-8A0C-3470-07E2BAA10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04" y="149352"/>
            <a:ext cx="5913633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64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36E325-72C9-D0C6-EB50-9FF2B6333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017" y="1296139"/>
            <a:ext cx="7417288" cy="47317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3EC037-D4FC-67EB-50C4-A15093BE247F}"/>
              </a:ext>
            </a:extLst>
          </p:cNvPr>
          <p:cNvSpPr/>
          <p:nvPr/>
        </p:nvSpPr>
        <p:spPr>
          <a:xfrm>
            <a:off x="1305017" y="470517"/>
            <a:ext cx="7417288" cy="63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Step 5 : 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357768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EC4B87-41D4-D767-61FC-8AC566E3A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616"/>
          <a:stretch/>
        </p:blipFill>
        <p:spPr>
          <a:xfrm>
            <a:off x="285052" y="1615737"/>
            <a:ext cx="11621896" cy="34711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0DA3AE8-60C3-4611-E59A-61AF86E8A667}"/>
              </a:ext>
            </a:extLst>
          </p:cNvPr>
          <p:cNvSpPr/>
          <p:nvPr/>
        </p:nvSpPr>
        <p:spPr>
          <a:xfrm>
            <a:off x="399495" y="186431"/>
            <a:ext cx="8123068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Case Study : Toyota</a:t>
            </a:r>
          </a:p>
        </p:txBody>
      </p:sp>
    </p:spTree>
    <p:extLst>
      <p:ext uri="{BB962C8B-B14F-4D97-AF65-F5344CB8AC3E}">
        <p14:creationId xmlns:p14="http://schemas.microsoft.com/office/powerpoint/2010/main" val="2714667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EC4B87-41D4-D767-61FC-8AC566E3A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40"/>
          <a:stretch/>
        </p:blipFill>
        <p:spPr>
          <a:xfrm>
            <a:off x="399495" y="1482570"/>
            <a:ext cx="11322990" cy="38440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0DA3AE8-60C3-4611-E59A-61AF86E8A667}"/>
              </a:ext>
            </a:extLst>
          </p:cNvPr>
          <p:cNvSpPr/>
          <p:nvPr/>
        </p:nvSpPr>
        <p:spPr>
          <a:xfrm>
            <a:off x="399495" y="186431"/>
            <a:ext cx="8123068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Case Study : Toyota</a:t>
            </a:r>
          </a:p>
        </p:txBody>
      </p:sp>
    </p:spTree>
    <p:extLst>
      <p:ext uri="{BB962C8B-B14F-4D97-AF65-F5344CB8AC3E}">
        <p14:creationId xmlns:p14="http://schemas.microsoft.com/office/powerpoint/2010/main" val="2757319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1C85FE-FB31-009C-3B11-23A2DDB83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60"/>
          <a:stretch/>
        </p:blipFill>
        <p:spPr>
          <a:xfrm>
            <a:off x="306874" y="1775531"/>
            <a:ext cx="11296302" cy="26721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0B515B0-D959-85D9-F6FF-DFBA30AE99CA}"/>
              </a:ext>
            </a:extLst>
          </p:cNvPr>
          <p:cNvSpPr/>
          <p:nvPr/>
        </p:nvSpPr>
        <p:spPr>
          <a:xfrm>
            <a:off x="431161" y="177553"/>
            <a:ext cx="8819371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Case Study :Intel</a:t>
            </a:r>
          </a:p>
        </p:txBody>
      </p:sp>
    </p:spTree>
    <p:extLst>
      <p:ext uri="{BB962C8B-B14F-4D97-AF65-F5344CB8AC3E}">
        <p14:creationId xmlns:p14="http://schemas.microsoft.com/office/powerpoint/2010/main" val="1989343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1C85FE-FB31-009C-3B11-23A2DDB83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95" b="9239"/>
          <a:stretch/>
        </p:blipFill>
        <p:spPr>
          <a:xfrm>
            <a:off x="199177" y="1597980"/>
            <a:ext cx="11793646" cy="40482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0B515B0-D959-85D9-F6FF-DFBA30AE99CA}"/>
              </a:ext>
            </a:extLst>
          </p:cNvPr>
          <p:cNvSpPr/>
          <p:nvPr/>
        </p:nvSpPr>
        <p:spPr>
          <a:xfrm>
            <a:off x="431161" y="177553"/>
            <a:ext cx="8819371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Case Study :Intel</a:t>
            </a:r>
          </a:p>
        </p:txBody>
      </p:sp>
    </p:spTree>
    <p:extLst>
      <p:ext uri="{BB962C8B-B14F-4D97-AF65-F5344CB8AC3E}">
        <p14:creationId xmlns:p14="http://schemas.microsoft.com/office/powerpoint/2010/main" val="64033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95CB3-8898-1CD5-D3CF-4AC284C9A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2272683"/>
            <a:ext cx="10515600" cy="381697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Lean methodology originally sprouted in Japan at Toyota Production System.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Now it has made its way into businesses, workplaces, and other knowledge-driven settings around the world.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As </a:t>
            </a:r>
            <a:r>
              <a:rPr lang="en-US" sz="2400" dirty="0">
                <a:solidFill>
                  <a:srgbClr val="0563C1"/>
                </a:solidFill>
                <a:hlinkClick r:id="rId2" tooltip="Jim Benson of Modus Cooperand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Jim Benson of Modus </a:t>
            </a:r>
            <a:r>
              <a:rPr lang="en-US" sz="2400" dirty="0" err="1">
                <a:solidFill>
                  <a:schemeClr val="tx1"/>
                </a:solidFill>
                <a:hlinkClick r:id="rId2" tooltip="Jim Benson of Modus Cooperand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Cooperandi</a:t>
            </a:r>
            <a:r>
              <a:rPr lang="en-US" sz="2400" dirty="0">
                <a:solidFill>
                  <a:schemeClr val="tx1"/>
                </a:solidFill>
              </a:rPr>
              <a:t> said, “Lean is both a philosophy and a discipline which, at its core, increases access to information to ensure responsible decision making in the service of creating customer value.”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AC8A0A-99F2-4B27-DBBE-ABDA24AE811A}"/>
              </a:ext>
            </a:extLst>
          </p:cNvPr>
          <p:cNvSpPr/>
          <p:nvPr/>
        </p:nvSpPr>
        <p:spPr>
          <a:xfrm>
            <a:off x="1003177" y="905522"/>
            <a:ext cx="5264458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Lean Methodology</a:t>
            </a:r>
          </a:p>
        </p:txBody>
      </p:sp>
    </p:spTree>
    <p:extLst>
      <p:ext uri="{BB962C8B-B14F-4D97-AF65-F5344CB8AC3E}">
        <p14:creationId xmlns:p14="http://schemas.microsoft.com/office/powerpoint/2010/main" val="3340909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5D1944-3A20-A7C7-8FC8-1658A1A5D4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4" b="7936"/>
          <a:stretch/>
        </p:blipFill>
        <p:spPr>
          <a:xfrm>
            <a:off x="358673" y="878888"/>
            <a:ext cx="8314206" cy="53088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552C73-B162-43FC-239C-12DF368846B3}"/>
              </a:ext>
            </a:extLst>
          </p:cNvPr>
          <p:cNvSpPr/>
          <p:nvPr/>
        </p:nvSpPr>
        <p:spPr>
          <a:xfrm>
            <a:off x="358673" y="195309"/>
            <a:ext cx="8314206" cy="474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Case Study : Caterpillar</a:t>
            </a:r>
          </a:p>
        </p:txBody>
      </p:sp>
    </p:spTree>
    <p:extLst>
      <p:ext uri="{BB962C8B-B14F-4D97-AF65-F5344CB8AC3E}">
        <p14:creationId xmlns:p14="http://schemas.microsoft.com/office/powerpoint/2010/main" val="3084616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98BF43-D755-9C21-73F4-251F62345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41" y="1061311"/>
            <a:ext cx="9410330" cy="50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10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656AA5-675C-6944-2A34-410E259C3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93" y="1491449"/>
            <a:ext cx="8599689" cy="439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16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DBC26C-2011-5130-66AE-AC498FB51F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0"/>
          <a:stretch/>
        </p:blipFill>
        <p:spPr>
          <a:xfrm>
            <a:off x="600132" y="870012"/>
            <a:ext cx="8064473" cy="480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02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9FA3DB-237A-B7C8-F7B9-A4C18A98B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06" t="14757" r="21672" b="14045"/>
          <a:stretch/>
        </p:blipFill>
        <p:spPr>
          <a:xfrm>
            <a:off x="1242874" y="585926"/>
            <a:ext cx="8285174" cy="56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73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A80EB9-DBAC-AF8E-1439-4B3D262131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77" t="17734" r="24657" b="12161"/>
          <a:stretch/>
        </p:blipFill>
        <p:spPr>
          <a:xfrm>
            <a:off x="2263806" y="621437"/>
            <a:ext cx="6782540" cy="54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87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30D495-360A-F9A0-1F04-30BB34E57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27" y="688019"/>
            <a:ext cx="9643893" cy="548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22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A034F0-73E4-1A3C-9B75-E2F9EA1E0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21"/>
          <a:stretch/>
        </p:blipFill>
        <p:spPr>
          <a:xfrm>
            <a:off x="346229" y="2017843"/>
            <a:ext cx="11127860" cy="35839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DED6C6-72F1-310D-6D9D-B746B6B2F662}"/>
              </a:ext>
            </a:extLst>
          </p:cNvPr>
          <p:cNvSpPr/>
          <p:nvPr/>
        </p:nvSpPr>
        <p:spPr>
          <a:xfrm>
            <a:off x="346229" y="958788"/>
            <a:ext cx="5681709" cy="7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COBIT</a:t>
            </a:r>
          </a:p>
        </p:txBody>
      </p:sp>
    </p:spTree>
    <p:extLst>
      <p:ext uri="{BB962C8B-B14F-4D97-AF65-F5344CB8AC3E}">
        <p14:creationId xmlns:p14="http://schemas.microsoft.com/office/powerpoint/2010/main" val="3363290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FB9CA9-BDDB-3030-86AE-C3D83392CF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3"/>
          <a:stretch/>
        </p:blipFill>
        <p:spPr>
          <a:xfrm>
            <a:off x="616489" y="1722269"/>
            <a:ext cx="10635659" cy="2858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B81FDE-976D-E630-EA19-943F3E3A5745}"/>
              </a:ext>
            </a:extLst>
          </p:cNvPr>
          <p:cNvSpPr/>
          <p:nvPr/>
        </p:nvSpPr>
        <p:spPr>
          <a:xfrm>
            <a:off x="616489" y="621437"/>
            <a:ext cx="4434905" cy="727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ISACA</a:t>
            </a:r>
          </a:p>
        </p:txBody>
      </p:sp>
    </p:spTree>
    <p:extLst>
      <p:ext uri="{BB962C8B-B14F-4D97-AF65-F5344CB8AC3E}">
        <p14:creationId xmlns:p14="http://schemas.microsoft.com/office/powerpoint/2010/main" val="3134651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1BF471-4E8C-815F-933E-33F81720C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21" b="1797"/>
          <a:stretch/>
        </p:blipFill>
        <p:spPr>
          <a:xfrm>
            <a:off x="463396" y="994298"/>
            <a:ext cx="8743950" cy="52644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CF75AB-37C9-2E4C-1AE4-4DB32C0F51E8}"/>
              </a:ext>
            </a:extLst>
          </p:cNvPr>
          <p:cNvSpPr/>
          <p:nvPr/>
        </p:nvSpPr>
        <p:spPr>
          <a:xfrm>
            <a:off x="463396" y="284085"/>
            <a:ext cx="4135237" cy="60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164344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634A3-F8F0-2D32-89D3-26DDE7D2D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1500327"/>
            <a:ext cx="10515600" cy="458932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Lean thinkers who brought the methodology from Japan to the West (specifically James Womack and Daniel Jones) </a:t>
            </a:r>
            <a:r>
              <a:rPr lang="en-US" dirty="0">
                <a:solidFill>
                  <a:schemeClr val="tx1"/>
                </a:solidFill>
                <a:hlinkClick r:id="rId2" tooltip="specified five core principl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specified five core principles</a:t>
            </a:r>
            <a:r>
              <a:rPr lang="en-US" dirty="0">
                <a:solidFill>
                  <a:schemeClr val="tx1"/>
                </a:solidFill>
              </a:rPr>
              <a:t>: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Value: Understand what customers value in a product or service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Value Stream: What goes into maximizing value and eliminating waste throughout the entire process from design to production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Flow: All product processes flow and synchronizes seamlessly with each other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Pull: Flow is made possible by “pull,” or the idea that nothing is made before it is needed, thereby creating shorter delivery cycles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Perfection: Relentlessly pursue perfection by constantly engaging the problem-solving process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The idea is to refine internal processes as much as possible to give consumers the highest value possible in a product or service. Anything that doesn’t contribute to the product’s value to the customer is considered inefficient. 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1A7A93-54D9-C4FD-9DC7-34E6E6F00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82" y="148551"/>
            <a:ext cx="5273497" cy="7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21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FCD13C-E24E-52E5-3510-8861219B2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68"/>
          <a:stretch/>
        </p:blipFill>
        <p:spPr>
          <a:xfrm>
            <a:off x="426405" y="2281562"/>
            <a:ext cx="9048750" cy="29253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2827C9-7322-E171-F26F-417D0EB5DE03}"/>
              </a:ext>
            </a:extLst>
          </p:cNvPr>
          <p:cNvSpPr/>
          <p:nvPr/>
        </p:nvSpPr>
        <p:spPr>
          <a:xfrm>
            <a:off x="426405" y="1305017"/>
            <a:ext cx="6409401" cy="73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Importance</a:t>
            </a:r>
          </a:p>
        </p:txBody>
      </p:sp>
    </p:spTree>
    <p:extLst>
      <p:ext uri="{BB962C8B-B14F-4D97-AF65-F5344CB8AC3E}">
        <p14:creationId xmlns:p14="http://schemas.microsoft.com/office/powerpoint/2010/main" val="1427351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BC3055-F0C7-0A7F-EA1D-6BE5416E4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85" b="3495"/>
          <a:stretch/>
        </p:blipFill>
        <p:spPr>
          <a:xfrm>
            <a:off x="408735" y="754601"/>
            <a:ext cx="8477813" cy="54819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77E55A-6C89-484A-9219-FFC299044E07}"/>
              </a:ext>
            </a:extLst>
          </p:cNvPr>
          <p:cNvSpPr/>
          <p:nvPr/>
        </p:nvSpPr>
        <p:spPr>
          <a:xfrm>
            <a:off x="408735" y="79899"/>
            <a:ext cx="4891234" cy="541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Framework of COBIT</a:t>
            </a:r>
          </a:p>
        </p:txBody>
      </p:sp>
    </p:spTree>
    <p:extLst>
      <p:ext uri="{BB962C8B-B14F-4D97-AF65-F5344CB8AC3E}">
        <p14:creationId xmlns:p14="http://schemas.microsoft.com/office/powerpoint/2010/main" val="2989703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F00F31-558F-C55A-1316-61DE001F6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82"/>
          <a:stretch/>
        </p:blipFill>
        <p:spPr>
          <a:xfrm>
            <a:off x="745307" y="1340527"/>
            <a:ext cx="9765428" cy="31959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D9CA25-0030-16B4-D37B-3FECFDEAB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07" y="609544"/>
            <a:ext cx="4901609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52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1281F4-BD1B-8DF6-2C57-65A7714C0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89"/>
          <a:stretch/>
        </p:blipFill>
        <p:spPr>
          <a:xfrm>
            <a:off x="781235" y="1917578"/>
            <a:ext cx="7315200" cy="28168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26C13B-D17B-CA46-0917-40657567B205}"/>
              </a:ext>
            </a:extLst>
          </p:cNvPr>
          <p:cNvSpPr/>
          <p:nvPr/>
        </p:nvSpPr>
        <p:spPr>
          <a:xfrm>
            <a:off x="781235" y="1100831"/>
            <a:ext cx="5832629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Principles of COBIT</a:t>
            </a:r>
          </a:p>
        </p:txBody>
      </p:sp>
    </p:spTree>
    <p:extLst>
      <p:ext uri="{BB962C8B-B14F-4D97-AF65-F5344CB8AC3E}">
        <p14:creationId xmlns:p14="http://schemas.microsoft.com/office/powerpoint/2010/main" val="2761742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958880-FA9F-3917-F841-B91D6CABF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67"/>
          <a:stretch/>
        </p:blipFill>
        <p:spPr>
          <a:xfrm>
            <a:off x="407309" y="1207363"/>
            <a:ext cx="8696325" cy="50700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35A1CD-CC72-B884-B625-3B276089D500}"/>
              </a:ext>
            </a:extLst>
          </p:cNvPr>
          <p:cNvSpPr/>
          <p:nvPr/>
        </p:nvSpPr>
        <p:spPr>
          <a:xfrm>
            <a:off x="497150" y="310718"/>
            <a:ext cx="5681708" cy="532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Holistic Approach To Governance</a:t>
            </a:r>
          </a:p>
        </p:txBody>
      </p:sp>
    </p:spTree>
    <p:extLst>
      <p:ext uri="{BB962C8B-B14F-4D97-AF65-F5344CB8AC3E}">
        <p14:creationId xmlns:p14="http://schemas.microsoft.com/office/powerpoint/2010/main" val="2738718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D26CF9-D97C-BEA4-7645-B1065DFB99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56" b="26655"/>
          <a:stretch/>
        </p:blipFill>
        <p:spPr>
          <a:xfrm>
            <a:off x="163343" y="1162976"/>
            <a:ext cx="10454349" cy="50391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E72A85-F2B3-BFCB-1192-4287B0A90C93}"/>
              </a:ext>
            </a:extLst>
          </p:cNvPr>
          <p:cNvSpPr/>
          <p:nvPr/>
        </p:nvSpPr>
        <p:spPr>
          <a:xfrm>
            <a:off x="403041" y="275209"/>
            <a:ext cx="7551351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Meeting Stake Holders Needs</a:t>
            </a:r>
          </a:p>
        </p:txBody>
      </p:sp>
    </p:spTree>
    <p:extLst>
      <p:ext uri="{BB962C8B-B14F-4D97-AF65-F5344CB8AC3E}">
        <p14:creationId xmlns:p14="http://schemas.microsoft.com/office/powerpoint/2010/main" val="2731231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D26CF9-D97C-BEA4-7645-B1065DFB99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558"/>
          <a:stretch/>
        </p:blipFill>
        <p:spPr>
          <a:xfrm>
            <a:off x="518451" y="1953086"/>
            <a:ext cx="10646026" cy="23170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E72A85-F2B3-BFCB-1192-4287B0A90C93}"/>
              </a:ext>
            </a:extLst>
          </p:cNvPr>
          <p:cNvSpPr/>
          <p:nvPr/>
        </p:nvSpPr>
        <p:spPr>
          <a:xfrm>
            <a:off x="403041" y="275209"/>
            <a:ext cx="7551351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Meeting Stake Holders Needs</a:t>
            </a:r>
          </a:p>
        </p:txBody>
      </p:sp>
    </p:spTree>
    <p:extLst>
      <p:ext uri="{BB962C8B-B14F-4D97-AF65-F5344CB8AC3E}">
        <p14:creationId xmlns:p14="http://schemas.microsoft.com/office/powerpoint/2010/main" val="4099767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D926CA-8A90-3E2D-E5E2-0241B91F8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661"/>
          <a:stretch/>
        </p:blipFill>
        <p:spPr>
          <a:xfrm>
            <a:off x="1564851" y="1313895"/>
            <a:ext cx="8100549" cy="44343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ED3F42-D69C-8B86-2D2B-4DB3CECFC4C8}"/>
              </a:ext>
            </a:extLst>
          </p:cNvPr>
          <p:cNvSpPr/>
          <p:nvPr/>
        </p:nvSpPr>
        <p:spPr>
          <a:xfrm>
            <a:off x="1597981" y="461639"/>
            <a:ext cx="8034291" cy="71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Benefits of COBIT</a:t>
            </a:r>
          </a:p>
        </p:txBody>
      </p:sp>
    </p:spTree>
    <p:extLst>
      <p:ext uri="{BB962C8B-B14F-4D97-AF65-F5344CB8AC3E}">
        <p14:creationId xmlns:p14="http://schemas.microsoft.com/office/powerpoint/2010/main" val="2504384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D926CA-8A90-3E2D-E5E2-0241B91F8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315"/>
          <a:stretch/>
        </p:blipFill>
        <p:spPr>
          <a:xfrm>
            <a:off x="97655" y="1979720"/>
            <a:ext cx="11585359" cy="32936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ED3F42-D69C-8B86-2D2B-4DB3CECFC4C8}"/>
              </a:ext>
            </a:extLst>
          </p:cNvPr>
          <p:cNvSpPr/>
          <p:nvPr/>
        </p:nvSpPr>
        <p:spPr>
          <a:xfrm>
            <a:off x="1597981" y="461639"/>
            <a:ext cx="8034291" cy="71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Benefits of COBIT</a:t>
            </a:r>
          </a:p>
        </p:txBody>
      </p:sp>
    </p:spTree>
    <p:extLst>
      <p:ext uri="{BB962C8B-B14F-4D97-AF65-F5344CB8AC3E}">
        <p14:creationId xmlns:p14="http://schemas.microsoft.com/office/powerpoint/2010/main" val="2450622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DE4E09-1BD9-8830-3883-5E8B07AE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65" y="1399389"/>
            <a:ext cx="9191625" cy="47339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BDC811-C5B2-A2CD-686B-253B6F5FB3C1}"/>
              </a:ext>
            </a:extLst>
          </p:cNvPr>
          <p:cNvSpPr/>
          <p:nvPr/>
        </p:nvSpPr>
        <p:spPr>
          <a:xfrm>
            <a:off x="594665" y="426128"/>
            <a:ext cx="7288706" cy="727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Key Differences</a:t>
            </a:r>
          </a:p>
        </p:txBody>
      </p:sp>
    </p:spTree>
    <p:extLst>
      <p:ext uri="{BB962C8B-B14F-4D97-AF65-F5344CB8AC3E}">
        <p14:creationId xmlns:p14="http://schemas.microsoft.com/office/powerpoint/2010/main" val="275145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9696E-F4F4-8CCD-8BC8-4A5AD187E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1589103"/>
            <a:ext cx="10515600" cy="450054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Another key to lean is its definition of waste, of which there are </a:t>
            </a:r>
            <a:r>
              <a:rPr lang="en-US" dirty="0">
                <a:solidFill>
                  <a:schemeClr val="tx1"/>
                </a:solidFill>
                <a:hlinkClick r:id="rId2" tooltip="eight typ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eight types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Motion: Unnecessary movement of people or processes (equipment and manufacturing machinery, for example). Repetitive movements that do not add value translates to wasted time and resources.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Over-processing: Doing unnecessary processes or steps than what is required to create a valuable product.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Extra-processing: Products require more work or quality than necessary to deliver value to the customer.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Defects: Manufacturing processes create defective products — which becomes wasted materials.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Transport: Like motion, but over greater distances to include the transport of tools, inventory, people, or products further than necessary.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Human Potential: Underused skills and talent due to poor employee management and team structure lead to a lack of morale and productivity.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Waiting: Idle equipment and waiting on materials or equipment can slow down processes and efficiency.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Inventory: Excessive products and inventory take up space, reveal overproduction, and create </a:t>
            </a:r>
            <a:r>
              <a:rPr lang="en-US" dirty="0" err="1">
                <a:solidFill>
                  <a:schemeClr val="tx1"/>
                </a:solidFill>
              </a:rPr>
              <a:t>backwork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It’s easy to see how continuous improvement is always possible and includes every level of the business, from talent management, manufacturing, IT, marketing, and more. 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2135B1-B94E-1B5A-5F45-0A76AF2E2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1" y="601313"/>
            <a:ext cx="5273497" cy="7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31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A4712B-87C3-0ECF-46A9-0A37F7AEC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51"/>
          <a:stretch/>
        </p:blipFill>
        <p:spPr>
          <a:xfrm>
            <a:off x="683581" y="1770702"/>
            <a:ext cx="8953500" cy="22290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AFD4CC-B466-0040-3CA0-57E39501085A}"/>
              </a:ext>
            </a:extLst>
          </p:cNvPr>
          <p:cNvSpPr/>
          <p:nvPr/>
        </p:nvSpPr>
        <p:spPr>
          <a:xfrm>
            <a:off x="683581" y="772357"/>
            <a:ext cx="5539666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Key Points : Conclusion</a:t>
            </a:r>
          </a:p>
        </p:txBody>
      </p:sp>
    </p:spTree>
    <p:extLst>
      <p:ext uri="{BB962C8B-B14F-4D97-AF65-F5344CB8AC3E}">
        <p14:creationId xmlns:p14="http://schemas.microsoft.com/office/powerpoint/2010/main" val="1707929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8CDD76-A73F-879D-B73D-496AE321D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81" y="702657"/>
            <a:ext cx="7336702" cy="542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888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DDA4E5-8BF1-D1AC-49B9-FA081EA6D6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14628" r="3447" b="13009"/>
          <a:stretch/>
        </p:blipFill>
        <p:spPr>
          <a:xfrm>
            <a:off x="2068498" y="559292"/>
            <a:ext cx="8411695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01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0A5EFE-5034-7BB8-24A6-73AA1C0F6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582" y="594803"/>
            <a:ext cx="7812569" cy="529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4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C2A7E-D65B-E59D-35EE-69DB0A819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1216241"/>
            <a:ext cx="9874619" cy="4873411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Although maximizing efficiency may seem like a universal value, lean methodology is unique because it begins with the customer in mind.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Rather than maximizing the bottom line for the sake of doing so, lean methodology is a paradigm for ensuring that customer value is a top consideration at every step of the process.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However, This doesn’t mean that employee satisfaction and well-being are not valuable. Nor does it assume that production efficiency is more important than humans.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Processes that create burnout, exhaustion, or fuel disharmony between people or levels of the business are just as problematic, if not more so, than a defective piece of equipment.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Lean encourages leaders to consider a holistic picture of efficiency, with people and outcomes at the center.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What was in demand yesterday might not be valued tomorrow.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Lean methodology creates a framework for constant adaptation to ever-changing standards for you, your business, and your products/services.</a:t>
            </a:r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711C64-6AE9-56D9-65B4-3CA802D6BFAE}"/>
              </a:ext>
            </a:extLst>
          </p:cNvPr>
          <p:cNvSpPr/>
          <p:nvPr/>
        </p:nvSpPr>
        <p:spPr>
          <a:xfrm>
            <a:off x="949911" y="301841"/>
            <a:ext cx="6027938" cy="683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What Makes the Lean Methodology Unique?</a:t>
            </a:r>
          </a:p>
        </p:txBody>
      </p:sp>
    </p:spTree>
    <p:extLst>
      <p:ext uri="{BB962C8B-B14F-4D97-AF65-F5344CB8AC3E}">
        <p14:creationId xmlns:p14="http://schemas.microsoft.com/office/powerpoint/2010/main" val="39053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C2A7E-D65B-E59D-35EE-69DB0A819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1216241"/>
            <a:ext cx="9874619" cy="4873411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Although maximizing efficiency may seem like a universal value, lean methodology is unique because it begins with the customer in mind.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Rather than maximizing the bottom line for the sake of doing so, lean methodology is a paradigm for ensuring that customer value is a top consideration at every step of the process.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However, This doesn’t mean that employee satisfaction and well-being are not valuable. Nor does it assume that production efficiency is more important than humans.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Processes that create burnout, exhaustion, or fuel disharmony between people or levels of the business are just as problematic, if not more so, than a defective piece of equipment.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Lean encourages leaders to consider a holistic picture of efficiency, with people and outcomes at the center.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What was in demand yesterday might not be valued tomorrow.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Lean methodology creates a framework for constant adaptation to ever-changing standards for you, your business, and your products/services.</a:t>
            </a:r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711C64-6AE9-56D9-65B4-3CA802D6BFAE}"/>
              </a:ext>
            </a:extLst>
          </p:cNvPr>
          <p:cNvSpPr/>
          <p:nvPr/>
        </p:nvSpPr>
        <p:spPr>
          <a:xfrm>
            <a:off x="949911" y="301841"/>
            <a:ext cx="6027938" cy="683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What Makes the Lean Methodology Unique?</a:t>
            </a:r>
          </a:p>
        </p:txBody>
      </p:sp>
    </p:spTree>
    <p:extLst>
      <p:ext uri="{BB962C8B-B14F-4D97-AF65-F5344CB8AC3E}">
        <p14:creationId xmlns:p14="http://schemas.microsoft.com/office/powerpoint/2010/main" val="69292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5ED0-FA8B-B6CD-2E6C-112982C7A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1003177"/>
            <a:ext cx="9519512" cy="508647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Other examples of lean in action have yielded unexpected results.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When </a:t>
            </a:r>
            <a:r>
              <a:rPr lang="en-US" dirty="0">
                <a:solidFill>
                  <a:schemeClr val="tx1"/>
                </a:solidFill>
                <a:hlinkClick r:id="rId2" tooltip="Nike implemented a lean approac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Nike implemented a lean approach</a:t>
            </a:r>
            <a:r>
              <a:rPr lang="en-US" dirty="0">
                <a:solidFill>
                  <a:schemeClr val="tx1"/>
                </a:solidFill>
              </a:rPr>
              <a:t>, they not only experienced less waste, but they also noticed an uptick in worker protections and improved labor practices. </a:t>
            </a:r>
          </a:p>
          <a:p>
            <a:pPr marL="0" marR="0" lvl="0" indent="0" algn="just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Other studies show that lean management can reduce the “serious” and “critical” labor violations by almost 15 percentage points in certain areas of the global supply chain.</a:t>
            </a:r>
          </a:p>
          <a:p>
            <a:pPr marL="0" marR="0" lvl="0" indent="0" algn="just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These efforts show that lean values employee safety and well-being more than some traditional management practices. Ultimately, the framework benefits companies as a whole. </a:t>
            </a:r>
          </a:p>
          <a:p>
            <a:pPr marL="0" marR="0" lvl="0" indent="0" algn="just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just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Another area where continuous improvement can enhance operations is in commercial aviation. Consider how much idle time and arcane processes are typical when dealing with airlines and airports.</a:t>
            </a:r>
          </a:p>
          <a:p>
            <a:pPr marL="0" marR="0" lvl="0" indent="0" algn="just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McKinsey notes that after adopting lean techniques, airline operations can reduce turnaround time for flights drastically with a few simple changes. </a:t>
            </a:r>
          </a:p>
          <a:p>
            <a:pPr marL="0" marR="0" lvl="0" indent="0" algn="just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McKinsey also found that lean methods can improve airline maintenance by 30 to 50 percent. </a:t>
            </a:r>
          </a:p>
          <a:p>
            <a:pPr marL="0" marR="0" lvl="0" indent="0" algn="just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Lean is vital for an industry like aviation, where there is always room to improve customer value by changing processes to streamline operations and enhance customer experiences.</a:t>
            </a:r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FD3ADD-CEAC-9F05-AD5D-764E44AE2ACD}"/>
              </a:ext>
            </a:extLst>
          </p:cNvPr>
          <p:cNvSpPr/>
          <p:nvPr/>
        </p:nvSpPr>
        <p:spPr>
          <a:xfrm>
            <a:off x="1029810" y="292963"/>
            <a:ext cx="5788240" cy="63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Lean Methodology Examples</a:t>
            </a:r>
          </a:p>
        </p:txBody>
      </p:sp>
    </p:spTree>
    <p:extLst>
      <p:ext uri="{BB962C8B-B14F-4D97-AF65-F5344CB8AC3E}">
        <p14:creationId xmlns:p14="http://schemas.microsoft.com/office/powerpoint/2010/main" val="55830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F0E8ED-D1C1-3DA8-CA10-1748FBB5E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38" y="1351717"/>
            <a:ext cx="9079267" cy="47645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94B13E6-5D70-CDB5-414E-B669A1357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39" y="308349"/>
            <a:ext cx="5279594" cy="7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0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D1B187-406C-3EBC-A77B-0DA4CCAD2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44" y="1109707"/>
            <a:ext cx="8391525" cy="50479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B090E4-7D10-F549-2C55-2A4F24DF8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44" y="130797"/>
            <a:ext cx="5279594" cy="7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209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1046</Words>
  <Application>Microsoft Office PowerPoint</Application>
  <PresentationFormat>Widescreen</PresentationFormat>
  <Paragraphs>68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Verdana</vt:lpstr>
      <vt:lpstr>1_Office Theme</vt:lpstr>
      <vt:lpstr>Lean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Methodology</dc:title>
  <dc:creator>Anand Sehgal</dc:creator>
  <cp:lastModifiedBy>Anand Sehgal</cp:lastModifiedBy>
  <cp:revision>15</cp:revision>
  <dcterms:created xsi:type="dcterms:W3CDTF">2023-02-03T06:04:05Z</dcterms:created>
  <dcterms:modified xsi:type="dcterms:W3CDTF">2023-02-18T15:11:28Z</dcterms:modified>
</cp:coreProperties>
</file>