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2" r:id="rId26"/>
    <p:sldId id="283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10D5-D92D-4F1B-BD5A-25BABA9FC8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8C05D28-8C66-4D75-AFF4-2587EBDD2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34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10D5-D92D-4F1B-BD5A-25BABA9FC8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5D28-8C66-4D75-AFF4-2587EBDD2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9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10D5-D92D-4F1B-BD5A-25BABA9FC8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5D28-8C66-4D75-AFF4-2587EBDD2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58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10D5-D92D-4F1B-BD5A-25BABA9FC8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5D28-8C66-4D75-AFF4-2587EBDD2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A010D5-D92D-4F1B-BD5A-25BABA9FC8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8C05D28-8C66-4D75-AFF4-2587EBDD2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86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10D5-D92D-4F1B-BD5A-25BABA9FC8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5D28-8C66-4D75-AFF4-2587EBDD2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83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10D5-D92D-4F1B-BD5A-25BABA9FC8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5D28-8C66-4D75-AFF4-2587EBDD2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05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10D5-D92D-4F1B-BD5A-25BABA9FC8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5D28-8C66-4D75-AFF4-2587EBDD2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50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10D5-D92D-4F1B-BD5A-25BABA9FC8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5D28-8C66-4D75-AFF4-2587EBDD2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84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10D5-D92D-4F1B-BD5A-25BABA9FC8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5D28-8C66-4D75-AFF4-2587EBDD2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10D5-D92D-4F1B-BD5A-25BABA9FC85E}" type="datetimeFigureOut">
              <a:rPr lang="en-IN" smtClean="0"/>
              <a:t>09-02-2023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5D28-8C66-4D75-AFF4-2587EBDD2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6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2A010D5-D92D-4F1B-BD5A-25BABA9FC8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8C05D28-8C66-4D75-AFF4-2587EBDD2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23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8648-756F-465D-875B-521DF2F30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Coupling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7F31F-BFC5-4A95-BE0C-AC32A7ADD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99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247E-F8D8-0C71-4E46-424A41CA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External Coupling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C8362-50D5-80BE-ED7A-4751FC9D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External Coupling arises when two modules </a:t>
            </a: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share an externally imposed data format, communication protocols, or device interface</a:t>
            </a:r>
            <a:r>
              <a:rPr lang="en-US" sz="3200" dirty="0"/>
              <a:t>. </a:t>
            </a:r>
          </a:p>
          <a:p>
            <a:pPr algn="just"/>
            <a:r>
              <a:rPr lang="en-US" sz="3200" dirty="0"/>
              <a:t>This is related to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communication to external tools and devices.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0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F301-59C8-D6BC-0084-12011FA0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Common Coupling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9766-51DC-8661-E43F-65E4CC2DD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modules are common coupled if they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share information through some global data items.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BBB8F-6CB0-8589-CF87-2D000A989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876" y="2881050"/>
            <a:ext cx="6052247" cy="361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4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5CE5-5FA1-AD22-C0ED-327FA8A8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Content Coupling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1F97-7E3E-7805-EC03-F94F3D6D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Coupling exists among two modules if they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share code, e.g., a branch from one module into another module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7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8648-756F-465D-875B-521DF2F30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Cohesion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7F31F-BFC5-4A95-BE0C-AC32A7ADD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32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F795-3382-D8D9-7CC5-A1662F2C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cohesion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07DA-81E6-4F69-ACE7-4BBFC103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computer programming, cohesion defines to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degree to which the elements of a module belong together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Thus, cohesion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measures the strength of relationships between pieces of functionality within a given module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For example, in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highly cohesive systems, functionality is strongly related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Cohesion is an ordinal type of measurement and is generally described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"high cohesion" or "low cohesion."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1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BE106D-8707-937E-3553-986D78F7ABF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02180" y="992185"/>
            <a:ext cx="8387639" cy="558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37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3E2C77-DE55-829A-9949-9293B5EA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Types of Modules Cohesion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5875E-49F7-964A-F477-765F9956C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31"/>
          <a:stretch/>
        </p:blipFill>
        <p:spPr>
          <a:xfrm>
            <a:off x="2998803" y="1988598"/>
            <a:ext cx="5715000" cy="438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13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64BE-DFAC-2CE2-6AB8-38B7A059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Functional Cohesion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6C600-D5D0-6E0A-01C3-3ADC1AD6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All elements contribute to the execution of one and only one problem-related task</a:t>
            </a:r>
            <a:br>
              <a:rPr lang="en-US" sz="2400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</a:br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Focussed</a:t>
            </a:r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 - strong, single-minded purpose</a:t>
            </a:r>
            <a:b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No elements doing unrelated activities</a:t>
            </a:r>
            <a:b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​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Examples of functional cohesive modules:</a:t>
            </a:r>
            <a:b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Compute cosine of angle</a:t>
            </a:r>
            <a:b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Read transaction record</a:t>
            </a:r>
            <a:b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Assign seat to airline passenger</a:t>
            </a:r>
          </a:p>
        </p:txBody>
      </p:sp>
    </p:spTree>
    <p:extLst>
      <p:ext uri="{BB962C8B-B14F-4D97-AF65-F5344CB8AC3E}">
        <p14:creationId xmlns:p14="http://schemas.microsoft.com/office/powerpoint/2010/main" val="2187984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DAC1-544B-807D-E049-03C9A262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Sequential Cohesion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CABF-EE59-0716-6552-73CCA301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Elements are involved in activities such that output data from one activity becomes input data to the next</a:t>
            </a:r>
            <a:b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Usually </a:t>
            </a:r>
            <a:r>
              <a:rPr lang="en-US" sz="2000" b="1" i="0" dirty="0">
                <a:solidFill>
                  <a:schemeClr val="accent3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has good coupling 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and is </a:t>
            </a:r>
            <a:r>
              <a:rPr lang="en-US" sz="2000" b="1" i="0" dirty="0">
                <a:solidFill>
                  <a:schemeClr val="accent4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easily maintained</a:t>
            </a:r>
            <a:b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Not so readily reusable 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because activities that will not in general be useful together</a:t>
            </a:r>
            <a:b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Example of Sequential Cohesion</a:t>
            </a:r>
            <a:b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module format and cross-validate record</a:t>
            </a:r>
            <a:b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use raw record</a:t>
            </a:r>
            <a:b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 format raw record</a:t>
            </a:r>
            <a:b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 cross-validate fields in raw record</a:t>
            </a:r>
            <a:b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  return formatted cross-validated record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426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0B55-6DAA-96E7-8A16-9A68F0A2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Communicational Cohesion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7215-DF07-8B99-C451-F599F6507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Elements contribute to activities that use the same input or output data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Not flexible, </a:t>
            </a:r>
            <a:r>
              <a:rPr lang="en-US" sz="2400" dirty="0"/>
              <a:t>for example, if we need to focus on some activities and not the others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Possible links that cause activities to affect each other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Better to split to functional cohesive ones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Example of Communicational Cohesion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 module determine customer details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 use customer account no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 find customer name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 find customer loan balance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 return customer name, loan balance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671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267D-4C45-9992-3280-D2F335D8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erdana"/>
              </a:rPr>
              <a:t>Module Coupling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CB1A-98C1-3F69-32DC-2CCD07DA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software engineering,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coupling is the degree of interdependence</a:t>
            </a:r>
            <a:r>
              <a:rPr lang="en-US" dirty="0"/>
              <a:t> between software modules. </a:t>
            </a:r>
          </a:p>
          <a:p>
            <a:pPr algn="just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Two modules that are tightly coupled are strongly dependent </a:t>
            </a:r>
            <a:r>
              <a:rPr lang="en-US" dirty="0"/>
              <a:t>on each other. </a:t>
            </a:r>
          </a:p>
          <a:p>
            <a:pPr algn="just"/>
            <a:r>
              <a:rPr lang="en-US" dirty="0"/>
              <a:t>However,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two modules that are loosely coupled are not dependent </a:t>
            </a:r>
            <a:r>
              <a:rPr lang="en-US" dirty="0"/>
              <a:t>on each other. </a:t>
            </a:r>
          </a:p>
          <a:p>
            <a:pPr algn="just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Uncoupled modules have no interdependence </a:t>
            </a:r>
            <a:r>
              <a:rPr lang="en-US" dirty="0"/>
              <a:t>at all within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647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F705-C30D-36CF-71F8-17D18A1A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Procedural Cohesion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6E85D-FA7B-1E00-71EF-76AC0844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400" dirty="0"/>
              <a:t> </a:t>
            </a:r>
            <a:r>
              <a:rPr lang="en-US" sz="2400" b="1" dirty="0"/>
              <a:t>Elements are related only by sequence</a:t>
            </a:r>
            <a:r>
              <a:rPr lang="en-US" sz="2400" dirty="0"/>
              <a:t>, otherwise the activities are unrelated</a:t>
            </a:r>
          </a:p>
          <a:p>
            <a:pPr algn="just"/>
            <a:r>
              <a:rPr lang="en-US" sz="2400" dirty="0"/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Similar to sequential cohesion, except for the fact that elements are unrelated</a:t>
            </a:r>
          </a:p>
          <a:p>
            <a:pPr algn="just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Commonly found at the top of hierarchy, such as the main program module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 Example of Procedural Cohesion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module write read and edit something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use out record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write out record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read in record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 pad numeric fields with zeros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 return in record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54563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0D69-1E9A-B081-299A-151CA53E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Temporal Cohesion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5286-4E5F-B650-09CD-40FA7BDC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74701"/>
          </a:xfrm>
        </p:spPr>
        <p:txBody>
          <a:bodyPr>
            <a:normAutofit fontScale="32500" lnSpcReduction="20000"/>
          </a:bodyPr>
          <a:lstStyle/>
          <a:p>
            <a:r>
              <a:rPr lang="en-US" sz="3400" dirty="0"/>
              <a:t> </a:t>
            </a:r>
            <a:r>
              <a:rPr lang="en-US" sz="43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Elements are involved in activities that are related in time</a:t>
            </a:r>
            <a:br>
              <a:rPr lang="en-US" sz="43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endParaRPr lang="en-US" sz="43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43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Commonly found in initialization and termination modules</a:t>
            </a:r>
            <a:br>
              <a:rPr lang="en-US" sz="43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sz="43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r>
              <a:rPr lang="en-US" sz="4300" b="1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Elements are basically unrelated, so the module will be difficult to reuse</a:t>
            </a:r>
            <a:br>
              <a:rPr lang="en-US" sz="43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sz="43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r>
              <a:rPr lang="en-US" sz="4300" b="1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Good practice is to initialize as late as possible and terminate as early as possible</a:t>
            </a:r>
            <a:br>
              <a:rPr lang="en-US" sz="43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sz="43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marL="0" indent="0" algn="l">
              <a:buNone/>
            </a:pPr>
            <a:r>
              <a:rPr lang="en-US" sz="43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Example of Temporal Cohesion</a:t>
            </a:r>
            <a:br>
              <a:rPr lang="en-US" sz="43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US" sz="43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​</a:t>
            </a:r>
            <a:endParaRPr lang="en-US" sz="43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43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module initialize</a:t>
            </a:r>
            <a:br>
              <a:rPr lang="en-US" sz="43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sz="43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43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set counter to 0</a:t>
            </a:r>
            <a:br>
              <a:rPr lang="en-US" sz="43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sz="43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43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open student file </a:t>
            </a:r>
            <a:br>
              <a:rPr lang="en-US" sz="43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sz="43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43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clear error message variable</a:t>
            </a:r>
            <a:br>
              <a:rPr lang="en-US" sz="43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sz="43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43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initialize array</a:t>
            </a:r>
            <a:endParaRPr lang="en-US" sz="43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399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D155-3073-2177-C69E-59787475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Logical Cohesion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02EDC-AE60-80BF-F003-3484E5FD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module is said to be logically cohesive if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all the elements of the module perform a similar operation. </a:t>
            </a:r>
            <a:r>
              <a:rPr lang="en-US" sz="2800" dirty="0"/>
              <a:t>For example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Error handling, data input and data output</a:t>
            </a:r>
            <a:r>
              <a:rPr lang="en-US" sz="2800" dirty="0"/>
              <a:t>, etc.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74100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5745-3F11-3C02-20EF-DC89BD4C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4832C-5FB5-6184-565F-DB8748FA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Elements contribute to activities of the same general category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(type)</a:t>
            </a:r>
            <a:b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For example, a report module, display module or I/O module</a:t>
            </a:r>
            <a:b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Usually have control coupling, since one of the activities will be selected</a:t>
            </a:r>
            <a:b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Example of Logical Cohesion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module display record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     use record-type, record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     if record-type is student then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            display student record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     else if record-type is staff then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            display staff record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11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5325-91D3-DE81-540C-CEC336C4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Coincidental Cohesion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0D7B-695D-40EE-96FC-A2FEBE3B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A module is said to have coincidental cohesion if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it performs a set of tasks that are associated with each other very loosely</a:t>
            </a:r>
            <a:r>
              <a:rPr lang="en-US" sz="3200" dirty="0"/>
              <a:t>, if at all.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50114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05DB-B275-1975-31DD-83B74AD0F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6532"/>
            <a:ext cx="10058400" cy="6065668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Elements contribute to activities with no meaningful relationship to one another</a:t>
            </a:r>
            <a:b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3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Similar to logical cohesion, except the activities may not even be the same type</a:t>
            </a:r>
            <a:b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  <a:endParaRPr lang="en-US" b="1" i="0" dirty="0">
              <a:solidFill>
                <a:schemeClr val="accent6">
                  <a:lumMod val="5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Mixture of activities </a:t>
            </a:r>
            <a:b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Difficult to understand and maintain, with strong possibilities of causing ‘side effects’ every time the module is modified</a:t>
            </a:r>
            <a:b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Example of Coincidental Cohesion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module miscellaneous functions</a:t>
            </a:r>
            <a:b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  use customer record</a:t>
            </a:r>
            <a:b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  display customer record</a:t>
            </a:r>
            <a:b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  calculate total sales</a:t>
            </a:r>
            <a:b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  read transaction record</a:t>
            </a:r>
            <a:b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  return transaction record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024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E5B20A-DA12-9248-327E-06DD36F94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4" y="426828"/>
            <a:ext cx="10662248" cy="59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4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D31A-3ACE-B9D8-A898-BDBFFF18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1825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b="0" i="0" dirty="0">
                <a:solidFill>
                  <a:schemeClr val="tx1"/>
                </a:solidFill>
                <a:effectLst/>
                <a:latin typeface="erdana"/>
              </a:rPr>
              <a:t>Differentiate between Coupling and Cohesion</a:t>
            </a:r>
            <a:endParaRPr lang="en-IN" sz="48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10EEF8-9CF5-9275-4403-497E6E9BD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422577"/>
              </p:ext>
            </p:extLst>
          </p:nvPr>
        </p:nvGraphicFramePr>
        <p:xfrm>
          <a:off x="1908699" y="1674738"/>
          <a:ext cx="7918882" cy="5088271"/>
        </p:xfrm>
        <a:graphic>
          <a:graphicData uri="http://schemas.openxmlformats.org/drawingml/2006/table">
            <a:tbl>
              <a:tblPr/>
              <a:tblGrid>
                <a:gridCol w="3959441">
                  <a:extLst>
                    <a:ext uri="{9D8B030D-6E8A-4147-A177-3AD203B41FA5}">
                      <a16:colId xmlns:a16="http://schemas.microsoft.com/office/drawing/2014/main" val="1597186714"/>
                    </a:ext>
                  </a:extLst>
                </a:gridCol>
                <a:gridCol w="3959441">
                  <a:extLst>
                    <a:ext uri="{9D8B030D-6E8A-4147-A177-3AD203B41FA5}">
                      <a16:colId xmlns:a16="http://schemas.microsoft.com/office/drawing/2014/main" val="331091815"/>
                    </a:ext>
                  </a:extLst>
                </a:gridCol>
              </a:tblGrid>
              <a:tr h="197088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Coupling</a:t>
                      </a:r>
                    </a:p>
                  </a:txBody>
                  <a:tcPr marL="35642" marR="35642" marT="35642" marB="35642">
                    <a:lnL w="7620" cap="flat" cmpd="sng" algn="ctr">
                      <a:solidFill>
                        <a:srgbClr val="00D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D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D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Cohesion</a:t>
                      </a:r>
                    </a:p>
                  </a:txBody>
                  <a:tcPr marL="35642" marR="35642" marT="35642" marB="35642">
                    <a:lnL w="7620" cap="flat" cmpd="sng" algn="ctr">
                      <a:solidFill>
                        <a:srgbClr val="00D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D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D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47763"/>
                  </a:ext>
                </a:extLst>
              </a:tr>
              <a:tr h="52556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Coupling is also called </a:t>
                      </a:r>
                      <a:r>
                        <a:rPr lang="en-US" sz="18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inter-regular"/>
                        </a:rPr>
                        <a:t>Inter-Module Binding.</a:t>
                      </a:r>
                    </a:p>
                  </a:txBody>
                  <a:tcPr marL="23761" marR="23761" marT="23761" marB="237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Cohesion is also called </a:t>
                      </a:r>
                      <a:r>
                        <a:rPr lang="en-US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Intra-Module Binding.</a:t>
                      </a:r>
                    </a:p>
                  </a:txBody>
                  <a:tcPr marL="23761" marR="23761" marT="23761" marB="237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365987"/>
                  </a:ext>
                </a:extLst>
              </a:tr>
              <a:tr h="6438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Coupling shows the </a:t>
                      </a:r>
                      <a:r>
                        <a:rPr lang="en-US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inter-regular"/>
                        </a:rPr>
                        <a:t>relationships between modules.</a:t>
                      </a:r>
                    </a:p>
                  </a:txBody>
                  <a:tcPr marL="23761" marR="23761" marT="23761" marB="237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Cohesion shows the </a:t>
                      </a:r>
                      <a:r>
                        <a:rPr lang="en-US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relationship within the module.</a:t>
                      </a:r>
                    </a:p>
                  </a:txBody>
                  <a:tcPr marL="23761" marR="23761" marT="23761" marB="237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666346"/>
                  </a:ext>
                </a:extLst>
              </a:tr>
              <a:tr h="71591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Coupling shows the </a:t>
                      </a: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inter-regular"/>
                        </a:rPr>
                        <a:t>relative </a:t>
                      </a: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inter-bold"/>
                        </a:rPr>
                        <a:t>independence</a:t>
                      </a: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inter-regular"/>
                        </a:rPr>
                        <a:t> between the modules.</a:t>
                      </a:r>
                    </a:p>
                  </a:txBody>
                  <a:tcPr marL="23761" marR="23761" marT="23761" marB="237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Cohesion shows the 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module's relative functional strength.</a:t>
                      </a:r>
                    </a:p>
                  </a:txBody>
                  <a:tcPr marL="23761" marR="23761" marT="23761" marB="237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635975"/>
                  </a:ext>
                </a:extLst>
              </a:tr>
              <a:tr h="19446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While creating, you should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inter-regular"/>
                        </a:rPr>
                        <a:t>aim for low coupling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i.e., dependency among modules should be less.</a:t>
                      </a:r>
                    </a:p>
                  </a:txBody>
                  <a:tcPr marL="23761" marR="23761" marT="23761" marB="237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While creating you should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inter-regular"/>
                        </a:rPr>
                        <a:t>aim for high cohesion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i.e., a cohesive component/ module focuses on a single function (i.e., single-mindedness) with little interaction with other modules of the system.</a:t>
                      </a:r>
                    </a:p>
                  </a:txBody>
                  <a:tcPr marL="23761" marR="23761" marT="23761" marB="237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341048"/>
                  </a:ext>
                </a:extLst>
              </a:tr>
              <a:tr h="2972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coupling,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inter-regular"/>
                        </a:rPr>
                        <a:t>modules are linked to the other modules.</a:t>
                      </a:r>
                    </a:p>
                  </a:txBody>
                  <a:tcPr marL="23761" marR="23761" marT="23761" marB="237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cohesion, 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the module focuses on a single thing.</a:t>
                      </a:r>
                    </a:p>
                  </a:txBody>
                  <a:tcPr marL="23761" marR="23761" marT="23761" marB="2376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55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61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473639-7F7F-8328-579E-DC75D9A91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99" y="725749"/>
            <a:ext cx="10813002" cy="54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3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15CF-C524-D3D3-1D6F-0918299F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45EE-ED63-52D0-5F8C-21C665B7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good design </a:t>
            </a:r>
            <a:r>
              <a:rPr lang="en-US" dirty="0"/>
              <a:t>is the one that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has low coupling</a:t>
            </a:r>
            <a:r>
              <a:rPr lang="en-US" dirty="0"/>
              <a:t>. </a:t>
            </a:r>
          </a:p>
          <a:p>
            <a:pPr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Coupling is measured by the number of relations between the modules. </a:t>
            </a:r>
          </a:p>
          <a:p>
            <a:pPr algn="just"/>
            <a:r>
              <a:rPr lang="en-US" dirty="0"/>
              <a:t>That is,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coupling increases as the number of calls between modules increase or the amount of shared data is large. </a:t>
            </a:r>
          </a:p>
          <a:p>
            <a:pPr algn="just"/>
            <a:r>
              <a:rPr lang="en-US" dirty="0"/>
              <a:t>Thus, it can be said that a </a:t>
            </a:r>
            <a:r>
              <a:rPr lang="en-US" b="1" dirty="0">
                <a:solidFill>
                  <a:srgbClr val="00B050"/>
                </a:solidFill>
              </a:rPr>
              <a:t>design with high coupling will have more errors.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0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9DED-5909-5710-C341-2FD4C8E8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Module Coupling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F360A-90FC-314B-0986-A17B767D8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642" y="1487380"/>
            <a:ext cx="7811945" cy="45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7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DB65-01C9-44A0-D3F3-F9863266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 Direct Coupling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D00B-C4C0-C8C1-BD7F-DD1C4E15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direct coupling between M1 and M2.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this case, modules are 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subordinates to different modules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Therefore, no direct coupling.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F99FC-10AE-6F58-94F6-DA377BABD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12" y="3429000"/>
            <a:ext cx="5657563" cy="277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0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AE38-49AA-5D89-9DDA-E9492659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Data Coupling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AFAD-FC37-041F-9027-6E4D06973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 of one module is passed to another module</a:t>
            </a:r>
            <a:r>
              <a:rPr lang="en-US" dirty="0"/>
              <a:t>, this is called data coupling.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18489-7872-72EE-00B1-739F77FC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83" y="2759985"/>
            <a:ext cx="6973424" cy="341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5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A3E5-AD8A-637C-7F40-7C15B6D6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Stamp Coupling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B88D-F82D-FB51-A826-96DDBC7C0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Two modules are stamp coupled if they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communicate using composite data items </a:t>
            </a:r>
            <a:r>
              <a:rPr lang="en-US" dirty="0"/>
              <a:t>such as structure, objects, etc. </a:t>
            </a:r>
          </a:p>
          <a:p>
            <a:pPr algn="just"/>
            <a:r>
              <a:rPr lang="en-US" dirty="0"/>
              <a:t>When the module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passes non-global data structure or entire structure </a:t>
            </a:r>
            <a:r>
              <a:rPr lang="en-US" dirty="0"/>
              <a:t>to another module, they are said to be stamp coupled. </a:t>
            </a:r>
          </a:p>
          <a:p>
            <a:pPr algn="just"/>
            <a:r>
              <a:rPr lang="en-US" dirty="0"/>
              <a:t>For example, </a:t>
            </a:r>
            <a:r>
              <a:rPr lang="en-US" b="1" dirty="0"/>
              <a:t>passing structure variable in C </a:t>
            </a:r>
            <a:r>
              <a:rPr lang="en-US" dirty="0"/>
              <a:t>or </a:t>
            </a:r>
            <a:r>
              <a:rPr lang="en-US" b="1" dirty="0"/>
              <a:t>object in C++ language to a module.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9182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B932-F2CA-E72A-8BD9-A3CD6211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Control Coupling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02E-29C2-3053-3743-DF171266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Control Coupling exists among two modules if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data from one module is used to direct the structure of instruction execution in another</a:t>
            </a:r>
            <a:r>
              <a:rPr lang="en-US" sz="3200" dirty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14042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343</TotalTime>
  <Words>1168</Words>
  <Application>Microsoft Office PowerPoint</Application>
  <PresentationFormat>Widescreen</PresentationFormat>
  <Paragraphs>126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</vt:lpstr>
      <vt:lpstr>erdana</vt:lpstr>
      <vt:lpstr>inter-bold</vt:lpstr>
      <vt:lpstr>inter-regular</vt:lpstr>
      <vt:lpstr>Open Sans</vt:lpstr>
      <vt:lpstr>Rockwell</vt:lpstr>
      <vt:lpstr>Rockwell Condensed</vt:lpstr>
      <vt:lpstr>Times New Roman</vt:lpstr>
      <vt:lpstr>Wingdings</vt:lpstr>
      <vt:lpstr>Wood Type</vt:lpstr>
      <vt:lpstr>Coupling</vt:lpstr>
      <vt:lpstr>Module Coupling</vt:lpstr>
      <vt:lpstr>PowerPoint Presentation</vt:lpstr>
      <vt:lpstr>PowerPoint Presentation</vt:lpstr>
      <vt:lpstr>Types of Module Coupling</vt:lpstr>
      <vt:lpstr>No Direct Coupling</vt:lpstr>
      <vt:lpstr>Data Coupling</vt:lpstr>
      <vt:lpstr>Stamp Coupling</vt:lpstr>
      <vt:lpstr>Control Coupling</vt:lpstr>
      <vt:lpstr>External Coupling</vt:lpstr>
      <vt:lpstr>Common Coupling</vt:lpstr>
      <vt:lpstr>Content Coupling</vt:lpstr>
      <vt:lpstr>Cohesion</vt:lpstr>
      <vt:lpstr>Modular cohesion</vt:lpstr>
      <vt:lpstr>PowerPoint Presentation</vt:lpstr>
      <vt:lpstr>Types of Modules Cohesion</vt:lpstr>
      <vt:lpstr>Functional Cohesion</vt:lpstr>
      <vt:lpstr>Sequential Cohesion</vt:lpstr>
      <vt:lpstr>Communicational Cohesion</vt:lpstr>
      <vt:lpstr>Procedural Cohesion</vt:lpstr>
      <vt:lpstr>Temporal Cohesion</vt:lpstr>
      <vt:lpstr>Logical Cohesion</vt:lpstr>
      <vt:lpstr>PowerPoint Presentation</vt:lpstr>
      <vt:lpstr>Coincidental Cohesion</vt:lpstr>
      <vt:lpstr>PowerPoint Presentation</vt:lpstr>
      <vt:lpstr>PowerPoint Presentation</vt:lpstr>
      <vt:lpstr>Differentiate between Coupling and Cohesion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Anvesha Katti</dc:creator>
  <cp:lastModifiedBy>Pankaj Rakheja</cp:lastModifiedBy>
  <cp:revision>9</cp:revision>
  <dcterms:created xsi:type="dcterms:W3CDTF">2022-03-03T06:57:55Z</dcterms:created>
  <dcterms:modified xsi:type="dcterms:W3CDTF">2023-02-09T04:04:42Z</dcterms:modified>
</cp:coreProperties>
</file>