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415" r:id="rId2"/>
    <p:sldId id="421" r:id="rId3"/>
    <p:sldId id="427" r:id="rId4"/>
    <p:sldId id="428" r:id="rId5"/>
    <p:sldId id="430" r:id="rId6"/>
    <p:sldId id="431" r:id="rId7"/>
    <p:sldId id="433" r:id="rId8"/>
    <p:sldId id="429" r:id="rId9"/>
    <p:sldId id="432" r:id="rId10"/>
    <p:sldId id="434" r:id="rId11"/>
    <p:sldId id="426" r:id="rId12"/>
  </p:sldIdLst>
  <p:sldSz cx="9144000" cy="6858000" type="screen4x3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11A20"/>
    <a:srgbClr val="C8BC0B"/>
    <a:srgbClr val="DA9F14"/>
    <a:srgbClr val="562067"/>
    <a:srgbClr val="50B948"/>
    <a:srgbClr val="781D7E"/>
    <a:srgbClr val="00214D"/>
    <a:srgbClr val="7D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4660"/>
  </p:normalViewPr>
  <p:slideViewPr>
    <p:cSldViewPr>
      <p:cViewPr varScale="1">
        <p:scale>
          <a:sx n="110" d="100"/>
          <a:sy n="110" d="100"/>
        </p:scale>
        <p:origin x="1578" y="108"/>
      </p:cViewPr>
      <p:guideLst>
        <p:guide orient="horz" pos="768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28"/>
    </p:cViewPr>
  </p:sorterViewPr>
  <p:notesViewPr>
    <p:cSldViewPr>
      <p:cViewPr varScale="1">
        <p:scale>
          <a:sx n="60" d="100"/>
          <a:sy n="60" d="100"/>
        </p:scale>
        <p:origin x="-1574" y="-91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</a:defRPr>
            </a:lvl1pPr>
          </a:lstStyle>
          <a:p>
            <a:fld id="{3D3BECCA-2593-48C6-AE6C-A7F2108E62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2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</a:defRPr>
            </a:lvl1pPr>
          </a:lstStyle>
          <a:p>
            <a:fld id="{315F0292-BD3C-480E-AADB-18FC098626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9" charset="0"/>
        <a:ea typeface="MS PGothic" panose="020B0600070205080204" pitchFamily="34" charset="-128"/>
        <a:cs typeface="ＭＳ Ｐゴシック" pitchFamily="6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9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107950" y="692150"/>
            <a:ext cx="8928100" cy="0"/>
          </a:xfrm>
          <a:prstGeom prst="line">
            <a:avLst/>
          </a:prstGeom>
          <a:noFill/>
          <a:ln w="9525">
            <a:solidFill>
              <a:srgbClr val="811A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7559675" cy="0"/>
          </a:xfrm>
          <a:prstGeom prst="line">
            <a:avLst/>
          </a:prstGeom>
          <a:noFill/>
          <a:ln w="9525">
            <a:solidFill>
              <a:srgbClr val="811A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pic>
        <p:nvPicPr>
          <p:cNvPr id="9" name="Afbeelding 8" descr="LOGO_UHASSELT-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80138"/>
            <a:ext cx="1241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Afbeelding 9" descr="streepj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0"/>
            <a:ext cx="2673350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361459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+mn-lt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361459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90254" cy="54984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>
                <a:solidFill>
                  <a:srgbClr val="811A20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875534B-D4D9-43B5-A26D-0BF92B147AE5}" type="datetime1">
              <a:rPr lang="nl-BE" smtClean="0"/>
              <a:pPr/>
              <a:t>25/02/2015</a:t>
            </a:fld>
            <a:endParaRPr lang="nl-BE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57938"/>
            <a:ext cx="7524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21E9B36E-9EAA-48F3-AA55-FE626E245F58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67935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07950" y="692150"/>
            <a:ext cx="8928100" cy="0"/>
          </a:xfrm>
          <a:prstGeom prst="line">
            <a:avLst/>
          </a:prstGeom>
          <a:noFill/>
          <a:ln w="9525">
            <a:solidFill>
              <a:srgbClr val="811A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7559675" cy="0"/>
          </a:xfrm>
          <a:prstGeom prst="line">
            <a:avLst/>
          </a:prstGeom>
          <a:noFill/>
          <a:ln w="9525">
            <a:solidFill>
              <a:srgbClr val="811A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pic>
        <p:nvPicPr>
          <p:cNvPr id="6" name="Afbeelding 8" descr="LOGO_UHASSELT-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80138"/>
            <a:ext cx="1241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Afbeelding 9" descr="streepj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0"/>
            <a:ext cx="2673350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90254" cy="54984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>
                <a:solidFill>
                  <a:srgbClr val="811A20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idx="1"/>
          </p:nvPr>
        </p:nvSpPr>
        <p:spPr bwMode="auto">
          <a:xfrm>
            <a:off x="107504" y="836712"/>
            <a:ext cx="892899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latin typeface="Verdana"/>
              </a:defRPr>
            </a:lvl1pPr>
            <a:lvl2pPr algn="l">
              <a:defRPr sz="2400" baseline="0">
                <a:latin typeface="+mn-lt"/>
              </a:defRPr>
            </a:lvl2pPr>
            <a:lvl3pPr>
              <a:defRPr sz="2000">
                <a:latin typeface="Verdana"/>
              </a:defRPr>
            </a:lvl3pPr>
            <a:lvl4pPr>
              <a:defRPr sz="1500">
                <a:latin typeface="Verdana"/>
              </a:defRPr>
            </a:lvl4pPr>
            <a:lvl5pPr>
              <a:defRPr sz="1500">
                <a:latin typeface="Verdana"/>
              </a:defRPr>
            </a:lvl5pPr>
          </a:lstStyle>
          <a:p>
            <a:pPr lvl="1"/>
            <a:endParaRPr lang="nl-BE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348E3A1-EE5F-4B50-958C-649C0634E10B}" type="datetime1">
              <a:rPr lang="nl-BE" smtClean="0"/>
              <a:pPr/>
              <a:t>25/02/2015</a:t>
            </a:fld>
            <a:endParaRPr lang="nl-BE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57938"/>
            <a:ext cx="7524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A996A5D-35F5-458C-9BB7-16987D8FA425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69544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07950" y="692150"/>
            <a:ext cx="8928100" cy="0"/>
          </a:xfrm>
          <a:prstGeom prst="line">
            <a:avLst/>
          </a:prstGeom>
          <a:noFill/>
          <a:ln w="9525">
            <a:solidFill>
              <a:srgbClr val="811A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7559675" cy="0"/>
          </a:xfrm>
          <a:prstGeom prst="line">
            <a:avLst/>
          </a:prstGeom>
          <a:noFill/>
          <a:ln w="9525">
            <a:solidFill>
              <a:srgbClr val="811A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pic>
        <p:nvPicPr>
          <p:cNvPr id="6" name="Afbeelding 8" descr="LOGO_UHASSELT-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80138"/>
            <a:ext cx="1241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Afbeelding 9" descr="streepj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0"/>
            <a:ext cx="2673350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90254" cy="54984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>
                <a:solidFill>
                  <a:srgbClr val="811A20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idx="1"/>
          </p:nvPr>
        </p:nvSpPr>
        <p:spPr bwMode="auto">
          <a:xfrm>
            <a:off x="107504" y="836712"/>
            <a:ext cx="892899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nl-BE" noProof="0" dirty="0"/>
              <a:t>Klik om de tekststijl van het model te bewerken</a:t>
            </a:r>
          </a:p>
          <a:p>
            <a:pPr lvl="1"/>
            <a:r>
              <a:rPr lang="nl-BE" noProof="0" dirty="0"/>
              <a:t>Tweede niveau</a:t>
            </a:r>
          </a:p>
          <a:p>
            <a:pPr lvl="2"/>
            <a:r>
              <a:rPr lang="nl-BE" noProof="0" dirty="0"/>
              <a:t>Derde niveau</a:t>
            </a:r>
          </a:p>
          <a:p>
            <a:pPr lvl="3"/>
            <a:r>
              <a:rPr lang="nl-BE" noProof="0" dirty="0"/>
              <a:t>Vierde niveau</a:t>
            </a:r>
          </a:p>
          <a:p>
            <a:pPr lvl="4"/>
            <a:r>
              <a:rPr lang="nl-BE" noProof="0" dirty="0"/>
              <a:t>Vijfde niveau</a:t>
            </a:r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7D7728-833C-4EAC-AA6D-28C0AB3F3933}" type="datetime1">
              <a:rPr lang="nl-BE" smtClean="0"/>
              <a:pPr/>
              <a:t>25/02/2015</a:t>
            </a:fld>
            <a:endParaRPr lang="nl-BE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57938"/>
            <a:ext cx="7524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C23049B-7649-436E-8D06-920066380CB4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97459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107950" y="692150"/>
            <a:ext cx="8928100" cy="0"/>
          </a:xfrm>
          <a:prstGeom prst="line">
            <a:avLst/>
          </a:prstGeom>
          <a:noFill/>
          <a:ln w="9525">
            <a:solidFill>
              <a:srgbClr val="811A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7559675" cy="0"/>
          </a:xfrm>
          <a:prstGeom prst="line">
            <a:avLst/>
          </a:prstGeom>
          <a:noFill/>
          <a:ln w="9525">
            <a:solidFill>
              <a:srgbClr val="811A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pic>
        <p:nvPicPr>
          <p:cNvPr id="5" name="Afbeelding 8" descr="LOGO_UHASSELT-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80138"/>
            <a:ext cx="1241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9" descr="streepj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0"/>
            <a:ext cx="2673350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90254" cy="54984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>
                <a:solidFill>
                  <a:srgbClr val="811A20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A9C1847-D168-44DD-8204-47BE3D3A1717}" type="datetime1">
              <a:rPr lang="nl-BE" smtClean="0"/>
              <a:pPr/>
              <a:t>25/02/2015</a:t>
            </a:fld>
            <a:endParaRPr lang="nl-BE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57938"/>
            <a:ext cx="7524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2C6BA5EC-8CDD-48D4-A94D-583EF8E597E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4568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12"/>
          <p:cNvSpPr/>
          <p:nvPr userDrawn="1"/>
        </p:nvSpPr>
        <p:spPr>
          <a:xfrm>
            <a:off x="2971800" y="457200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n-lt"/>
            </a:endParaRPr>
          </a:p>
        </p:txBody>
      </p:sp>
      <p:cxnSp>
        <p:nvCxnSpPr>
          <p:cNvPr id="6" name="Rechte verbindingslijn 8"/>
          <p:cNvCxnSpPr/>
          <p:nvPr userDrawn="1"/>
        </p:nvCxnSpPr>
        <p:spPr>
          <a:xfrm>
            <a:off x="468313" y="4508500"/>
            <a:ext cx="0" cy="1081088"/>
          </a:xfrm>
          <a:prstGeom prst="line">
            <a:avLst/>
          </a:prstGeom>
          <a:ln>
            <a:solidFill>
              <a:srgbClr val="811A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Afbeelding 9" descr="afbeelding_algem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5957888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Afbeelding 10" descr="LOGO_UHASSELT-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805488"/>
            <a:ext cx="188912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39552" y="4509166"/>
            <a:ext cx="6984776" cy="6309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rgbClr val="811A20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9552" y="5157192"/>
            <a:ext cx="6984776" cy="432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18233A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616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371600" y="30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74613" y="762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66700" y="762000"/>
            <a:ext cx="152400" cy="1524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2400" y="3657600"/>
            <a:ext cx="152400" cy="152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28600" y="44196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5334000"/>
            <a:ext cx="152400" cy="1524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228600" y="5791200"/>
            <a:ext cx="381000" cy="381000"/>
          </a:xfrm>
          <a:prstGeom prst="rect">
            <a:avLst/>
          </a:prstGeom>
          <a:solidFill>
            <a:srgbClr val="6143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6200" y="6172200"/>
            <a:ext cx="228600" cy="2286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838200" y="6324600"/>
            <a:ext cx="533400" cy="533400"/>
          </a:xfrm>
          <a:prstGeom prst="rect">
            <a:avLst/>
          </a:prstGeom>
          <a:solidFill>
            <a:srgbClr val="BED6A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3" name="Picture 21" descr="logo futureproof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3513"/>
            <a:ext cx="762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5" descr="UH_logo.eps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400800"/>
            <a:ext cx="10223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928794" y="142852"/>
            <a:ext cx="6758006" cy="796908"/>
          </a:xfrm>
        </p:spPr>
        <p:txBody>
          <a:bodyPr>
            <a:normAutofit/>
          </a:bodyPr>
          <a:lstStyle>
            <a:lvl1pPr>
              <a:defRPr sz="3400">
                <a:solidFill>
                  <a:srgbClr val="6E1C1E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nl-BE" smtClean="0"/>
              <a:t>2012-13</a:t>
            </a:r>
            <a:endParaRPr lang="nl-BE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nl-BE" smtClean="0"/>
              <a:t>PSOPV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5188" y="6357938"/>
            <a:ext cx="7524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75405F-4E66-4D8B-B2DB-0E86F2366D55}" type="slidenum">
              <a:rPr lang="nl-BE" smtClean="0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90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 userDrawn="1"/>
        </p:nvSpPr>
        <p:spPr bwMode="auto">
          <a:xfrm>
            <a:off x="1371600" y="30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74613" y="762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266700" y="762000"/>
            <a:ext cx="152400" cy="1524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152400" y="3657600"/>
            <a:ext cx="152400" cy="152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228600" y="4419600"/>
            <a:ext cx="2286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5334000"/>
            <a:ext cx="152400" cy="1524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228600" y="5791200"/>
            <a:ext cx="381000" cy="381000"/>
          </a:xfrm>
          <a:prstGeom prst="rect">
            <a:avLst/>
          </a:prstGeom>
          <a:solidFill>
            <a:srgbClr val="6143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76200" y="6172200"/>
            <a:ext cx="228600" cy="2286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838200" y="6324600"/>
            <a:ext cx="533400" cy="533400"/>
          </a:xfrm>
          <a:prstGeom prst="rect">
            <a:avLst/>
          </a:prstGeom>
          <a:solidFill>
            <a:srgbClr val="BED6A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2" name="Picture 21" descr="logo futureproof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3513"/>
            <a:ext cx="762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5" descr="UH_logo.eps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400800"/>
            <a:ext cx="10223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28794" y="142852"/>
            <a:ext cx="6758006" cy="796908"/>
          </a:xfrm>
        </p:spPr>
        <p:txBody>
          <a:bodyPr>
            <a:normAutofit/>
          </a:bodyPr>
          <a:lstStyle>
            <a:lvl1pPr>
              <a:defRPr sz="3400">
                <a:solidFill>
                  <a:srgbClr val="6E1C1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 smtClean="0"/>
              <a:t>2012-13</a:t>
            </a:r>
            <a:endParaRPr lang="nl-BE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 smtClean="0"/>
              <a:t>PSOPV</a:t>
            </a:r>
            <a:endParaRPr lang="nl-BE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5188" y="63579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6A797-33B2-408F-BD36-3592D5B72202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867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90A8E18-9B3F-4ACF-B211-369EA4B60B55}" type="datetimeFigureOut">
              <a:rPr lang="nl-NL"/>
              <a:pPr/>
              <a:t>25-2-2015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A9A76F-CB02-4056-BBB5-8F7C2B04D8E8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6" r:id="rId6"/>
    <p:sldLayoutId id="2147483727" r:id="rId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ted.com/talks/david_s_rose_on_pitching_to_vcs?language=en#t-137538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://www.iminds.be/en/succeed-with-digital-research/co-operative-research/icon-research-program/icon-projectdocumen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Project Software Ontwikkeling en Professionele Vaardigheden (PSOPV)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539552" y="5301208"/>
            <a:ext cx="6984776" cy="432048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Tussentijdse presentatie: doel en vereisten</a:t>
            </a:r>
          </a:p>
        </p:txBody>
      </p:sp>
    </p:spTree>
    <p:extLst>
      <p:ext uri="{BB962C8B-B14F-4D97-AF65-F5344CB8AC3E}">
        <p14:creationId xmlns:p14="http://schemas.microsoft.com/office/powerpoint/2010/main" val="4115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 smtClean="0"/>
              <a:t>PSOPV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5405F-4E66-4D8B-B2DB-0E86F2366D55}" type="slidenum">
              <a:rPr lang="nl-BE" smtClean="0"/>
              <a:pPr>
                <a:defRPr/>
              </a:pPr>
              <a:t>10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3317781" y="2967335"/>
            <a:ext cx="2508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5400" b="1" dirty="0" smtClean="0">
                <a:latin typeface="+mj-lt"/>
              </a:rPr>
              <a:t>Vragen?</a:t>
            </a:r>
            <a:endParaRPr lang="nl-BE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633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 smtClean="0"/>
              <a:t>PSOPV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5405F-4E66-4D8B-B2DB-0E86F2366D55}" type="slidenum">
              <a:rPr lang="nl-BE" smtClean="0"/>
              <a:pPr>
                <a:defRPr/>
              </a:pPr>
              <a:t>11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2742942" y="2967335"/>
            <a:ext cx="3658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5400" b="1" dirty="0" smtClean="0">
                <a:latin typeface="+mj-lt"/>
              </a:rPr>
              <a:t>Veel succes!</a:t>
            </a:r>
            <a:endParaRPr lang="nl-BE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Recap</a:t>
            </a:r>
            <a:r>
              <a:rPr lang="nl-BE" dirty="0" smtClean="0"/>
              <a:t>: planning deadlines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 smtClean="0"/>
              <a:t>PSOPV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5405F-4E66-4D8B-B2DB-0E86F2366D55}" type="slidenum">
              <a:rPr lang="nl-BE" smtClean="0"/>
              <a:pPr>
                <a:defRPr/>
              </a:pPr>
              <a:t>2</a:t>
            </a:fld>
            <a:endParaRPr lang="nl-B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95979"/>
              </p:ext>
            </p:extLst>
          </p:nvPr>
        </p:nvGraphicFramePr>
        <p:xfrm>
          <a:off x="1115616" y="1268760"/>
          <a:ext cx="7049963" cy="442698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22122"/>
                <a:gridCol w="5127841"/>
              </a:tblGrid>
              <a:tr h="382531">
                <a:tc>
                  <a:txBody>
                    <a:bodyPr/>
                    <a:lstStyle/>
                    <a:p>
                      <a:pPr marL="57150" marR="57150" indent="-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Deadlines</a:t>
                      </a:r>
                      <a:endParaRPr lang="nl-BE" sz="2000" b="1" dirty="0"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57150" marR="57150" indent="-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</a:rPr>
                        <a:t>Wat?</a:t>
                      </a:r>
                      <a:endParaRPr lang="nl-BE" sz="2000" b="1" dirty="0"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  <a:tr h="1001402">
                <a:tc>
                  <a:txBody>
                    <a:bodyPr/>
                    <a:lstStyle/>
                    <a:p>
                      <a:pPr marR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9/1</a:t>
                      </a:r>
                    </a:p>
                    <a:p>
                      <a:pPr marR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17:00</a:t>
                      </a:r>
                      <a:endParaRPr lang="nl-BE" sz="2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nl-BE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samenstelling projectgroepen</a:t>
                      </a:r>
                      <a:endParaRPr lang="nl-BE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nl-BE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indienen top-drie</a:t>
                      </a:r>
                      <a:endParaRPr lang="nl-BE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nl-BE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eigen kijk op drie</a:t>
                      </a:r>
                      <a:r>
                        <a:rPr lang="nl-BE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nl-BE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keuzes indienen</a:t>
                      </a:r>
                      <a:endParaRPr lang="nl-BE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  <a:tr h="382531">
                <a:tc>
                  <a:txBody>
                    <a:bodyPr/>
                    <a:lstStyle/>
                    <a:p>
                      <a:pPr marR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14/1</a:t>
                      </a:r>
                      <a:endParaRPr lang="nl-BE" sz="2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nl-BE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Toekenning onderwerpen</a:t>
                      </a:r>
                      <a:endParaRPr lang="nl-BE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  <a:tr h="177752">
                <a:tc>
                  <a:txBody>
                    <a:bodyPr/>
                    <a:lstStyle/>
                    <a:p>
                      <a:pPr marR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15/1 - 28/1</a:t>
                      </a:r>
                      <a:endParaRPr lang="nl-BE" sz="2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nl-BE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Afspraken met </a:t>
                      </a:r>
                      <a:r>
                        <a:rPr lang="nl-B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opdrachtgevers en begeleiders</a:t>
                      </a:r>
                      <a:endParaRPr lang="nl-BE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  <a:tr h="205865">
                <a:tc>
                  <a:txBody>
                    <a:bodyPr/>
                    <a:lstStyle/>
                    <a:p>
                      <a:pPr marR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b="1" dirty="0" smtClean="0">
                          <a:effectLst/>
                          <a:latin typeface="+mj-lt"/>
                        </a:rPr>
                        <a:t>26/2</a:t>
                      </a:r>
                      <a:endParaRPr lang="nl-BE" sz="2000" b="1" dirty="0"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nl-BE" sz="2000" b="1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Hoorcollege over</a:t>
                      </a:r>
                      <a:r>
                        <a:rPr lang="nl-BE" sz="2000" b="1" i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presentatie</a:t>
                      </a:r>
                      <a:endParaRPr lang="nl-BE" sz="2000" b="1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  <a:tr h="205865">
                <a:tc>
                  <a:txBody>
                    <a:bodyPr/>
                    <a:lstStyle/>
                    <a:p>
                      <a:pPr marR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</a:rPr>
                        <a:t>1/3</a:t>
                      </a:r>
                      <a:endParaRPr lang="nl-BE" sz="2000" b="0" dirty="0"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nl-BE" sz="2000" dirty="0" smtClean="0">
                          <a:effectLst/>
                        </a:rPr>
                        <a:t>Inleveren </a:t>
                      </a:r>
                      <a:r>
                        <a:rPr lang="nl-BE" sz="2000" dirty="0">
                          <a:effectLst/>
                        </a:rPr>
                        <a:t>analyseverslag</a:t>
                      </a:r>
                      <a:endParaRPr lang="nl-BE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  <a:tr h="382531">
                <a:tc>
                  <a:txBody>
                    <a:bodyPr/>
                    <a:lstStyle/>
                    <a:p>
                      <a:pPr marL="57150" marR="57150" indent="-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b="1" dirty="0" smtClean="0">
                          <a:effectLst/>
                        </a:rPr>
                        <a:t>5/3</a:t>
                      </a:r>
                      <a:endParaRPr lang="nl-BE" sz="2000" b="1" dirty="0"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nl-BE" sz="2000" b="1" dirty="0" smtClean="0">
                          <a:effectLst/>
                        </a:rPr>
                        <a:t>Presentatie </a:t>
                      </a:r>
                      <a:r>
                        <a:rPr lang="nl-BE" sz="2000" b="1" dirty="0">
                          <a:effectLst/>
                        </a:rPr>
                        <a:t>analyse</a:t>
                      </a:r>
                      <a:endParaRPr lang="nl-BE" sz="2000" b="1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  <a:tr h="382531">
                <a:tc>
                  <a:txBody>
                    <a:bodyPr/>
                    <a:lstStyle/>
                    <a:p>
                      <a:pPr marL="57150" marR="57150" indent="-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</a:rPr>
                        <a:t>30/4</a:t>
                      </a:r>
                      <a:endParaRPr lang="nl-BE" sz="2000" b="0" dirty="0"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nl-BE" sz="2000" dirty="0" smtClean="0">
                          <a:effectLst/>
                        </a:rPr>
                        <a:t>Tussentijdse </a:t>
                      </a:r>
                      <a:r>
                        <a:rPr lang="nl-BE" sz="2000" dirty="0">
                          <a:effectLst/>
                        </a:rPr>
                        <a:t>rapportering </a:t>
                      </a:r>
                      <a:r>
                        <a:rPr lang="nl-BE" sz="2000" dirty="0" smtClean="0">
                          <a:effectLst/>
                        </a:rPr>
                        <a:t>aan opdrachtgevers</a:t>
                      </a:r>
                      <a:endParaRPr lang="nl-BE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  <a:tr h="382531">
                <a:tc>
                  <a:txBody>
                    <a:bodyPr/>
                    <a:lstStyle/>
                    <a:p>
                      <a:pPr marL="57150" marR="57150" indent="-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</a:rPr>
                        <a:t>4/6</a:t>
                      </a:r>
                      <a:endParaRPr lang="nl-BE" sz="2000" b="0" dirty="0"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nl-BE" sz="2000" dirty="0" smtClean="0">
                          <a:effectLst/>
                        </a:rPr>
                        <a:t>Inleveren </a:t>
                      </a:r>
                      <a:r>
                        <a:rPr lang="nl-BE" sz="2000" dirty="0">
                          <a:effectLst/>
                        </a:rPr>
                        <a:t>eindverslag en </a:t>
                      </a:r>
                      <a:r>
                        <a:rPr lang="nl-BE" sz="2000" dirty="0" smtClean="0">
                          <a:effectLst/>
                        </a:rPr>
                        <a:t>code</a:t>
                      </a:r>
                      <a:endParaRPr lang="nl-BE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  <a:tr h="382531">
                <a:tc>
                  <a:txBody>
                    <a:bodyPr/>
                    <a:lstStyle/>
                    <a:p>
                      <a:pPr marL="57150" marR="57150" indent="-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</a:rPr>
                        <a:t>9/6</a:t>
                      </a:r>
                      <a:endParaRPr lang="nl-BE" sz="2000" b="0" dirty="0"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nl-BE" sz="2000" dirty="0" smtClean="0">
                          <a:effectLst/>
                        </a:rPr>
                        <a:t>Eindpresentatie</a:t>
                      </a:r>
                      <a:endParaRPr lang="nl-BE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6118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Context: Employability Skills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629614" y="1916832"/>
            <a:ext cx="5946033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Software Ontwikkeling en </a:t>
            </a:r>
            <a:r>
              <a:rPr lang="nl-NL" sz="44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Professionele Vaardigheden</a:t>
            </a:r>
            <a:endParaRPr lang="en-US" sz="440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3465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Context: Employability Skills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Doel tussentijdse presentatie</a:t>
            </a:r>
          </a:p>
          <a:p>
            <a:pPr lvl="1"/>
            <a:r>
              <a:rPr lang="nl-BE" dirty="0" smtClean="0"/>
              <a:t>Opdrachtgever en begeleider overtuigen van aanpak en planning</a:t>
            </a:r>
          </a:p>
          <a:p>
            <a:pPr lvl="1"/>
            <a:r>
              <a:rPr lang="nl-BE" dirty="0" smtClean="0"/>
              <a:t>Eventuele mismatch met verwachtingen tegengaan</a:t>
            </a:r>
          </a:p>
          <a:p>
            <a:pPr lvl="1"/>
            <a:r>
              <a:rPr lang="nl-BE" dirty="0" smtClean="0"/>
              <a:t>Bijkomende feedback en suggesties verzamelen</a:t>
            </a:r>
          </a:p>
          <a:p>
            <a:endParaRPr lang="nl-BE" dirty="0" smtClean="0"/>
          </a:p>
          <a:p>
            <a:r>
              <a:rPr lang="nl-BE" dirty="0" smtClean="0"/>
              <a:t>Aanpakken als een pitch talk</a:t>
            </a:r>
          </a:p>
          <a:p>
            <a:pPr lvl="1"/>
            <a:r>
              <a:rPr lang="nl-BE" dirty="0" smtClean="0"/>
              <a:t>(Maar vergeet de loze </a:t>
            </a:r>
            <a:r>
              <a:rPr lang="nl-BE" dirty="0" err="1" smtClean="0"/>
              <a:t>verkoopspraatjes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smtClean="0"/>
              <a:t>Later nog oefenen/toepassen</a:t>
            </a:r>
          </a:p>
          <a:p>
            <a:pPr lvl="1"/>
            <a:r>
              <a:rPr lang="nl-BE" dirty="0" smtClean="0"/>
              <a:t>Projecten, </a:t>
            </a:r>
            <a:r>
              <a:rPr lang="nl-BE" dirty="0" err="1" smtClean="0"/>
              <a:t>bachelorproef</a:t>
            </a:r>
            <a:r>
              <a:rPr lang="nl-BE" dirty="0" smtClean="0"/>
              <a:t>, masterproef, doctoraat, 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6026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2" y="3428207"/>
            <a:ext cx="6141232" cy="2664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Pitches</a:t>
            </a:r>
            <a:r>
              <a:rPr lang="nl-BE" dirty="0" smtClean="0"/>
              <a:t> in real life</a:t>
            </a:r>
            <a:endParaRPr lang="nl-BE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92" y="970363"/>
            <a:ext cx="6085508" cy="2153957"/>
          </a:xfrm>
          <a:prstGeom prst="rect">
            <a:avLst/>
          </a:prstGeom>
        </p:spPr>
      </p:pic>
      <p:pic>
        <p:nvPicPr>
          <p:cNvPr id="1026" name="Picture 2" descr="https://fbcdn-sphotos-c-a.akamaihd.net/hphotos-ak-xfa1/t31.0-8/10830627_955487874492191_2689523610629128497_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48880"/>
            <a:ext cx="3840361" cy="25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979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 tussentijdse presentatie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Probleemstelling</a:t>
            </a:r>
          </a:p>
          <a:p>
            <a:pPr lvl="1"/>
            <a:r>
              <a:rPr lang="nl-NL" dirty="0"/>
              <a:t>Duidelijke </a:t>
            </a:r>
            <a:r>
              <a:rPr lang="nl-NL" dirty="0" smtClean="0"/>
              <a:t>definitie</a:t>
            </a:r>
          </a:p>
          <a:p>
            <a:pPr lvl="1"/>
            <a:r>
              <a:rPr lang="nl-NL" dirty="0" smtClean="0"/>
              <a:t>Relevantie </a:t>
            </a:r>
            <a:r>
              <a:rPr lang="nl-NL" dirty="0"/>
              <a:t>/ kadering</a:t>
            </a:r>
          </a:p>
          <a:p>
            <a:pPr lvl="1"/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 smtClean="0"/>
              <a:t>work</a:t>
            </a:r>
            <a:endParaRPr lang="nl-NL" dirty="0"/>
          </a:p>
          <a:p>
            <a:pPr lvl="1"/>
            <a:r>
              <a:rPr lang="nl-NL" dirty="0" smtClean="0"/>
              <a:t>Afbakening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Werking </a:t>
            </a:r>
            <a:r>
              <a:rPr lang="nl-NL" dirty="0"/>
              <a:t>van de applicatie</a:t>
            </a:r>
          </a:p>
          <a:p>
            <a:pPr lvl="1"/>
            <a:r>
              <a:rPr lang="nl-NL" dirty="0" smtClean="0"/>
              <a:t>Hoe zien jullie de finale applicatie?</a:t>
            </a:r>
          </a:p>
          <a:p>
            <a:pPr lvl="2"/>
            <a:r>
              <a:rPr lang="nl-NL" dirty="0" smtClean="0"/>
              <a:t>Ev. </a:t>
            </a:r>
            <a:r>
              <a:rPr lang="nl-NL" dirty="0" err="1" smtClean="0"/>
              <a:t>mock</a:t>
            </a:r>
            <a:r>
              <a:rPr lang="nl-NL" dirty="0" smtClean="0"/>
              <a:t>-ups</a:t>
            </a:r>
            <a:endParaRPr lang="nl-NL" dirty="0"/>
          </a:p>
          <a:p>
            <a:pPr lvl="1"/>
            <a:r>
              <a:rPr lang="nl-NL" dirty="0"/>
              <a:t>Belangrijke zaken in de verf zetten</a:t>
            </a:r>
          </a:p>
          <a:p>
            <a:pPr lvl="1"/>
            <a:r>
              <a:rPr lang="nl-NL" dirty="0"/>
              <a:t>Details </a:t>
            </a:r>
            <a:r>
              <a:rPr lang="nl-NL" dirty="0" smtClean="0"/>
              <a:t>vermijden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5852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 tussentijdse presentatie (2)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Belangrijkste technische onderdelen</a:t>
            </a:r>
          </a:p>
          <a:p>
            <a:pPr lvl="1"/>
            <a:r>
              <a:rPr lang="nl-NL" dirty="0"/>
              <a:t>Moeilijke deelproblemen / uitdagingen</a:t>
            </a:r>
          </a:p>
          <a:p>
            <a:pPr lvl="1"/>
            <a:r>
              <a:rPr lang="nl-NL" dirty="0" smtClean="0"/>
              <a:t>Motiveer jullie keuze uit oplossingsmogelijkheden</a:t>
            </a:r>
            <a:endParaRPr lang="nl-NL" dirty="0"/>
          </a:p>
          <a:p>
            <a:pPr lvl="1"/>
            <a:r>
              <a:rPr lang="nl-NL" dirty="0" smtClean="0"/>
              <a:t>Wat nog uitzoeken + waarom?</a:t>
            </a:r>
            <a:endParaRPr lang="nl-NL" dirty="0"/>
          </a:p>
          <a:p>
            <a:pPr lvl="1"/>
            <a:r>
              <a:rPr lang="nl-NL" dirty="0" smtClean="0"/>
              <a:t>Verantwoordelijkheden bepalen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Planning</a:t>
            </a:r>
            <a:endParaRPr lang="nl-NL" dirty="0"/>
          </a:p>
          <a:p>
            <a:pPr lvl="1"/>
            <a:r>
              <a:rPr lang="nl-NL" dirty="0" smtClean="0"/>
              <a:t>Wie doet wanneer wat?</a:t>
            </a:r>
            <a:endParaRPr lang="nl-NL" dirty="0"/>
          </a:p>
          <a:p>
            <a:pPr lvl="1"/>
            <a:r>
              <a:rPr lang="nl-NL" dirty="0"/>
              <a:t>Belangrijke mijlpalen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764349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Doelpubliek?</a:t>
            </a:r>
          </a:p>
          <a:p>
            <a:r>
              <a:rPr lang="nl-BE" dirty="0" smtClean="0"/>
              <a:t>Duidelijke slides</a:t>
            </a:r>
          </a:p>
          <a:p>
            <a:pPr lvl="1"/>
            <a:r>
              <a:rPr lang="nl-BE" dirty="0" smtClean="0"/>
              <a:t>Afbeeldingen / schema’s waar </a:t>
            </a:r>
            <a:r>
              <a:rPr lang="nl-BE" dirty="0" smtClean="0"/>
              <a:t>mogelijk</a:t>
            </a:r>
          </a:p>
          <a:p>
            <a:pPr lvl="1"/>
            <a:r>
              <a:rPr lang="nl-BE" dirty="0" smtClean="0"/>
              <a:t>Vraag op voorhand feedback aan je begeleider</a:t>
            </a:r>
            <a:endParaRPr lang="nl-BE" dirty="0" smtClean="0"/>
          </a:p>
          <a:p>
            <a:r>
              <a:rPr lang="nl-BE" dirty="0" smtClean="0"/>
              <a:t>Geen programmacode</a:t>
            </a:r>
          </a:p>
          <a:p>
            <a:r>
              <a:rPr lang="nl-BE" dirty="0" smtClean="0"/>
              <a:t>Geen “inhoud”-slide</a:t>
            </a:r>
          </a:p>
          <a:p>
            <a:r>
              <a:rPr lang="nl-BE" dirty="0" smtClean="0"/>
              <a:t>Correcte timing (10 - 12 min.)</a:t>
            </a:r>
          </a:p>
          <a:p>
            <a:r>
              <a:rPr lang="nl-BE" dirty="0" smtClean="0"/>
              <a:t>Oefen op voorhand</a:t>
            </a:r>
          </a:p>
          <a:p>
            <a:r>
              <a:rPr lang="nl-BE" dirty="0" smtClean="0"/>
              <a:t>Wees </a:t>
            </a:r>
            <a:r>
              <a:rPr lang="nl-BE" dirty="0" smtClean="0"/>
              <a:t>enthousiast</a:t>
            </a:r>
          </a:p>
          <a:p>
            <a:r>
              <a:rPr lang="nl-BE" dirty="0"/>
              <a:t>M</a:t>
            </a:r>
            <a:r>
              <a:rPr lang="nl-BE" dirty="0" smtClean="0"/>
              <a:t>aak oogcontact</a:t>
            </a:r>
            <a:endParaRPr lang="nl-BE" dirty="0" smtClean="0"/>
          </a:p>
          <a:p>
            <a:r>
              <a:rPr lang="nl-BE" dirty="0" smtClean="0"/>
              <a:t>Voorzie </a:t>
            </a:r>
            <a:r>
              <a:rPr lang="nl-BE" dirty="0" smtClean="0"/>
              <a:t>eventueel extra </a:t>
            </a:r>
            <a:r>
              <a:rPr lang="nl-BE" dirty="0" smtClean="0"/>
              <a:t>slides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847603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Praktisch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Locatie: auditorium EDM, Wetenschapspark 2</a:t>
            </a:r>
          </a:p>
          <a:p>
            <a:r>
              <a:rPr lang="nl-BE" dirty="0" smtClean="0"/>
              <a:t>Tijd: zie planning op BB</a:t>
            </a:r>
          </a:p>
          <a:p>
            <a:r>
              <a:rPr lang="nl-BE" dirty="0" smtClean="0"/>
              <a:t>Iedereen woont eigen tijdsblok volledig bij (= 4 sessies)</a:t>
            </a:r>
          </a:p>
          <a:p>
            <a:r>
              <a:rPr lang="nl-BE" dirty="0" smtClean="0"/>
              <a:t>Reken op 5 – 10 min. vragen / feedback</a:t>
            </a:r>
          </a:p>
          <a:p>
            <a:pPr lvl="1"/>
            <a:r>
              <a:rPr lang="nl-BE" dirty="0" smtClean="0"/>
              <a:t>Noteer!</a:t>
            </a:r>
          </a:p>
          <a:p>
            <a:r>
              <a:rPr lang="nl-BE" dirty="0"/>
              <a:t>Richtlijnen presentatie ook op </a:t>
            </a:r>
            <a:r>
              <a:rPr lang="nl-BE" dirty="0" smtClean="0"/>
              <a:t>BB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8165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</TotalTime>
  <Words>296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Times</vt:lpstr>
      <vt:lpstr>Verdana</vt:lpstr>
      <vt:lpstr>Wingdings</vt:lpstr>
      <vt:lpstr>Office-thema</vt:lpstr>
      <vt:lpstr>Project Software Ontwikkeling en Professionele Vaardigheden (PSOPV)</vt:lpstr>
      <vt:lpstr>Recap: planning deadlines</vt:lpstr>
      <vt:lpstr>Context: Employability Skills</vt:lpstr>
      <vt:lpstr>Context: Employability Skills</vt:lpstr>
      <vt:lpstr>Pitches in real life</vt:lpstr>
      <vt:lpstr>Inhoud tussentijdse presentatie</vt:lpstr>
      <vt:lpstr>Inhoud tussentijdse presentatie (2)</vt:lpstr>
      <vt:lpstr>Tips</vt:lpstr>
      <vt:lpstr>Praktisch</vt:lpstr>
      <vt:lpstr>PowerPoint Presentation</vt:lpstr>
      <vt:lpstr>PowerPoint Presentation</vt:lpstr>
    </vt:vector>
  </TitlesOfParts>
  <Company>뿿쾐ս뿿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Studeren in het  hoger onderwijs     Luc De Schepper rector  Universiteit Hasselt</dc:title>
  <dc:creator>Mieke Daenen</dc:creator>
  <cp:lastModifiedBy>Wim Lamotte</cp:lastModifiedBy>
  <cp:revision>274</cp:revision>
  <cp:lastPrinted>2010-10-06T10:08:21Z</cp:lastPrinted>
  <dcterms:created xsi:type="dcterms:W3CDTF">2012-11-05T14:29:46Z</dcterms:created>
  <dcterms:modified xsi:type="dcterms:W3CDTF">2015-02-26T08:51:35Z</dcterms:modified>
</cp:coreProperties>
</file>